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4" r:id="rId4"/>
  </p:sldMasterIdLst>
  <p:notesMasterIdLst>
    <p:notesMasterId r:id="rId21"/>
  </p:notesMasterIdLst>
  <p:handoutMasterIdLst>
    <p:handoutMasterId r:id="rId22"/>
  </p:handoutMasterIdLst>
  <p:sldIdLst>
    <p:sldId id="257" r:id="rId5"/>
    <p:sldId id="304" r:id="rId6"/>
    <p:sldId id="305" r:id="rId7"/>
    <p:sldId id="285" r:id="rId8"/>
    <p:sldId id="306" r:id="rId9"/>
    <p:sldId id="307" r:id="rId10"/>
    <p:sldId id="287" r:id="rId11"/>
    <p:sldId id="308" r:id="rId12"/>
    <p:sldId id="310" r:id="rId13"/>
    <p:sldId id="311" r:id="rId14"/>
    <p:sldId id="292" r:id="rId15"/>
    <p:sldId id="312" r:id="rId16"/>
    <p:sldId id="295" r:id="rId17"/>
    <p:sldId id="296" r:id="rId18"/>
    <p:sldId id="303" r:id="rId19"/>
    <p:sldId id="313" r:id="rId20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B09749-E4FB-3AC3-386F-78EA8AF1973D}" name="Olivier SEREE" initials="OS" userId="S::oseree@onconormandie.fr::0ac4eb66-3027-4552-8a63-ffea831831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522"/>
    <a:srgbClr val="009CDD"/>
    <a:srgbClr val="F3BF00"/>
    <a:srgbClr val="65A1DB"/>
    <a:srgbClr val="9C9C9C"/>
    <a:srgbClr val="76B44F"/>
    <a:srgbClr val="FFFFFF"/>
    <a:srgbClr val="BFA26F"/>
    <a:srgbClr val="9BBB59"/>
    <a:srgbClr val="B90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ne FRANDEMICHE" userId="411058da-8403-40a9-8319-a8dc79c57668" providerId="ADAL" clId="{B4F6ACE7-AFE4-4FA1-AAEB-FE98C907DB4A}"/>
    <pc:docChg chg="modSld">
      <pc:chgData name="Charline FRANDEMICHE" userId="411058da-8403-40a9-8319-a8dc79c57668" providerId="ADAL" clId="{B4F6ACE7-AFE4-4FA1-AAEB-FE98C907DB4A}" dt="2023-06-14T11:59:58.023" v="5" actId="20577"/>
      <pc:docMkLst>
        <pc:docMk/>
      </pc:docMkLst>
      <pc:sldChg chg="modSp mod">
        <pc:chgData name="Charline FRANDEMICHE" userId="411058da-8403-40a9-8319-a8dc79c57668" providerId="ADAL" clId="{B4F6ACE7-AFE4-4FA1-AAEB-FE98C907DB4A}" dt="2023-06-14T11:59:58.023" v="5" actId="20577"/>
        <pc:sldMkLst>
          <pc:docMk/>
          <pc:sldMk cId="792314076" sldId="304"/>
        </pc:sldMkLst>
        <pc:spChg chg="mod">
          <ac:chgData name="Charline FRANDEMICHE" userId="411058da-8403-40a9-8319-a8dc79c57668" providerId="ADAL" clId="{B4F6ACE7-AFE4-4FA1-AAEB-FE98C907DB4A}" dt="2023-06-14T11:59:58.023" v="5" actId="20577"/>
          <ac:spMkLst>
            <pc:docMk/>
            <pc:sldMk cId="792314076" sldId="304"/>
            <ac:spMk id="15" creationId="{2E151AB0-9081-78C1-8958-144ACAD44B03}"/>
          </ac:spMkLst>
        </pc:spChg>
      </pc:sldChg>
    </pc:docChg>
  </pc:docChgLst>
  <pc:docChgLst>
    <pc:chgData name="Charline FRANDEMICHE" userId="411058da-8403-40a9-8319-a8dc79c57668" providerId="ADAL" clId="{98B1668A-8EBC-479C-BD52-AC619BAE24C3}"/>
    <pc:docChg chg="modSld">
      <pc:chgData name="Charline FRANDEMICHE" userId="411058da-8403-40a9-8319-a8dc79c57668" providerId="ADAL" clId="{98B1668A-8EBC-479C-BD52-AC619BAE24C3}" dt="2023-06-20T08:56:37.759" v="0" actId="1076"/>
      <pc:docMkLst>
        <pc:docMk/>
      </pc:docMkLst>
      <pc:sldChg chg="modSp mod">
        <pc:chgData name="Charline FRANDEMICHE" userId="411058da-8403-40a9-8319-a8dc79c57668" providerId="ADAL" clId="{98B1668A-8EBC-479C-BD52-AC619BAE24C3}" dt="2023-06-20T08:56:37.759" v="0" actId="1076"/>
        <pc:sldMkLst>
          <pc:docMk/>
          <pc:sldMk cId="1462918416" sldId="306"/>
        </pc:sldMkLst>
        <pc:spChg chg="mod">
          <ac:chgData name="Charline FRANDEMICHE" userId="411058da-8403-40a9-8319-a8dc79c57668" providerId="ADAL" clId="{98B1668A-8EBC-479C-BD52-AC619BAE24C3}" dt="2023-06-20T08:56:37.759" v="0" actId="1076"/>
          <ac:spMkLst>
            <pc:docMk/>
            <pc:sldMk cId="1462918416" sldId="306"/>
            <ac:spMk id="10" creationId="{17714956-7563-06E3-27F7-F330C627F92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Bénéficiaires IMAPAC par année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0028662504679397E-3"/>
          <c:y val="9.0283596066086977E-2"/>
          <c:w val="0.9669842356224263"/>
          <c:h val="0.7977471185812149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5-4941-ADAD-90ABE66B30C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75-4941-ADAD-90ABE66B30C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75-4941-ADAD-90ABE66B30C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75-4941-ADAD-90ABE66B30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'Nb Patients'!$A$3:$A$12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'Nb Patients'!$B$3:$B$12</c:f>
              <c:numCache>
                <c:formatCode>General</c:formatCode>
                <c:ptCount val="10"/>
                <c:pt idx="0">
                  <c:v>51</c:v>
                </c:pt>
                <c:pt idx="1">
                  <c:v>107</c:v>
                </c:pt>
                <c:pt idx="2">
                  <c:v>135</c:v>
                </c:pt>
                <c:pt idx="3">
                  <c:v>179</c:v>
                </c:pt>
                <c:pt idx="4">
                  <c:v>204</c:v>
                </c:pt>
                <c:pt idx="5">
                  <c:v>153</c:v>
                </c:pt>
                <c:pt idx="6">
                  <c:v>213</c:v>
                </c:pt>
                <c:pt idx="7">
                  <c:v>82</c:v>
                </c:pt>
                <c:pt idx="8">
                  <c:v>172</c:v>
                </c:pt>
                <c:pt idx="9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75-4941-ADAD-90ABE66B30C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275-4941-ADAD-90ABE66B30C1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275-4941-ADAD-90ABE66B30C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275-4941-ADAD-90ABE66B30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'Nb Patients'!$A$3:$A$12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'Nb Patients'!$C$3:$C$12</c:f>
              <c:numCache>
                <c:formatCode>General</c:formatCode>
                <c:ptCount val="10"/>
                <c:pt idx="4">
                  <c:v>113</c:v>
                </c:pt>
                <c:pt idx="5">
                  <c:v>86</c:v>
                </c:pt>
                <c:pt idx="9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275-4941-ADAD-90ABE66B30C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275-4941-ADAD-90ABE66B30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'Nb Patients'!$A$3:$A$12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'Nb Patients'!$D$3:$D$12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E-1275-4941-ADAD-90ABE66B30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36429935"/>
        <c:axId val="1171774063"/>
      </c:barChart>
      <c:catAx>
        <c:axId val="9364299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1774063"/>
        <c:crosses val="autoZero"/>
        <c:auto val="1"/>
        <c:lblAlgn val="ctr"/>
        <c:lblOffset val="100"/>
        <c:noMultiLvlLbl val="0"/>
      </c:catAx>
      <c:valAx>
        <c:axId val="1171774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642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0FDC7-98D4-4710-B480-F879C036F09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B917308-917D-426F-94FF-5E6211AAE1D4}">
      <dgm:prSet phldrT="[Texte]"/>
      <dgm:spPr/>
      <dgm:t>
        <a:bodyPr/>
        <a:lstStyle/>
        <a:p>
          <a:r>
            <a:rPr lang="fr-FR" dirty="0"/>
            <a:t>Conventions avec chaque clubs, associations sportives…</a:t>
          </a:r>
        </a:p>
      </dgm:t>
    </dgm:pt>
    <dgm:pt modelId="{2E6E3E87-190E-40E7-A188-118514BC8B44}" type="parTrans" cxnId="{26450F7A-DE77-43B6-9751-F6933DB72B5E}">
      <dgm:prSet/>
      <dgm:spPr/>
      <dgm:t>
        <a:bodyPr/>
        <a:lstStyle/>
        <a:p>
          <a:endParaRPr lang="fr-FR"/>
        </a:p>
      </dgm:t>
    </dgm:pt>
    <dgm:pt modelId="{2D67EF65-48F3-4C0C-A69B-1E13D94F628B}" type="sibTrans" cxnId="{26450F7A-DE77-43B6-9751-F6933DB72B5E}">
      <dgm:prSet/>
      <dgm:spPr/>
      <dgm:t>
        <a:bodyPr/>
        <a:lstStyle/>
        <a:p>
          <a:endParaRPr lang="fr-FR"/>
        </a:p>
      </dgm:t>
    </dgm:pt>
    <dgm:pt modelId="{DAE115D1-AA28-453C-83AA-0C79CE0EDA95}">
      <dgm:prSet phldrT="[Texte]"/>
      <dgm:spPr/>
      <dgm:t>
        <a:bodyPr/>
        <a:lstStyle/>
        <a:p>
          <a:r>
            <a:rPr lang="fr-FR" dirty="0"/>
            <a:t>240 lieux de pec</a:t>
          </a:r>
        </a:p>
      </dgm:t>
    </dgm:pt>
    <dgm:pt modelId="{0B55EA98-048F-4E04-8745-CF889B07D74C}" type="parTrans" cxnId="{D5E65ECA-B164-48A6-8BB2-5CF5B4CD86B4}">
      <dgm:prSet/>
      <dgm:spPr/>
      <dgm:t>
        <a:bodyPr/>
        <a:lstStyle/>
        <a:p>
          <a:endParaRPr lang="fr-FR"/>
        </a:p>
      </dgm:t>
    </dgm:pt>
    <dgm:pt modelId="{6B4EE5DA-B764-42DE-8332-327E02D8E86F}" type="sibTrans" cxnId="{D5E65ECA-B164-48A6-8BB2-5CF5B4CD86B4}">
      <dgm:prSet/>
      <dgm:spPr/>
      <dgm:t>
        <a:bodyPr/>
        <a:lstStyle/>
        <a:p>
          <a:endParaRPr lang="fr-FR"/>
        </a:p>
      </dgm:t>
    </dgm:pt>
    <dgm:pt modelId="{CED9CAF3-A81F-44AB-B83E-3208B15CA48C}">
      <dgm:prSet phldrT="[Texte]"/>
      <dgm:spPr/>
      <dgm:t>
        <a:bodyPr/>
        <a:lstStyle/>
        <a:p>
          <a:r>
            <a:rPr lang="fr-FR" dirty="0"/>
            <a:t>Annuaire IMAPAC accessible</a:t>
          </a:r>
        </a:p>
        <a:p>
          <a:r>
            <a:rPr lang="fr-FR" dirty="0"/>
            <a:t>(limitations fonctionnelles)</a:t>
          </a:r>
        </a:p>
      </dgm:t>
    </dgm:pt>
    <dgm:pt modelId="{85D080B4-2D4B-47F2-858F-D077B5762869}" type="parTrans" cxnId="{121D7A40-418E-433D-AD4C-AAAAAD37250B}">
      <dgm:prSet/>
      <dgm:spPr/>
      <dgm:t>
        <a:bodyPr/>
        <a:lstStyle/>
        <a:p>
          <a:endParaRPr lang="fr-FR"/>
        </a:p>
      </dgm:t>
    </dgm:pt>
    <dgm:pt modelId="{1ADEDF05-81DC-4F8C-B828-8F33828E9B61}" type="sibTrans" cxnId="{121D7A40-418E-433D-AD4C-AAAAAD37250B}">
      <dgm:prSet/>
      <dgm:spPr/>
      <dgm:t>
        <a:bodyPr/>
        <a:lstStyle/>
        <a:p>
          <a:endParaRPr lang="fr-FR"/>
        </a:p>
      </dgm:t>
    </dgm:pt>
    <dgm:pt modelId="{553D5AB3-7CB3-46B2-9E9C-503BA2FA7326}">
      <dgm:prSet/>
      <dgm:spPr/>
      <dgm:t>
        <a:bodyPr/>
        <a:lstStyle/>
        <a:p>
          <a:r>
            <a:rPr lang="fr-FR"/>
            <a:t>Inscription préalable obligatoire sur www.sportsantenormandie.fr</a:t>
          </a:r>
        </a:p>
      </dgm:t>
    </dgm:pt>
    <dgm:pt modelId="{3BDE8F93-912D-4BD2-8FF3-77008D15FADA}" type="parTrans" cxnId="{B803E052-A7DF-4135-95A1-BED66587DB72}">
      <dgm:prSet/>
      <dgm:spPr/>
      <dgm:t>
        <a:bodyPr/>
        <a:lstStyle/>
        <a:p>
          <a:endParaRPr lang="fr-FR"/>
        </a:p>
      </dgm:t>
    </dgm:pt>
    <dgm:pt modelId="{5103673E-D7ED-4CA6-BE38-4E8881E3ACF5}" type="sibTrans" cxnId="{B803E052-A7DF-4135-95A1-BED66587DB72}">
      <dgm:prSet/>
      <dgm:spPr/>
      <dgm:t>
        <a:bodyPr/>
        <a:lstStyle/>
        <a:p>
          <a:endParaRPr lang="fr-FR"/>
        </a:p>
      </dgm:t>
    </dgm:pt>
    <dgm:pt modelId="{14F4FED4-7425-44B2-AD41-840D8B5DA98B}" type="pres">
      <dgm:prSet presAssocID="{6DD0FDC7-98D4-4710-B480-F879C036F095}" presName="diagram" presStyleCnt="0">
        <dgm:presLayoutVars>
          <dgm:dir/>
          <dgm:resizeHandles val="exact"/>
        </dgm:presLayoutVars>
      </dgm:prSet>
      <dgm:spPr/>
    </dgm:pt>
    <dgm:pt modelId="{154B2994-D88B-4ED7-B513-E75E69D9BAB1}" type="pres">
      <dgm:prSet presAssocID="{6B917308-917D-426F-94FF-5E6211AAE1D4}" presName="node" presStyleLbl="node1" presStyleIdx="0" presStyleCnt="4">
        <dgm:presLayoutVars>
          <dgm:bulletEnabled val="1"/>
        </dgm:presLayoutVars>
      </dgm:prSet>
      <dgm:spPr/>
    </dgm:pt>
    <dgm:pt modelId="{708C57B4-12E1-48CB-8401-659ABD5FF763}" type="pres">
      <dgm:prSet presAssocID="{2D67EF65-48F3-4C0C-A69B-1E13D94F628B}" presName="sibTrans" presStyleCnt="0"/>
      <dgm:spPr/>
    </dgm:pt>
    <dgm:pt modelId="{65C26B0F-EBB8-4587-9E4E-0D924992D4A2}" type="pres">
      <dgm:prSet presAssocID="{553D5AB3-7CB3-46B2-9E9C-503BA2FA7326}" presName="node" presStyleLbl="node1" presStyleIdx="1" presStyleCnt="4">
        <dgm:presLayoutVars>
          <dgm:bulletEnabled val="1"/>
        </dgm:presLayoutVars>
      </dgm:prSet>
      <dgm:spPr/>
    </dgm:pt>
    <dgm:pt modelId="{25942599-A880-4F4C-878C-3C97D241BD8D}" type="pres">
      <dgm:prSet presAssocID="{5103673E-D7ED-4CA6-BE38-4E8881E3ACF5}" presName="sibTrans" presStyleCnt="0"/>
      <dgm:spPr/>
    </dgm:pt>
    <dgm:pt modelId="{E19C4586-5F3E-44F7-823A-C894D61FA12A}" type="pres">
      <dgm:prSet presAssocID="{DAE115D1-AA28-453C-83AA-0C79CE0EDA95}" presName="node" presStyleLbl="node1" presStyleIdx="2" presStyleCnt="4">
        <dgm:presLayoutVars>
          <dgm:bulletEnabled val="1"/>
        </dgm:presLayoutVars>
      </dgm:prSet>
      <dgm:spPr/>
    </dgm:pt>
    <dgm:pt modelId="{0E91F0A6-02FD-4B7F-B7EF-60F707B77A05}" type="pres">
      <dgm:prSet presAssocID="{6B4EE5DA-B764-42DE-8332-327E02D8E86F}" presName="sibTrans" presStyleCnt="0"/>
      <dgm:spPr/>
    </dgm:pt>
    <dgm:pt modelId="{8994EDFA-2329-4A93-BC21-D9CC98BCB9D3}" type="pres">
      <dgm:prSet presAssocID="{CED9CAF3-A81F-44AB-B83E-3208B15CA48C}" presName="node" presStyleLbl="node1" presStyleIdx="3" presStyleCnt="4">
        <dgm:presLayoutVars>
          <dgm:bulletEnabled val="1"/>
        </dgm:presLayoutVars>
      </dgm:prSet>
      <dgm:spPr/>
    </dgm:pt>
  </dgm:ptLst>
  <dgm:cxnLst>
    <dgm:cxn modelId="{BECEDF08-2EDF-4BE2-AD83-E9E7B713A88F}" type="presOf" srcId="{6DD0FDC7-98D4-4710-B480-F879C036F095}" destId="{14F4FED4-7425-44B2-AD41-840D8B5DA98B}" srcOrd="0" destOrd="0" presId="urn:microsoft.com/office/officeart/2005/8/layout/default"/>
    <dgm:cxn modelId="{56C4A20C-1457-4F00-8E9B-CA97A1453B70}" type="presOf" srcId="{553D5AB3-7CB3-46B2-9E9C-503BA2FA7326}" destId="{65C26B0F-EBB8-4587-9E4E-0D924992D4A2}" srcOrd="0" destOrd="0" presId="urn:microsoft.com/office/officeart/2005/8/layout/default"/>
    <dgm:cxn modelId="{646B6F1F-5CA6-41C4-B25A-B75BC6F16ECC}" type="presOf" srcId="{DAE115D1-AA28-453C-83AA-0C79CE0EDA95}" destId="{E19C4586-5F3E-44F7-823A-C894D61FA12A}" srcOrd="0" destOrd="0" presId="urn:microsoft.com/office/officeart/2005/8/layout/default"/>
    <dgm:cxn modelId="{6DA5A520-3B83-448F-AD45-8E4ABBB0358E}" type="presOf" srcId="{6B917308-917D-426F-94FF-5E6211AAE1D4}" destId="{154B2994-D88B-4ED7-B513-E75E69D9BAB1}" srcOrd="0" destOrd="0" presId="urn:microsoft.com/office/officeart/2005/8/layout/default"/>
    <dgm:cxn modelId="{121D7A40-418E-433D-AD4C-AAAAAD37250B}" srcId="{6DD0FDC7-98D4-4710-B480-F879C036F095}" destId="{CED9CAF3-A81F-44AB-B83E-3208B15CA48C}" srcOrd="3" destOrd="0" parTransId="{85D080B4-2D4B-47F2-858F-D077B5762869}" sibTransId="{1ADEDF05-81DC-4F8C-B828-8F33828E9B61}"/>
    <dgm:cxn modelId="{B803E052-A7DF-4135-95A1-BED66587DB72}" srcId="{6DD0FDC7-98D4-4710-B480-F879C036F095}" destId="{553D5AB3-7CB3-46B2-9E9C-503BA2FA7326}" srcOrd="1" destOrd="0" parTransId="{3BDE8F93-912D-4BD2-8FF3-77008D15FADA}" sibTransId="{5103673E-D7ED-4CA6-BE38-4E8881E3ACF5}"/>
    <dgm:cxn modelId="{26450F7A-DE77-43B6-9751-F6933DB72B5E}" srcId="{6DD0FDC7-98D4-4710-B480-F879C036F095}" destId="{6B917308-917D-426F-94FF-5E6211AAE1D4}" srcOrd="0" destOrd="0" parTransId="{2E6E3E87-190E-40E7-A188-118514BC8B44}" sibTransId="{2D67EF65-48F3-4C0C-A69B-1E13D94F628B}"/>
    <dgm:cxn modelId="{D5E65ECA-B164-48A6-8BB2-5CF5B4CD86B4}" srcId="{6DD0FDC7-98D4-4710-B480-F879C036F095}" destId="{DAE115D1-AA28-453C-83AA-0C79CE0EDA95}" srcOrd="2" destOrd="0" parTransId="{0B55EA98-048F-4E04-8745-CF889B07D74C}" sibTransId="{6B4EE5DA-B764-42DE-8332-327E02D8E86F}"/>
    <dgm:cxn modelId="{3D72F9E8-2AC3-4297-96D0-33922F2E1C4E}" type="presOf" srcId="{CED9CAF3-A81F-44AB-B83E-3208B15CA48C}" destId="{8994EDFA-2329-4A93-BC21-D9CC98BCB9D3}" srcOrd="0" destOrd="0" presId="urn:microsoft.com/office/officeart/2005/8/layout/default"/>
    <dgm:cxn modelId="{BA664367-BCF3-4684-AF80-77049846FD8D}" type="presParOf" srcId="{14F4FED4-7425-44B2-AD41-840D8B5DA98B}" destId="{154B2994-D88B-4ED7-B513-E75E69D9BAB1}" srcOrd="0" destOrd="0" presId="urn:microsoft.com/office/officeart/2005/8/layout/default"/>
    <dgm:cxn modelId="{B0E59734-3ADC-4B1E-BF77-AD5CD1F02DFF}" type="presParOf" srcId="{14F4FED4-7425-44B2-AD41-840D8B5DA98B}" destId="{708C57B4-12E1-48CB-8401-659ABD5FF763}" srcOrd="1" destOrd="0" presId="urn:microsoft.com/office/officeart/2005/8/layout/default"/>
    <dgm:cxn modelId="{058DBF01-88AC-49EF-8167-6B84C2D2F06E}" type="presParOf" srcId="{14F4FED4-7425-44B2-AD41-840D8B5DA98B}" destId="{65C26B0F-EBB8-4587-9E4E-0D924992D4A2}" srcOrd="2" destOrd="0" presId="urn:microsoft.com/office/officeart/2005/8/layout/default"/>
    <dgm:cxn modelId="{AE119221-936D-4FCC-A164-B1348EC13EA6}" type="presParOf" srcId="{14F4FED4-7425-44B2-AD41-840D8B5DA98B}" destId="{25942599-A880-4F4C-878C-3C97D241BD8D}" srcOrd="3" destOrd="0" presId="urn:microsoft.com/office/officeart/2005/8/layout/default"/>
    <dgm:cxn modelId="{4A114ED1-5B47-4BD7-B258-6583095748A5}" type="presParOf" srcId="{14F4FED4-7425-44B2-AD41-840D8B5DA98B}" destId="{E19C4586-5F3E-44F7-823A-C894D61FA12A}" srcOrd="4" destOrd="0" presId="urn:microsoft.com/office/officeart/2005/8/layout/default"/>
    <dgm:cxn modelId="{91EAD8A1-D988-4B23-A3C4-2FA59A0AE332}" type="presParOf" srcId="{14F4FED4-7425-44B2-AD41-840D8B5DA98B}" destId="{0E91F0A6-02FD-4B7F-B7EF-60F707B77A05}" srcOrd="5" destOrd="0" presId="urn:microsoft.com/office/officeart/2005/8/layout/default"/>
    <dgm:cxn modelId="{83DD7A2B-889C-4A58-8693-FE3F607B886C}" type="presParOf" srcId="{14F4FED4-7425-44B2-AD41-840D8B5DA98B}" destId="{8994EDFA-2329-4A93-BC21-D9CC98BCB9D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6E1DE-A6B5-4154-853B-F6023397503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82A9E0B-8815-486F-841B-7EB07A637729}">
      <dgm:prSet phldrT="[Texte]"/>
      <dgm:spPr/>
      <dgm:t>
        <a:bodyPr/>
        <a:lstStyle/>
        <a:p>
          <a:r>
            <a:rPr lang="fr-FR" dirty="0"/>
            <a:t>2017</a:t>
          </a:r>
        </a:p>
      </dgm:t>
    </dgm:pt>
    <dgm:pt modelId="{788B56F4-12AB-4BA1-ADB7-232A66C6FF5C}" type="parTrans" cxnId="{7EA2485A-529D-4FC8-9F02-C3890FCFF43D}">
      <dgm:prSet/>
      <dgm:spPr/>
      <dgm:t>
        <a:bodyPr/>
        <a:lstStyle/>
        <a:p>
          <a:endParaRPr lang="fr-FR"/>
        </a:p>
      </dgm:t>
    </dgm:pt>
    <dgm:pt modelId="{9FC71A9D-C0EA-45BB-80F7-5853D8854112}" type="sibTrans" cxnId="{7EA2485A-529D-4FC8-9F02-C3890FCFF43D}">
      <dgm:prSet/>
      <dgm:spPr/>
      <dgm:t>
        <a:bodyPr/>
        <a:lstStyle/>
        <a:p>
          <a:endParaRPr lang="fr-FR"/>
        </a:p>
      </dgm:t>
    </dgm:pt>
    <dgm:pt modelId="{287460A4-9E5F-48AB-9C61-6493C3A032D8}">
      <dgm:prSet phldrT="[Texte]"/>
      <dgm:spPr/>
      <dgm:t>
        <a:bodyPr/>
        <a:lstStyle/>
        <a:p>
          <a:r>
            <a:rPr lang="fr-FR" dirty="0"/>
            <a:t>31,9%</a:t>
          </a:r>
        </a:p>
      </dgm:t>
    </dgm:pt>
    <dgm:pt modelId="{CE4A4A0E-EF9F-45B7-9CCD-E84226C6EBC0}" type="parTrans" cxnId="{B3E825DE-3A09-4B05-96F0-17EF394BC646}">
      <dgm:prSet/>
      <dgm:spPr/>
      <dgm:t>
        <a:bodyPr/>
        <a:lstStyle/>
        <a:p>
          <a:endParaRPr lang="fr-FR"/>
        </a:p>
      </dgm:t>
    </dgm:pt>
    <dgm:pt modelId="{DC56BBEC-5779-4D16-94DE-0B31FFD5CC66}" type="sibTrans" cxnId="{B3E825DE-3A09-4B05-96F0-17EF394BC646}">
      <dgm:prSet/>
      <dgm:spPr/>
      <dgm:t>
        <a:bodyPr/>
        <a:lstStyle/>
        <a:p>
          <a:endParaRPr lang="fr-FR"/>
        </a:p>
      </dgm:t>
    </dgm:pt>
    <dgm:pt modelId="{718B5581-81B3-442B-B7AF-2B490EC4A60B}">
      <dgm:prSet phldrT="[Texte]"/>
      <dgm:spPr/>
      <dgm:t>
        <a:bodyPr/>
        <a:lstStyle/>
        <a:p>
          <a:r>
            <a:rPr lang="fr-FR" dirty="0"/>
            <a:t>2017-2020</a:t>
          </a:r>
        </a:p>
      </dgm:t>
    </dgm:pt>
    <dgm:pt modelId="{EF5CFC13-A689-427F-8B81-BD1C03CD2A1E}" type="parTrans" cxnId="{705C206E-D168-4733-9C9D-E7C22F9AA297}">
      <dgm:prSet/>
      <dgm:spPr/>
      <dgm:t>
        <a:bodyPr/>
        <a:lstStyle/>
        <a:p>
          <a:endParaRPr lang="fr-FR"/>
        </a:p>
      </dgm:t>
    </dgm:pt>
    <dgm:pt modelId="{01D1D93C-D5AB-4530-B6AD-DF0C54B525AC}" type="sibTrans" cxnId="{705C206E-D168-4733-9C9D-E7C22F9AA297}">
      <dgm:prSet/>
      <dgm:spPr/>
      <dgm:t>
        <a:bodyPr/>
        <a:lstStyle/>
        <a:p>
          <a:endParaRPr lang="fr-FR"/>
        </a:p>
      </dgm:t>
    </dgm:pt>
    <dgm:pt modelId="{D2379308-F281-4749-89CB-0E05A503D4FF}">
      <dgm:prSet phldrT="[Texte]"/>
      <dgm:spPr/>
      <dgm:t>
        <a:bodyPr/>
        <a:lstStyle/>
        <a:p>
          <a:r>
            <a:rPr lang="fr-FR" dirty="0"/>
            <a:t>58,3%</a:t>
          </a:r>
        </a:p>
      </dgm:t>
    </dgm:pt>
    <dgm:pt modelId="{0B70641E-98DC-42CC-A631-8346160C1AAC}" type="parTrans" cxnId="{953A0797-11C6-4687-AA25-34DD42E0B128}">
      <dgm:prSet/>
      <dgm:spPr/>
      <dgm:t>
        <a:bodyPr/>
        <a:lstStyle/>
        <a:p>
          <a:endParaRPr lang="fr-FR"/>
        </a:p>
      </dgm:t>
    </dgm:pt>
    <dgm:pt modelId="{5697AF08-6FFD-427A-B908-7C115CF9FEF2}" type="sibTrans" cxnId="{953A0797-11C6-4687-AA25-34DD42E0B128}">
      <dgm:prSet/>
      <dgm:spPr/>
      <dgm:t>
        <a:bodyPr/>
        <a:lstStyle/>
        <a:p>
          <a:endParaRPr lang="fr-FR"/>
        </a:p>
      </dgm:t>
    </dgm:pt>
    <dgm:pt modelId="{F8EF7BCF-0108-4D13-A775-6E1C53E203DF}">
      <dgm:prSet phldrT="[Texte]"/>
      <dgm:spPr/>
      <dgm:t>
        <a:bodyPr/>
        <a:lstStyle/>
        <a:p>
          <a:r>
            <a:rPr lang="fr-FR" dirty="0"/>
            <a:t>2021 -2022</a:t>
          </a:r>
        </a:p>
      </dgm:t>
    </dgm:pt>
    <dgm:pt modelId="{4AC4A28B-9A34-4533-87F2-148DC771E4D2}" type="parTrans" cxnId="{CBC85335-27D2-453E-9448-DF043E286E1B}">
      <dgm:prSet/>
      <dgm:spPr/>
      <dgm:t>
        <a:bodyPr/>
        <a:lstStyle/>
        <a:p>
          <a:endParaRPr lang="fr-FR"/>
        </a:p>
      </dgm:t>
    </dgm:pt>
    <dgm:pt modelId="{35AED3D8-BCC8-49E7-8BCD-B396701AE00B}" type="sibTrans" cxnId="{CBC85335-27D2-453E-9448-DF043E286E1B}">
      <dgm:prSet/>
      <dgm:spPr/>
      <dgm:t>
        <a:bodyPr/>
        <a:lstStyle/>
        <a:p>
          <a:endParaRPr lang="fr-FR"/>
        </a:p>
      </dgm:t>
    </dgm:pt>
    <dgm:pt modelId="{365F1965-5803-48A4-9F07-C71DAE22ECFD}">
      <dgm:prSet phldrT="[Texte]"/>
      <dgm:spPr/>
      <dgm:t>
        <a:bodyPr/>
        <a:lstStyle/>
        <a:p>
          <a:r>
            <a:rPr lang="fr-FR" dirty="0"/>
            <a:t>70,2%</a:t>
          </a:r>
        </a:p>
      </dgm:t>
    </dgm:pt>
    <dgm:pt modelId="{284EDDF6-E54A-4F55-BD60-3981CDFE89EE}" type="parTrans" cxnId="{1F9A476D-F75B-461C-8A33-BCB031208078}">
      <dgm:prSet/>
      <dgm:spPr/>
      <dgm:t>
        <a:bodyPr/>
        <a:lstStyle/>
        <a:p>
          <a:endParaRPr lang="fr-FR"/>
        </a:p>
      </dgm:t>
    </dgm:pt>
    <dgm:pt modelId="{37F65320-2BAB-436C-AA1A-AD04BC77E399}" type="sibTrans" cxnId="{1F9A476D-F75B-461C-8A33-BCB031208078}">
      <dgm:prSet/>
      <dgm:spPr/>
      <dgm:t>
        <a:bodyPr/>
        <a:lstStyle/>
        <a:p>
          <a:endParaRPr lang="fr-FR"/>
        </a:p>
      </dgm:t>
    </dgm:pt>
    <dgm:pt modelId="{8D6D7F95-85EA-4A0E-B486-BE6AE44FFBBA}">
      <dgm:prSet phldrT="[Texte]"/>
      <dgm:spPr/>
      <dgm:t>
        <a:bodyPr/>
        <a:lstStyle/>
        <a:p>
          <a:r>
            <a:rPr lang="fr-FR" dirty="0"/>
            <a:t>2023</a:t>
          </a:r>
        </a:p>
      </dgm:t>
    </dgm:pt>
    <dgm:pt modelId="{41B1A8D2-0C42-4410-8617-4DEE556ECC10}" type="parTrans" cxnId="{ADF2C14A-B2F4-48D7-9BC6-58D091AF71EB}">
      <dgm:prSet/>
      <dgm:spPr/>
      <dgm:t>
        <a:bodyPr/>
        <a:lstStyle/>
        <a:p>
          <a:endParaRPr lang="fr-FR"/>
        </a:p>
      </dgm:t>
    </dgm:pt>
    <dgm:pt modelId="{591F4E71-9C64-4207-8A60-BC8F488D4FF3}" type="sibTrans" cxnId="{ADF2C14A-B2F4-48D7-9BC6-58D091AF71EB}">
      <dgm:prSet/>
      <dgm:spPr/>
      <dgm:t>
        <a:bodyPr/>
        <a:lstStyle/>
        <a:p>
          <a:endParaRPr lang="fr-FR"/>
        </a:p>
      </dgm:t>
    </dgm:pt>
    <dgm:pt modelId="{BF22C7CA-D3F1-40E9-A9C9-144A3F008CF8}">
      <dgm:prSet phldrT="[Texte]"/>
      <dgm:spPr/>
      <dgm:t>
        <a:bodyPr/>
        <a:lstStyle/>
        <a:p>
          <a:r>
            <a:rPr lang="fr-FR" dirty="0"/>
            <a:t>77%</a:t>
          </a:r>
        </a:p>
      </dgm:t>
    </dgm:pt>
    <dgm:pt modelId="{360C77DE-BF83-4891-B86D-3125A7B2BCE8}" type="parTrans" cxnId="{F693D77E-6077-421C-A5CE-C8AE2F561455}">
      <dgm:prSet/>
      <dgm:spPr/>
      <dgm:t>
        <a:bodyPr/>
        <a:lstStyle/>
        <a:p>
          <a:endParaRPr lang="fr-FR"/>
        </a:p>
      </dgm:t>
    </dgm:pt>
    <dgm:pt modelId="{531BA9F6-753B-4BFE-A6E8-6C6062C37EE9}" type="sibTrans" cxnId="{F693D77E-6077-421C-A5CE-C8AE2F561455}">
      <dgm:prSet/>
      <dgm:spPr/>
      <dgm:t>
        <a:bodyPr/>
        <a:lstStyle/>
        <a:p>
          <a:endParaRPr lang="fr-FR"/>
        </a:p>
      </dgm:t>
    </dgm:pt>
    <dgm:pt modelId="{2CAF7784-78BB-4CD6-B45A-8457C4A59E02}" type="pres">
      <dgm:prSet presAssocID="{7646E1DE-A6B5-4154-853B-F60233975034}" presName="Name0" presStyleCnt="0">
        <dgm:presLayoutVars>
          <dgm:dir/>
          <dgm:animLvl val="lvl"/>
          <dgm:resizeHandles val="exact"/>
        </dgm:presLayoutVars>
      </dgm:prSet>
      <dgm:spPr/>
    </dgm:pt>
    <dgm:pt modelId="{E043D1DC-F6B0-4588-A68D-B2619B20030B}" type="pres">
      <dgm:prSet presAssocID="{F82A9E0B-8815-486F-841B-7EB07A637729}" presName="compositeNode" presStyleCnt="0">
        <dgm:presLayoutVars>
          <dgm:bulletEnabled val="1"/>
        </dgm:presLayoutVars>
      </dgm:prSet>
      <dgm:spPr/>
    </dgm:pt>
    <dgm:pt modelId="{56B03211-4439-43EB-9E09-BC412097D5D9}" type="pres">
      <dgm:prSet presAssocID="{F82A9E0B-8815-486F-841B-7EB07A637729}" presName="bgRect" presStyleLbl="node1" presStyleIdx="0" presStyleCnt="4"/>
      <dgm:spPr/>
    </dgm:pt>
    <dgm:pt modelId="{5C65DFF7-D5EB-4E1F-AAEC-9D3CC9BF1BD3}" type="pres">
      <dgm:prSet presAssocID="{F82A9E0B-8815-486F-841B-7EB07A637729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972EF39F-4516-4E30-B0F4-5D52A910A3F2}" type="pres">
      <dgm:prSet presAssocID="{F82A9E0B-8815-486F-841B-7EB07A637729}" presName="childNode" presStyleLbl="node1" presStyleIdx="0" presStyleCnt="4">
        <dgm:presLayoutVars>
          <dgm:bulletEnabled val="1"/>
        </dgm:presLayoutVars>
      </dgm:prSet>
      <dgm:spPr/>
    </dgm:pt>
    <dgm:pt modelId="{A3DA5C32-8392-4F9D-9404-EB73500A9B4A}" type="pres">
      <dgm:prSet presAssocID="{9FC71A9D-C0EA-45BB-80F7-5853D8854112}" presName="hSp" presStyleCnt="0"/>
      <dgm:spPr/>
    </dgm:pt>
    <dgm:pt modelId="{3B5D593B-8049-417A-9386-D049A22C4843}" type="pres">
      <dgm:prSet presAssocID="{9FC71A9D-C0EA-45BB-80F7-5853D8854112}" presName="vProcSp" presStyleCnt="0"/>
      <dgm:spPr/>
    </dgm:pt>
    <dgm:pt modelId="{4D7966CB-D4FB-4E9D-A9C1-19841C6BB1D9}" type="pres">
      <dgm:prSet presAssocID="{9FC71A9D-C0EA-45BB-80F7-5853D8854112}" presName="vSp1" presStyleCnt="0"/>
      <dgm:spPr/>
    </dgm:pt>
    <dgm:pt modelId="{BAE29ACD-3CF5-48C9-8E9C-108088E6F108}" type="pres">
      <dgm:prSet presAssocID="{9FC71A9D-C0EA-45BB-80F7-5853D8854112}" presName="simulatedConn" presStyleLbl="solidFgAcc1" presStyleIdx="0" presStyleCnt="3"/>
      <dgm:spPr/>
    </dgm:pt>
    <dgm:pt modelId="{28A7E148-2C7E-4599-98F6-A7D0A4C9471B}" type="pres">
      <dgm:prSet presAssocID="{9FC71A9D-C0EA-45BB-80F7-5853D8854112}" presName="vSp2" presStyleCnt="0"/>
      <dgm:spPr/>
    </dgm:pt>
    <dgm:pt modelId="{80107110-FCC6-4DC5-A620-B9306713B39B}" type="pres">
      <dgm:prSet presAssocID="{9FC71A9D-C0EA-45BB-80F7-5853D8854112}" presName="sibTrans" presStyleCnt="0"/>
      <dgm:spPr/>
    </dgm:pt>
    <dgm:pt modelId="{73A21317-9A6E-4F9C-A008-42B8C6A3A66B}" type="pres">
      <dgm:prSet presAssocID="{718B5581-81B3-442B-B7AF-2B490EC4A60B}" presName="compositeNode" presStyleCnt="0">
        <dgm:presLayoutVars>
          <dgm:bulletEnabled val="1"/>
        </dgm:presLayoutVars>
      </dgm:prSet>
      <dgm:spPr/>
    </dgm:pt>
    <dgm:pt modelId="{DF74DBFA-E707-4316-90F8-327996F01D58}" type="pres">
      <dgm:prSet presAssocID="{718B5581-81B3-442B-B7AF-2B490EC4A60B}" presName="bgRect" presStyleLbl="node1" presStyleIdx="1" presStyleCnt="4"/>
      <dgm:spPr/>
    </dgm:pt>
    <dgm:pt modelId="{D3FFD50E-0C73-472F-BF10-3B69445B064D}" type="pres">
      <dgm:prSet presAssocID="{718B5581-81B3-442B-B7AF-2B490EC4A60B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1423FBCF-5F33-466A-9848-BA3E8F42A750}" type="pres">
      <dgm:prSet presAssocID="{718B5581-81B3-442B-B7AF-2B490EC4A60B}" presName="childNode" presStyleLbl="node1" presStyleIdx="1" presStyleCnt="4">
        <dgm:presLayoutVars>
          <dgm:bulletEnabled val="1"/>
        </dgm:presLayoutVars>
      </dgm:prSet>
      <dgm:spPr/>
    </dgm:pt>
    <dgm:pt modelId="{3C4DD38C-EE30-4218-993C-9CA3FD1EA412}" type="pres">
      <dgm:prSet presAssocID="{01D1D93C-D5AB-4530-B6AD-DF0C54B525AC}" presName="hSp" presStyleCnt="0"/>
      <dgm:spPr/>
    </dgm:pt>
    <dgm:pt modelId="{0FFB1B54-F339-48D1-ADCA-36A4D3233A2E}" type="pres">
      <dgm:prSet presAssocID="{01D1D93C-D5AB-4530-B6AD-DF0C54B525AC}" presName="vProcSp" presStyleCnt="0"/>
      <dgm:spPr/>
    </dgm:pt>
    <dgm:pt modelId="{823B8295-C937-4FFC-AE24-8B54E9C82077}" type="pres">
      <dgm:prSet presAssocID="{01D1D93C-D5AB-4530-B6AD-DF0C54B525AC}" presName="vSp1" presStyleCnt="0"/>
      <dgm:spPr/>
    </dgm:pt>
    <dgm:pt modelId="{CB27C7AC-A6A0-4BBE-87CA-8C8888660EBE}" type="pres">
      <dgm:prSet presAssocID="{01D1D93C-D5AB-4530-B6AD-DF0C54B525AC}" presName="simulatedConn" presStyleLbl="solidFgAcc1" presStyleIdx="1" presStyleCnt="3"/>
      <dgm:spPr/>
    </dgm:pt>
    <dgm:pt modelId="{845F0811-6C95-43C1-A450-372E6AC56593}" type="pres">
      <dgm:prSet presAssocID="{01D1D93C-D5AB-4530-B6AD-DF0C54B525AC}" presName="vSp2" presStyleCnt="0"/>
      <dgm:spPr/>
    </dgm:pt>
    <dgm:pt modelId="{F517603E-902B-4174-A283-9044EE3EBAF8}" type="pres">
      <dgm:prSet presAssocID="{01D1D93C-D5AB-4530-B6AD-DF0C54B525AC}" presName="sibTrans" presStyleCnt="0"/>
      <dgm:spPr/>
    </dgm:pt>
    <dgm:pt modelId="{7D965E5D-6CBA-44B2-8C3E-8DBF8013A12D}" type="pres">
      <dgm:prSet presAssocID="{F8EF7BCF-0108-4D13-A775-6E1C53E203DF}" presName="compositeNode" presStyleCnt="0">
        <dgm:presLayoutVars>
          <dgm:bulletEnabled val="1"/>
        </dgm:presLayoutVars>
      </dgm:prSet>
      <dgm:spPr/>
    </dgm:pt>
    <dgm:pt modelId="{801C11D2-C57E-4529-84FA-F9FD55EA2F7D}" type="pres">
      <dgm:prSet presAssocID="{F8EF7BCF-0108-4D13-A775-6E1C53E203DF}" presName="bgRect" presStyleLbl="node1" presStyleIdx="2" presStyleCnt="4"/>
      <dgm:spPr/>
    </dgm:pt>
    <dgm:pt modelId="{4F5841A5-9390-442C-B437-1F30C8755A0A}" type="pres">
      <dgm:prSet presAssocID="{F8EF7BCF-0108-4D13-A775-6E1C53E203DF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79E16100-58D1-4658-BD37-ADF74ACE4C67}" type="pres">
      <dgm:prSet presAssocID="{F8EF7BCF-0108-4D13-A775-6E1C53E203DF}" presName="childNode" presStyleLbl="node1" presStyleIdx="2" presStyleCnt="4">
        <dgm:presLayoutVars>
          <dgm:bulletEnabled val="1"/>
        </dgm:presLayoutVars>
      </dgm:prSet>
      <dgm:spPr/>
    </dgm:pt>
    <dgm:pt modelId="{CFE5D54B-7529-4D13-B9CE-9D9086F0A570}" type="pres">
      <dgm:prSet presAssocID="{35AED3D8-BCC8-49E7-8BCD-B396701AE00B}" presName="hSp" presStyleCnt="0"/>
      <dgm:spPr/>
    </dgm:pt>
    <dgm:pt modelId="{C713BC75-A9F7-46E3-AD66-32FC955973F5}" type="pres">
      <dgm:prSet presAssocID="{35AED3D8-BCC8-49E7-8BCD-B396701AE00B}" presName="vProcSp" presStyleCnt="0"/>
      <dgm:spPr/>
    </dgm:pt>
    <dgm:pt modelId="{00F909F9-7408-4042-8FE2-04A99E8530F7}" type="pres">
      <dgm:prSet presAssocID="{35AED3D8-BCC8-49E7-8BCD-B396701AE00B}" presName="vSp1" presStyleCnt="0"/>
      <dgm:spPr/>
    </dgm:pt>
    <dgm:pt modelId="{133C596B-8B20-4614-BBE3-B0DC5BB24ECD}" type="pres">
      <dgm:prSet presAssocID="{35AED3D8-BCC8-49E7-8BCD-B396701AE00B}" presName="simulatedConn" presStyleLbl="solidFgAcc1" presStyleIdx="2" presStyleCnt="3"/>
      <dgm:spPr/>
    </dgm:pt>
    <dgm:pt modelId="{6A0E72A8-5D87-4E16-8D62-D3D520F4D2C0}" type="pres">
      <dgm:prSet presAssocID="{35AED3D8-BCC8-49E7-8BCD-B396701AE00B}" presName="vSp2" presStyleCnt="0"/>
      <dgm:spPr/>
    </dgm:pt>
    <dgm:pt modelId="{52DBFA04-1684-460D-ACE0-8086EACEBA5B}" type="pres">
      <dgm:prSet presAssocID="{35AED3D8-BCC8-49E7-8BCD-B396701AE00B}" presName="sibTrans" presStyleCnt="0"/>
      <dgm:spPr/>
    </dgm:pt>
    <dgm:pt modelId="{3880103C-E25C-4FC1-8539-E1600CB9EA80}" type="pres">
      <dgm:prSet presAssocID="{8D6D7F95-85EA-4A0E-B486-BE6AE44FFBBA}" presName="compositeNode" presStyleCnt="0">
        <dgm:presLayoutVars>
          <dgm:bulletEnabled val="1"/>
        </dgm:presLayoutVars>
      </dgm:prSet>
      <dgm:spPr/>
    </dgm:pt>
    <dgm:pt modelId="{8B2F3DB2-5454-4984-B93D-35507D319D6F}" type="pres">
      <dgm:prSet presAssocID="{8D6D7F95-85EA-4A0E-B486-BE6AE44FFBBA}" presName="bgRect" presStyleLbl="node1" presStyleIdx="3" presStyleCnt="4"/>
      <dgm:spPr/>
    </dgm:pt>
    <dgm:pt modelId="{E4EFD5A0-B0DD-468F-94F1-20D3503A61A2}" type="pres">
      <dgm:prSet presAssocID="{8D6D7F95-85EA-4A0E-B486-BE6AE44FFBBA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99ADC5E9-7A02-4826-BD07-5ADED057F505}" type="pres">
      <dgm:prSet presAssocID="{8D6D7F95-85EA-4A0E-B486-BE6AE44FFBBA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668D7608-A631-4CC1-98B7-9DC5C39E4CCD}" type="presOf" srcId="{BF22C7CA-D3F1-40E9-A9C9-144A3F008CF8}" destId="{99ADC5E9-7A02-4826-BD07-5ADED057F505}" srcOrd="0" destOrd="0" presId="urn:microsoft.com/office/officeart/2005/8/layout/hProcess7"/>
    <dgm:cxn modelId="{9D148C17-F5DF-4C0F-BFEC-A3D3B1664440}" type="presOf" srcId="{287460A4-9E5F-48AB-9C61-6493C3A032D8}" destId="{972EF39F-4516-4E30-B0F4-5D52A910A3F2}" srcOrd="0" destOrd="0" presId="urn:microsoft.com/office/officeart/2005/8/layout/hProcess7"/>
    <dgm:cxn modelId="{CBC85335-27D2-453E-9448-DF043E286E1B}" srcId="{7646E1DE-A6B5-4154-853B-F60233975034}" destId="{F8EF7BCF-0108-4D13-A775-6E1C53E203DF}" srcOrd="2" destOrd="0" parTransId="{4AC4A28B-9A34-4533-87F2-148DC771E4D2}" sibTransId="{35AED3D8-BCC8-49E7-8BCD-B396701AE00B}"/>
    <dgm:cxn modelId="{ADF2C14A-B2F4-48D7-9BC6-58D091AF71EB}" srcId="{7646E1DE-A6B5-4154-853B-F60233975034}" destId="{8D6D7F95-85EA-4A0E-B486-BE6AE44FFBBA}" srcOrd="3" destOrd="0" parTransId="{41B1A8D2-0C42-4410-8617-4DEE556ECC10}" sibTransId="{591F4E71-9C64-4207-8A60-BC8F488D4FF3}"/>
    <dgm:cxn modelId="{1F9A476D-F75B-461C-8A33-BCB031208078}" srcId="{F8EF7BCF-0108-4D13-A775-6E1C53E203DF}" destId="{365F1965-5803-48A4-9F07-C71DAE22ECFD}" srcOrd="0" destOrd="0" parTransId="{284EDDF6-E54A-4F55-BD60-3981CDFE89EE}" sibTransId="{37F65320-2BAB-436C-AA1A-AD04BC77E399}"/>
    <dgm:cxn modelId="{705C206E-D168-4733-9C9D-E7C22F9AA297}" srcId="{7646E1DE-A6B5-4154-853B-F60233975034}" destId="{718B5581-81B3-442B-B7AF-2B490EC4A60B}" srcOrd="1" destOrd="0" parTransId="{EF5CFC13-A689-427F-8B81-BD1C03CD2A1E}" sibTransId="{01D1D93C-D5AB-4530-B6AD-DF0C54B525AC}"/>
    <dgm:cxn modelId="{C509C553-201C-4EC8-B0A8-2D6CF8D35D63}" type="presOf" srcId="{D2379308-F281-4749-89CB-0E05A503D4FF}" destId="{1423FBCF-5F33-466A-9848-BA3E8F42A750}" srcOrd="0" destOrd="0" presId="urn:microsoft.com/office/officeart/2005/8/layout/hProcess7"/>
    <dgm:cxn modelId="{9118385A-EF48-4735-AEC4-3B598EA78067}" type="presOf" srcId="{718B5581-81B3-442B-B7AF-2B490EC4A60B}" destId="{DF74DBFA-E707-4316-90F8-327996F01D58}" srcOrd="0" destOrd="0" presId="urn:microsoft.com/office/officeart/2005/8/layout/hProcess7"/>
    <dgm:cxn modelId="{7EA2485A-529D-4FC8-9F02-C3890FCFF43D}" srcId="{7646E1DE-A6B5-4154-853B-F60233975034}" destId="{F82A9E0B-8815-486F-841B-7EB07A637729}" srcOrd="0" destOrd="0" parTransId="{788B56F4-12AB-4BA1-ADB7-232A66C6FF5C}" sibTransId="{9FC71A9D-C0EA-45BB-80F7-5853D8854112}"/>
    <dgm:cxn modelId="{F693D77E-6077-421C-A5CE-C8AE2F561455}" srcId="{8D6D7F95-85EA-4A0E-B486-BE6AE44FFBBA}" destId="{BF22C7CA-D3F1-40E9-A9C9-144A3F008CF8}" srcOrd="0" destOrd="0" parTransId="{360C77DE-BF83-4891-B86D-3125A7B2BCE8}" sibTransId="{531BA9F6-753B-4BFE-A6E8-6C6062C37EE9}"/>
    <dgm:cxn modelId="{3365F48B-23CF-4C28-8364-91C90302884D}" type="presOf" srcId="{F8EF7BCF-0108-4D13-A775-6E1C53E203DF}" destId="{801C11D2-C57E-4529-84FA-F9FD55EA2F7D}" srcOrd="0" destOrd="0" presId="urn:microsoft.com/office/officeart/2005/8/layout/hProcess7"/>
    <dgm:cxn modelId="{953A0797-11C6-4687-AA25-34DD42E0B128}" srcId="{718B5581-81B3-442B-B7AF-2B490EC4A60B}" destId="{D2379308-F281-4749-89CB-0E05A503D4FF}" srcOrd="0" destOrd="0" parTransId="{0B70641E-98DC-42CC-A631-8346160C1AAC}" sibTransId="{5697AF08-6FFD-427A-B908-7C115CF9FEF2}"/>
    <dgm:cxn modelId="{5D923497-39F0-46BF-AB0E-75957904F55A}" type="presOf" srcId="{7646E1DE-A6B5-4154-853B-F60233975034}" destId="{2CAF7784-78BB-4CD6-B45A-8457C4A59E02}" srcOrd="0" destOrd="0" presId="urn:microsoft.com/office/officeart/2005/8/layout/hProcess7"/>
    <dgm:cxn modelId="{79E986B2-A80F-4B58-B653-FD74940DB64E}" type="presOf" srcId="{8D6D7F95-85EA-4A0E-B486-BE6AE44FFBBA}" destId="{E4EFD5A0-B0DD-468F-94F1-20D3503A61A2}" srcOrd="1" destOrd="0" presId="urn:microsoft.com/office/officeart/2005/8/layout/hProcess7"/>
    <dgm:cxn modelId="{7E3DEDB6-AE49-4DD6-85BF-2E7F3B87C03A}" type="presOf" srcId="{8D6D7F95-85EA-4A0E-B486-BE6AE44FFBBA}" destId="{8B2F3DB2-5454-4984-B93D-35507D319D6F}" srcOrd="0" destOrd="0" presId="urn:microsoft.com/office/officeart/2005/8/layout/hProcess7"/>
    <dgm:cxn modelId="{731429C7-0E2D-4E6B-AE31-42F970F280EB}" type="presOf" srcId="{F82A9E0B-8815-486F-841B-7EB07A637729}" destId="{5C65DFF7-D5EB-4E1F-AAEC-9D3CC9BF1BD3}" srcOrd="1" destOrd="0" presId="urn:microsoft.com/office/officeart/2005/8/layout/hProcess7"/>
    <dgm:cxn modelId="{7FF1FACB-AEB0-4825-9BEE-B6EF3F64AB37}" type="presOf" srcId="{365F1965-5803-48A4-9F07-C71DAE22ECFD}" destId="{79E16100-58D1-4658-BD37-ADF74ACE4C67}" srcOrd="0" destOrd="0" presId="urn:microsoft.com/office/officeart/2005/8/layout/hProcess7"/>
    <dgm:cxn modelId="{B3E825DE-3A09-4B05-96F0-17EF394BC646}" srcId="{F82A9E0B-8815-486F-841B-7EB07A637729}" destId="{287460A4-9E5F-48AB-9C61-6493C3A032D8}" srcOrd="0" destOrd="0" parTransId="{CE4A4A0E-EF9F-45B7-9CCD-E84226C6EBC0}" sibTransId="{DC56BBEC-5779-4D16-94DE-0B31FFD5CC66}"/>
    <dgm:cxn modelId="{7C5D62E7-0682-4E92-89CA-AA1CA6A9083E}" type="presOf" srcId="{718B5581-81B3-442B-B7AF-2B490EC4A60B}" destId="{D3FFD50E-0C73-472F-BF10-3B69445B064D}" srcOrd="1" destOrd="0" presId="urn:microsoft.com/office/officeart/2005/8/layout/hProcess7"/>
    <dgm:cxn modelId="{FF6E16F8-2BDF-4CB7-A5EA-C48A62D482FF}" type="presOf" srcId="{F8EF7BCF-0108-4D13-A775-6E1C53E203DF}" destId="{4F5841A5-9390-442C-B437-1F30C8755A0A}" srcOrd="1" destOrd="0" presId="urn:microsoft.com/office/officeart/2005/8/layout/hProcess7"/>
    <dgm:cxn modelId="{168F57FB-AD4E-484A-BEBF-AB8A1DE3BA61}" type="presOf" srcId="{F82A9E0B-8815-486F-841B-7EB07A637729}" destId="{56B03211-4439-43EB-9E09-BC412097D5D9}" srcOrd="0" destOrd="0" presId="urn:microsoft.com/office/officeart/2005/8/layout/hProcess7"/>
    <dgm:cxn modelId="{F8CC416A-B910-47FD-9B77-02923EA91E76}" type="presParOf" srcId="{2CAF7784-78BB-4CD6-B45A-8457C4A59E02}" destId="{E043D1DC-F6B0-4588-A68D-B2619B20030B}" srcOrd="0" destOrd="0" presId="urn:microsoft.com/office/officeart/2005/8/layout/hProcess7"/>
    <dgm:cxn modelId="{F30FCC11-1A7D-4871-82C4-BA02F51408C0}" type="presParOf" srcId="{E043D1DC-F6B0-4588-A68D-B2619B20030B}" destId="{56B03211-4439-43EB-9E09-BC412097D5D9}" srcOrd="0" destOrd="0" presId="urn:microsoft.com/office/officeart/2005/8/layout/hProcess7"/>
    <dgm:cxn modelId="{B3D16720-8115-4D41-AE03-21C49F68E308}" type="presParOf" srcId="{E043D1DC-F6B0-4588-A68D-B2619B20030B}" destId="{5C65DFF7-D5EB-4E1F-AAEC-9D3CC9BF1BD3}" srcOrd="1" destOrd="0" presId="urn:microsoft.com/office/officeart/2005/8/layout/hProcess7"/>
    <dgm:cxn modelId="{1E970099-0ED5-436E-97CD-65E868B6F4C6}" type="presParOf" srcId="{E043D1DC-F6B0-4588-A68D-B2619B20030B}" destId="{972EF39F-4516-4E30-B0F4-5D52A910A3F2}" srcOrd="2" destOrd="0" presId="urn:microsoft.com/office/officeart/2005/8/layout/hProcess7"/>
    <dgm:cxn modelId="{31E8787E-78B7-4D75-8ACA-84E58801A4D2}" type="presParOf" srcId="{2CAF7784-78BB-4CD6-B45A-8457C4A59E02}" destId="{A3DA5C32-8392-4F9D-9404-EB73500A9B4A}" srcOrd="1" destOrd="0" presId="urn:microsoft.com/office/officeart/2005/8/layout/hProcess7"/>
    <dgm:cxn modelId="{E4BCBB89-7553-4692-8CB3-CCD1C94453BA}" type="presParOf" srcId="{2CAF7784-78BB-4CD6-B45A-8457C4A59E02}" destId="{3B5D593B-8049-417A-9386-D049A22C4843}" srcOrd="2" destOrd="0" presId="urn:microsoft.com/office/officeart/2005/8/layout/hProcess7"/>
    <dgm:cxn modelId="{16AD7D47-B19A-4E9A-AD76-08D00F30119C}" type="presParOf" srcId="{3B5D593B-8049-417A-9386-D049A22C4843}" destId="{4D7966CB-D4FB-4E9D-A9C1-19841C6BB1D9}" srcOrd="0" destOrd="0" presId="urn:microsoft.com/office/officeart/2005/8/layout/hProcess7"/>
    <dgm:cxn modelId="{443FE4AB-7399-4AAC-9704-EEFF80CFDE1B}" type="presParOf" srcId="{3B5D593B-8049-417A-9386-D049A22C4843}" destId="{BAE29ACD-3CF5-48C9-8E9C-108088E6F108}" srcOrd="1" destOrd="0" presId="urn:microsoft.com/office/officeart/2005/8/layout/hProcess7"/>
    <dgm:cxn modelId="{B71B0850-2887-4873-AFB0-56EEDAFB5FF2}" type="presParOf" srcId="{3B5D593B-8049-417A-9386-D049A22C4843}" destId="{28A7E148-2C7E-4599-98F6-A7D0A4C9471B}" srcOrd="2" destOrd="0" presId="urn:microsoft.com/office/officeart/2005/8/layout/hProcess7"/>
    <dgm:cxn modelId="{704BD280-3845-4E55-94ED-CAEBDB24798C}" type="presParOf" srcId="{2CAF7784-78BB-4CD6-B45A-8457C4A59E02}" destId="{80107110-FCC6-4DC5-A620-B9306713B39B}" srcOrd="3" destOrd="0" presId="urn:microsoft.com/office/officeart/2005/8/layout/hProcess7"/>
    <dgm:cxn modelId="{530C957E-5CC2-4F2B-BC5F-A17D1647E031}" type="presParOf" srcId="{2CAF7784-78BB-4CD6-B45A-8457C4A59E02}" destId="{73A21317-9A6E-4F9C-A008-42B8C6A3A66B}" srcOrd="4" destOrd="0" presId="urn:microsoft.com/office/officeart/2005/8/layout/hProcess7"/>
    <dgm:cxn modelId="{8B893459-28C3-4970-803E-1E2CEC43C46A}" type="presParOf" srcId="{73A21317-9A6E-4F9C-A008-42B8C6A3A66B}" destId="{DF74DBFA-E707-4316-90F8-327996F01D58}" srcOrd="0" destOrd="0" presId="urn:microsoft.com/office/officeart/2005/8/layout/hProcess7"/>
    <dgm:cxn modelId="{8DBFD4F9-7CC2-49F1-8D0B-4F19908887EB}" type="presParOf" srcId="{73A21317-9A6E-4F9C-A008-42B8C6A3A66B}" destId="{D3FFD50E-0C73-472F-BF10-3B69445B064D}" srcOrd="1" destOrd="0" presId="urn:microsoft.com/office/officeart/2005/8/layout/hProcess7"/>
    <dgm:cxn modelId="{9134E0C4-B4B1-4492-B0B9-D0A9DD2A1A91}" type="presParOf" srcId="{73A21317-9A6E-4F9C-A008-42B8C6A3A66B}" destId="{1423FBCF-5F33-466A-9848-BA3E8F42A750}" srcOrd="2" destOrd="0" presId="urn:microsoft.com/office/officeart/2005/8/layout/hProcess7"/>
    <dgm:cxn modelId="{7B610C90-5BF4-4C88-8F2C-7F95EC083EE8}" type="presParOf" srcId="{2CAF7784-78BB-4CD6-B45A-8457C4A59E02}" destId="{3C4DD38C-EE30-4218-993C-9CA3FD1EA412}" srcOrd="5" destOrd="0" presId="urn:microsoft.com/office/officeart/2005/8/layout/hProcess7"/>
    <dgm:cxn modelId="{D3FAF0B6-0AA9-4B54-A251-0FF70F048F76}" type="presParOf" srcId="{2CAF7784-78BB-4CD6-B45A-8457C4A59E02}" destId="{0FFB1B54-F339-48D1-ADCA-36A4D3233A2E}" srcOrd="6" destOrd="0" presId="urn:microsoft.com/office/officeart/2005/8/layout/hProcess7"/>
    <dgm:cxn modelId="{B5A04A3E-9F44-494C-9AC9-6956FAE81E93}" type="presParOf" srcId="{0FFB1B54-F339-48D1-ADCA-36A4D3233A2E}" destId="{823B8295-C937-4FFC-AE24-8B54E9C82077}" srcOrd="0" destOrd="0" presId="urn:microsoft.com/office/officeart/2005/8/layout/hProcess7"/>
    <dgm:cxn modelId="{22110452-2F2F-44B8-898C-8E7169F052E1}" type="presParOf" srcId="{0FFB1B54-F339-48D1-ADCA-36A4D3233A2E}" destId="{CB27C7AC-A6A0-4BBE-87CA-8C8888660EBE}" srcOrd="1" destOrd="0" presId="urn:microsoft.com/office/officeart/2005/8/layout/hProcess7"/>
    <dgm:cxn modelId="{1D8A4A59-08D1-4B30-84E6-FEEFE91063C1}" type="presParOf" srcId="{0FFB1B54-F339-48D1-ADCA-36A4D3233A2E}" destId="{845F0811-6C95-43C1-A450-372E6AC56593}" srcOrd="2" destOrd="0" presId="urn:microsoft.com/office/officeart/2005/8/layout/hProcess7"/>
    <dgm:cxn modelId="{EF88A6A8-7B0D-49BE-942B-EDA439696A4D}" type="presParOf" srcId="{2CAF7784-78BB-4CD6-B45A-8457C4A59E02}" destId="{F517603E-902B-4174-A283-9044EE3EBAF8}" srcOrd="7" destOrd="0" presId="urn:microsoft.com/office/officeart/2005/8/layout/hProcess7"/>
    <dgm:cxn modelId="{76CA5821-0AC7-418A-A603-30039CB97BF2}" type="presParOf" srcId="{2CAF7784-78BB-4CD6-B45A-8457C4A59E02}" destId="{7D965E5D-6CBA-44B2-8C3E-8DBF8013A12D}" srcOrd="8" destOrd="0" presId="urn:microsoft.com/office/officeart/2005/8/layout/hProcess7"/>
    <dgm:cxn modelId="{6EDE44EE-44CB-4145-8F56-7FF94425BEE2}" type="presParOf" srcId="{7D965E5D-6CBA-44B2-8C3E-8DBF8013A12D}" destId="{801C11D2-C57E-4529-84FA-F9FD55EA2F7D}" srcOrd="0" destOrd="0" presId="urn:microsoft.com/office/officeart/2005/8/layout/hProcess7"/>
    <dgm:cxn modelId="{2274E4DC-B1AE-4F58-A91F-45135D832D8D}" type="presParOf" srcId="{7D965E5D-6CBA-44B2-8C3E-8DBF8013A12D}" destId="{4F5841A5-9390-442C-B437-1F30C8755A0A}" srcOrd="1" destOrd="0" presId="urn:microsoft.com/office/officeart/2005/8/layout/hProcess7"/>
    <dgm:cxn modelId="{A1801D75-3A5D-4411-B9C3-179B4730EB71}" type="presParOf" srcId="{7D965E5D-6CBA-44B2-8C3E-8DBF8013A12D}" destId="{79E16100-58D1-4658-BD37-ADF74ACE4C67}" srcOrd="2" destOrd="0" presId="urn:microsoft.com/office/officeart/2005/8/layout/hProcess7"/>
    <dgm:cxn modelId="{B5AF02C0-D771-480F-BD7F-5E3FCFBED259}" type="presParOf" srcId="{2CAF7784-78BB-4CD6-B45A-8457C4A59E02}" destId="{CFE5D54B-7529-4D13-B9CE-9D9086F0A570}" srcOrd="9" destOrd="0" presId="urn:microsoft.com/office/officeart/2005/8/layout/hProcess7"/>
    <dgm:cxn modelId="{24970058-F208-4CD9-8AB3-E76A0D4D08D5}" type="presParOf" srcId="{2CAF7784-78BB-4CD6-B45A-8457C4A59E02}" destId="{C713BC75-A9F7-46E3-AD66-32FC955973F5}" srcOrd="10" destOrd="0" presId="urn:microsoft.com/office/officeart/2005/8/layout/hProcess7"/>
    <dgm:cxn modelId="{CD32F72F-CE13-4037-A450-D09210E232C8}" type="presParOf" srcId="{C713BC75-A9F7-46E3-AD66-32FC955973F5}" destId="{00F909F9-7408-4042-8FE2-04A99E8530F7}" srcOrd="0" destOrd="0" presId="urn:microsoft.com/office/officeart/2005/8/layout/hProcess7"/>
    <dgm:cxn modelId="{6DBD7524-E614-4359-867F-9DB4AD2D8ED2}" type="presParOf" srcId="{C713BC75-A9F7-46E3-AD66-32FC955973F5}" destId="{133C596B-8B20-4614-BBE3-B0DC5BB24ECD}" srcOrd="1" destOrd="0" presId="urn:microsoft.com/office/officeart/2005/8/layout/hProcess7"/>
    <dgm:cxn modelId="{4AB2DAC0-2DA4-4E40-915F-4E909EC4D113}" type="presParOf" srcId="{C713BC75-A9F7-46E3-AD66-32FC955973F5}" destId="{6A0E72A8-5D87-4E16-8D62-D3D520F4D2C0}" srcOrd="2" destOrd="0" presId="urn:microsoft.com/office/officeart/2005/8/layout/hProcess7"/>
    <dgm:cxn modelId="{983DCC1B-1038-4CDE-88A4-4F478784CE1F}" type="presParOf" srcId="{2CAF7784-78BB-4CD6-B45A-8457C4A59E02}" destId="{52DBFA04-1684-460D-ACE0-8086EACEBA5B}" srcOrd="11" destOrd="0" presId="urn:microsoft.com/office/officeart/2005/8/layout/hProcess7"/>
    <dgm:cxn modelId="{CC1A4691-0AA2-49BE-9DF3-E9EF832EB9A2}" type="presParOf" srcId="{2CAF7784-78BB-4CD6-B45A-8457C4A59E02}" destId="{3880103C-E25C-4FC1-8539-E1600CB9EA80}" srcOrd="12" destOrd="0" presId="urn:microsoft.com/office/officeart/2005/8/layout/hProcess7"/>
    <dgm:cxn modelId="{8F21EE26-5BDA-44B4-B9C1-FEC4D14B1354}" type="presParOf" srcId="{3880103C-E25C-4FC1-8539-E1600CB9EA80}" destId="{8B2F3DB2-5454-4984-B93D-35507D319D6F}" srcOrd="0" destOrd="0" presId="urn:microsoft.com/office/officeart/2005/8/layout/hProcess7"/>
    <dgm:cxn modelId="{9700E22C-5202-4566-A57B-6A97576F558E}" type="presParOf" srcId="{3880103C-E25C-4FC1-8539-E1600CB9EA80}" destId="{E4EFD5A0-B0DD-468F-94F1-20D3503A61A2}" srcOrd="1" destOrd="0" presId="urn:microsoft.com/office/officeart/2005/8/layout/hProcess7"/>
    <dgm:cxn modelId="{760DDE65-2945-4589-8960-34120EDCA650}" type="presParOf" srcId="{3880103C-E25C-4FC1-8539-E1600CB9EA80}" destId="{99ADC5E9-7A02-4826-BD07-5ADED057F50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B2994-D88B-4ED7-B513-E75E69D9BAB1}">
      <dsp:nvSpPr>
        <dsp:cNvPr id="0" name=""/>
        <dsp:cNvSpPr/>
      </dsp:nvSpPr>
      <dsp:spPr>
        <a:xfrm>
          <a:off x="1058" y="207080"/>
          <a:ext cx="4127500" cy="2476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Conventions avec chaque clubs, associations sportives…</a:t>
          </a:r>
        </a:p>
      </dsp:txBody>
      <dsp:txXfrm>
        <a:off x="1058" y="207080"/>
        <a:ext cx="4127500" cy="2476500"/>
      </dsp:txXfrm>
    </dsp:sp>
    <dsp:sp modelId="{65C26B0F-EBB8-4587-9E4E-0D924992D4A2}">
      <dsp:nvSpPr>
        <dsp:cNvPr id="0" name=""/>
        <dsp:cNvSpPr/>
      </dsp:nvSpPr>
      <dsp:spPr>
        <a:xfrm>
          <a:off x="4541308" y="207080"/>
          <a:ext cx="4127500" cy="2476500"/>
        </a:xfrm>
        <a:prstGeom prst="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Inscription préalable obligatoire sur www.sportsantenormandie.fr</a:t>
          </a:r>
        </a:p>
      </dsp:txBody>
      <dsp:txXfrm>
        <a:off x="4541308" y="207080"/>
        <a:ext cx="4127500" cy="2476500"/>
      </dsp:txXfrm>
    </dsp:sp>
    <dsp:sp modelId="{E19C4586-5F3E-44F7-823A-C894D61FA12A}">
      <dsp:nvSpPr>
        <dsp:cNvPr id="0" name=""/>
        <dsp:cNvSpPr/>
      </dsp:nvSpPr>
      <dsp:spPr>
        <a:xfrm>
          <a:off x="1058" y="3096330"/>
          <a:ext cx="4127500" cy="2476500"/>
        </a:xfrm>
        <a:prstGeom prst="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240 lieux de pec</a:t>
          </a:r>
        </a:p>
      </dsp:txBody>
      <dsp:txXfrm>
        <a:off x="1058" y="3096330"/>
        <a:ext cx="4127500" cy="2476500"/>
      </dsp:txXfrm>
    </dsp:sp>
    <dsp:sp modelId="{8994EDFA-2329-4A93-BC21-D9CC98BCB9D3}">
      <dsp:nvSpPr>
        <dsp:cNvPr id="0" name=""/>
        <dsp:cNvSpPr/>
      </dsp:nvSpPr>
      <dsp:spPr>
        <a:xfrm>
          <a:off x="4541308" y="3096330"/>
          <a:ext cx="4127500" cy="2476500"/>
        </a:xfrm>
        <a:prstGeom prst="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Annuaire IMAPAC accessible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(limitations fonctionnelles)</a:t>
          </a:r>
        </a:p>
      </dsp:txBody>
      <dsp:txXfrm>
        <a:off x="4541308" y="3096330"/>
        <a:ext cx="4127500" cy="247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03211-4439-43EB-9E09-BC412097D5D9}">
      <dsp:nvSpPr>
        <dsp:cNvPr id="0" name=""/>
        <dsp:cNvSpPr/>
      </dsp:nvSpPr>
      <dsp:spPr>
        <a:xfrm>
          <a:off x="2774" y="0"/>
          <a:ext cx="1668886" cy="7883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2017</a:t>
          </a:r>
        </a:p>
      </dsp:txBody>
      <dsp:txXfrm rot="16200000">
        <a:off x="-153572" y="156347"/>
        <a:ext cx="646471" cy="333777"/>
      </dsp:txXfrm>
    </dsp:sp>
    <dsp:sp modelId="{972EF39F-4516-4E30-B0F4-5D52A910A3F2}">
      <dsp:nvSpPr>
        <dsp:cNvPr id="0" name=""/>
        <dsp:cNvSpPr/>
      </dsp:nvSpPr>
      <dsp:spPr>
        <a:xfrm>
          <a:off x="336551" y="0"/>
          <a:ext cx="1243320" cy="78838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31,9%</a:t>
          </a:r>
        </a:p>
      </dsp:txBody>
      <dsp:txXfrm>
        <a:off x="336551" y="0"/>
        <a:ext cx="1243320" cy="788380"/>
      </dsp:txXfrm>
    </dsp:sp>
    <dsp:sp modelId="{DF74DBFA-E707-4316-90F8-327996F01D58}">
      <dsp:nvSpPr>
        <dsp:cNvPr id="0" name=""/>
        <dsp:cNvSpPr/>
      </dsp:nvSpPr>
      <dsp:spPr>
        <a:xfrm>
          <a:off x="1730072" y="0"/>
          <a:ext cx="1668886" cy="7883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2017-2020</a:t>
          </a:r>
        </a:p>
      </dsp:txBody>
      <dsp:txXfrm rot="16200000">
        <a:off x="1573724" y="156347"/>
        <a:ext cx="646471" cy="333777"/>
      </dsp:txXfrm>
    </dsp:sp>
    <dsp:sp modelId="{BAE29ACD-3CF5-48C9-8E9C-108088E6F108}">
      <dsp:nvSpPr>
        <dsp:cNvPr id="0" name=""/>
        <dsp:cNvSpPr/>
      </dsp:nvSpPr>
      <dsp:spPr>
        <a:xfrm rot="5400000">
          <a:off x="1680478" y="550778"/>
          <a:ext cx="115876" cy="2503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3FBCF-5F33-466A-9848-BA3E8F42A750}">
      <dsp:nvSpPr>
        <dsp:cNvPr id="0" name=""/>
        <dsp:cNvSpPr/>
      </dsp:nvSpPr>
      <dsp:spPr>
        <a:xfrm>
          <a:off x="2063849" y="0"/>
          <a:ext cx="1243320" cy="78838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58,3%</a:t>
          </a:r>
        </a:p>
      </dsp:txBody>
      <dsp:txXfrm>
        <a:off x="2063849" y="0"/>
        <a:ext cx="1243320" cy="788380"/>
      </dsp:txXfrm>
    </dsp:sp>
    <dsp:sp modelId="{801C11D2-C57E-4529-84FA-F9FD55EA2F7D}">
      <dsp:nvSpPr>
        <dsp:cNvPr id="0" name=""/>
        <dsp:cNvSpPr/>
      </dsp:nvSpPr>
      <dsp:spPr>
        <a:xfrm>
          <a:off x="3457369" y="0"/>
          <a:ext cx="1668886" cy="7883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2021 -2022</a:t>
          </a:r>
        </a:p>
      </dsp:txBody>
      <dsp:txXfrm rot="16200000">
        <a:off x="3301022" y="156347"/>
        <a:ext cx="646471" cy="333777"/>
      </dsp:txXfrm>
    </dsp:sp>
    <dsp:sp modelId="{CB27C7AC-A6A0-4BBE-87CA-8C8888660EBE}">
      <dsp:nvSpPr>
        <dsp:cNvPr id="0" name=""/>
        <dsp:cNvSpPr/>
      </dsp:nvSpPr>
      <dsp:spPr>
        <a:xfrm rot="5400000">
          <a:off x="3407775" y="550778"/>
          <a:ext cx="115876" cy="2503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16100-58D1-4658-BD37-ADF74ACE4C67}">
      <dsp:nvSpPr>
        <dsp:cNvPr id="0" name=""/>
        <dsp:cNvSpPr/>
      </dsp:nvSpPr>
      <dsp:spPr>
        <a:xfrm>
          <a:off x="3791146" y="0"/>
          <a:ext cx="1243320" cy="78838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70,2%</a:t>
          </a:r>
        </a:p>
      </dsp:txBody>
      <dsp:txXfrm>
        <a:off x="3791146" y="0"/>
        <a:ext cx="1243320" cy="788380"/>
      </dsp:txXfrm>
    </dsp:sp>
    <dsp:sp modelId="{8B2F3DB2-5454-4984-B93D-35507D319D6F}">
      <dsp:nvSpPr>
        <dsp:cNvPr id="0" name=""/>
        <dsp:cNvSpPr/>
      </dsp:nvSpPr>
      <dsp:spPr>
        <a:xfrm>
          <a:off x="5184667" y="0"/>
          <a:ext cx="1668886" cy="78838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2023</a:t>
          </a:r>
        </a:p>
      </dsp:txBody>
      <dsp:txXfrm rot="16200000">
        <a:off x="5028319" y="156347"/>
        <a:ext cx="646471" cy="333777"/>
      </dsp:txXfrm>
    </dsp:sp>
    <dsp:sp modelId="{133C596B-8B20-4614-BBE3-B0DC5BB24ECD}">
      <dsp:nvSpPr>
        <dsp:cNvPr id="0" name=""/>
        <dsp:cNvSpPr/>
      </dsp:nvSpPr>
      <dsp:spPr>
        <a:xfrm rot="5400000">
          <a:off x="5135073" y="550778"/>
          <a:ext cx="115876" cy="2503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DC5E9-7A02-4826-BD07-5ADED057F505}">
      <dsp:nvSpPr>
        <dsp:cNvPr id="0" name=""/>
        <dsp:cNvSpPr/>
      </dsp:nvSpPr>
      <dsp:spPr>
        <a:xfrm>
          <a:off x="5518444" y="0"/>
          <a:ext cx="1243320" cy="78838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0" bIns="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77%</a:t>
          </a:r>
        </a:p>
      </dsp:txBody>
      <dsp:txXfrm>
        <a:off x="5518444" y="0"/>
        <a:ext cx="1243320" cy="788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482550E-64D1-4980-9523-4DE9C33F34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883662-DC92-4BA1-8075-6774CA3052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0D4D-C802-4647-A32D-0F433DE0A7F9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6E2814-B204-44D9-87AE-1918D2010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88640F-A13A-4E48-829C-EE8EB4C7C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96AFB-68C1-4779-A04F-528D7845D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21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83734"/>
            <a:ext cx="9751060" cy="75861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888281" y="1083734"/>
            <a:ext cx="3120340" cy="7586135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171" y="1846682"/>
            <a:ext cx="7802880" cy="4629709"/>
          </a:xfrm>
        </p:spPr>
        <p:txBody>
          <a:bodyPr anchor="b">
            <a:normAutofit/>
          </a:bodyPr>
          <a:lstStyle>
            <a:lvl1pPr algn="l">
              <a:defRPr sz="7680" spc="-142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349" y="6642128"/>
            <a:ext cx="7802880" cy="1300480"/>
          </a:xfrm>
        </p:spPr>
        <p:txBody>
          <a:bodyPr anchor="t">
            <a:normAutofit/>
          </a:bodyPr>
          <a:lstStyle>
            <a:lvl1pPr marL="0" indent="0" algn="l">
              <a:buNone/>
              <a:defRPr sz="2844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844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4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3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6400" y="1408853"/>
            <a:ext cx="3007360" cy="704426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5773" y="1235456"/>
            <a:ext cx="7802880" cy="7282688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1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7364F-BD6C-4E20-A0F4-E7106F0DA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800" y="3474000"/>
            <a:ext cx="10465200" cy="1465200"/>
          </a:xfrm>
        </p:spPr>
        <p:txBody>
          <a:bodyPr anchor="b">
            <a:normAutofit/>
          </a:bodyPr>
          <a:lstStyle>
            <a:lvl1pPr algn="ctr">
              <a:defRPr sz="5800">
                <a:solidFill>
                  <a:srgbClr val="0097CE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D1DE54-A587-49AF-90E3-8D3CDC7D6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200" y="5122898"/>
            <a:ext cx="9753600" cy="950400"/>
          </a:xfrm>
        </p:spPr>
        <p:txBody>
          <a:bodyPr>
            <a:normAutofit/>
          </a:bodyPr>
          <a:lstStyle>
            <a:lvl1pPr marL="0" indent="0" algn="ctr">
              <a:buNone/>
              <a:defRPr sz="2560" b="1">
                <a:solidFill>
                  <a:srgbClr val="D2451E"/>
                </a:solidFill>
                <a:latin typeface="+mj-lt"/>
              </a:defRPr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898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0C97A-EA81-4F58-B094-5EA7BE01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517732"/>
            <a:ext cx="11216640" cy="62672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64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7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773" y="1846682"/>
            <a:ext cx="7802880" cy="4629709"/>
          </a:xfrm>
        </p:spPr>
        <p:txBody>
          <a:bodyPr anchor="b">
            <a:normAutofit/>
          </a:bodyPr>
          <a:lstStyle>
            <a:lvl1pPr>
              <a:defRPr sz="7680" b="0" spc="-14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5280" y="6645453"/>
            <a:ext cx="7802880" cy="1300480"/>
          </a:xfrm>
        </p:spPr>
        <p:txBody>
          <a:bodyPr anchor="t">
            <a:normAutofit/>
          </a:bodyPr>
          <a:lstStyle>
            <a:lvl1pPr marL="0" indent="0">
              <a:buNone/>
              <a:defRPr sz="2844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5773" y="1235456"/>
            <a:ext cx="3706368" cy="7282688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9328" y="1235456"/>
            <a:ext cx="3706368" cy="7282688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5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5773" y="1455767"/>
            <a:ext cx="3706368" cy="1148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702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5773" y="2746220"/>
            <a:ext cx="3706368" cy="5722112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9694" y="1455769"/>
            <a:ext cx="3706368" cy="115651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2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702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9694" y="2746220"/>
            <a:ext cx="3706368" cy="5722112"/>
          </a:xfrm>
        </p:spPr>
        <p:txBody>
          <a:bodyPr/>
          <a:lstStyle>
            <a:lvl1pPr>
              <a:defRPr sz="2702"/>
            </a:lvl1pPr>
            <a:lvl2pPr>
              <a:defRPr sz="2418"/>
            </a:lvl2pPr>
            <a:lvl3pPr>
              <a:defRPr sz="2133"/>
            </a:lvl3pPr>
            <a:lvl4pPr>
              <a:defRPr sz="1849"/>
            </a:lvl4pPr>
            <a:lvl5pPr>
              <a:defRPr sz="1849"/>
            </a:lvl5pPr>
            <a:lvl6pPr>
              <a:defRPr sz="1849"/>
            </a:lvl6pPr>
            <a:lvl7pPr>
              <a:defRPr sz="1849"/>
            </a:lvl7pPr>
            <a:lvl8pPr>
              <a:defRPr sz="1849"/>
            </a:lvl8pPr>
            <a:lvl9pPr>
              <a:defRPr sz="184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1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0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1" y="1625600"/>
            <a:ext cx="3023616" cy="3121152"/>
          </a:xfrm>
        </p:spPr>
        <p:txBody>
          <a:bodyPr anchor="b">
            <a:normAutofit/>
          </a:bodyPr>
          <a:lstStyle>
            <a:lvl1pPr>
              <a:defRPr sz="3982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773" y="1235456"/>
            <a:ext cx="7802880" cy="7282688"/>
          </a:xfrm>
        </p:spPr>
        <p:txBody>
          <a:bodyPr/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101" y="4746752"/>
            <a:ext cx="3023616" cy="36413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778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6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1" y="1625600"/>
            <a:ext cx="3023616" cy="3121152"/>
          </a:xfrm>
        </p:spPr>
        <p:txBody>
          <a:bodyPr anchor="b">
            <a:normAutofit/>
          </a:bodyPr>
          <a:lstStyle>
            <a:lvl1pPr>
              <a:defRPr sz="3982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8688" y="1091441"/>
            <a:ext cx="8656246" cy="758179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101" y="4751078"/>
            <a:ext cx="3023616" cy="36413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778">
                <a:solidFill>
                  <a:srgbClr val="FFFFFF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732375" y="9040144"/>
            <a:ext cx="6305618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079399"/>
            <a:ext cx="3673163" cy="7581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780" y="1598348"/>
            <a:ext cx="3143982" cy="654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603588" y="1079399"/>
            <a:ext cx="409651" cy="758179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219" y="1228954"/>
            <a:ext cx="7802880" cy="72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9963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7219" y="9040144"/>
            <a:ext cx="630561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079" y="9040144"/>
            <a:ext cx="16329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4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7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42" r:id="rId12"/>
    <p:sldLayoutId id="2147483853" r:id="rId13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4267" kern="1200" spc="-8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lnSpc>
          <a:spcPct val="90000"/>
        </a:lnSpc>
        <a:spcBef>
          <a:spcPts val="1707"/>
        </a:spcBef>
        <a:buClr>
          <a:schemeClr val="accent1"/>
        </a:buClr>
        <a:buFont typeface="Wingdings 2" pitchFamily="18" charset="2"/>
        <a:buChar char=""/>
        <a:defRPr sz="2702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75345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241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25575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75804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926034" indent="-260092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356"/>
        </a:spcBef>
        <a:spcAft>
          <a:spcPts val="356"/>
        </a:spcAft>
        <a:buClr>
          <a:schemeClr val="accent1"/>
        </a:buClr>
        <a:buFont typeface="Wingdings 2" pitchFamily="18" charset="2"/>
        <a:buChar char=""/>
        <a:defRPr sz="184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mapac.fr/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hyperlink" Target="https://onconormandie.fr/so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mapac.fr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96235-88AC-4E4C-9515-A1E60773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935" y="3952106"/>
            <a:ext cx="8373078" cy="1465580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latin typeface="Century Gothic" panose="020B0502020202020204" pitchFamily="34" charset="0"/>
              </a:rPr>
              <a:t>Activité Physique Adaptée :</a:t>
            </a:r>
            <a:br>
              <a:rPr lang="fr-FR" sz="5400" dirty="0">
                <a:latin typeface="Century Gothic" panose="020B0502020202020204" pitchFamily="34" charset="0"/>
              </a:rPr>
            </a:br>
            <a:br>
              <a:rPr lang="fr-FR" sz="5400" dirty="0">
                <a:latin typeface="Century Gothic" panose="020B0502020202020204" pitchFamily="34" charset="0"/>
              </a:rPr>
            </a:br>
            <a:r>
              <a:rPr lang="fr-FR" sz="5400" dirty="0">
                <a:latin typeface="Century Gothic" panose="020B0502020202020204" pitchFamily="34" charset="0"/>
              </a:rPr>
              <a:t>le dispositif régional IMAPAC</a:t>
            </a:r>
            <a:endParaRPr lang="fr-FR" sz="5400" b="1" dirty="0">
              <a:solidFill>
                <a:srgbClr val="0097C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AA8D19-02FE-4A41-8908-E764C1C5D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9675" y="9154577"/>
            <a:ext cx="9753600" cy="1086834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D2451E"/>
                </a:solidFill>
                <a:latin typeface="Century Gothic" panose="020B0502020202020204" pitchFamily="34" charset="0"/>
              </a:rPr>
              <a:t>10</a:t>
            </a:r>
            <a:r>
              <a:rPr lang="fr-FR" sz="2000" b="1" baseline="30000" dirty="0">
                <a:solidFill>
                  <a:srgbClr val="D2451E"/>
                </a:solidFill>
                <a:latin typeface="Century Gothic" panose="020B0502020202020204" pitchFamily="34" charset="0"/>
              </a:rPr>
              <a:t>ème</a:t>
            </a:r>
            <a:r>
              <a:rPr lang="fr-FR" sz="2000" b="1" dirty="0">
                <a:solidFill>
                  <a:srgbClr val="D2451E"/>
                </a:solidFill>
                <a:latin typeface="Century Gothic" panose="020B0502020202020204" pitchFamily="34" charset="0"/>
              </a:rPr>
              <a:t> journée normande des soins oncologiques de support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3EA32FB-729A-461A-2C7B-BB0C1081109B}"/>
              </a:ext>
            </a:extLst>
          </p:cNvPr>
          <p:cNvSpPr txBox="1">
            <a:spLocks/>
          </p:cNvSpPr>
          <p:nvPr/>
        </p:nvSpPr>
        <p:spPr>
          <a:xfrm>
            <a:off x="0" y="6390258"/>
            <a:ext cx="9753600" cy="1086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560" b="1" kern="1200">
                <a:solidFill>
                  <a:srgbClr val="D2451E"/>
                </a:solidFill>
                <a:latin typeface="+mj-lt"/>
                <a:ea typeface="+mn-ea"/>
                <a:cs typeface="+mn-cs"/>
              </a:defRPr>
            </a:lvl1pPr>
            <a:lvl2pPr marL="487695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390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86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81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76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171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67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562" indent="0" algn="ctr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None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>
                <a:solidFill>
                  <a:schemeClr val="bg1"/>
                </a:solidFill>
                <a:latin typeface="Century Gothic" panose="020B0502020202020204" pitchFamily="34" charset="0"/>
              </a:rPr>
              <a:t>Charline FRANDEMICHE – Responsable projets OncoNormandie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A75EE5-682E-55E7-18E1-3EB7422C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33" y="2447229"/>
            <a:ext cx="3016767" cy="4284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AD7379-7F38-FE64-2810-FE2A97370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DA93F8-7126-9576-D77D-F7DA38BE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98CEF8E-1E2A-358C-4434-67ABD86C76E7}"/>
              </a:ext>
            </a:extLst>
          </p:cNvPr>
          <p:cNvSpPr txBox="1">
            <a:spLocks/>
          </p:cNvSpPr>
          <p:nvPr/>
        </p:nvSpPr>
        <p:spPr>
          <a:xfrm>
            <a:off x="539457" y="3342787"/>
            <a:ext cx="2274302" cy="1944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80" b="0" kern="1200" spc="-142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chemeClr val="bg1"/>
                </a:solidFill>
              </a:rPr>
              <a:t>Maillage territorial</a:t>
            </a:r>
          </a:p>
        </p:txBody>
      </p:sp>
      <p:pic>
        <p:nvPicPr>
          <p:cNvPr id="16" name="Espace réservé du contenu 4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0C77AD8A-2037-1013-3261-8EADE53B1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44078"/>
            <a:ext cx="12069837" cy="8541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416A8C1-0B0D-9DE1-6508-D55F2B73D393}"/>
              </a:ext>
            </a:extLst>
          </p:cNvPr>
          <p:cNvSpPr txBox="1"/>
          <p:nvPr/>
        </p:nvSpPr>
        <p:spPr>
          <a:xfrm>
            <a:off x="92914" y="8984499"/>
            <a:ext cx="544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Couverture régionale à 15 min </a:t>
            </a:r>
            <a:r>
              <a:rPr lang="fr-FR" dirty="0"/>
              <a:t>:</a:t>
            </a:r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E3118699-D662-AFD9-3568-C6BFA74AF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394805"/>
              </p:ext>
            </p:extLst>
          </p:nvPr>
        </p:nvGraphicFramePr>
        <p:xfrm>
          <a:off x="4341759" y="8821142"/>
          <a:ext cx="6856328" cy="78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447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34CFE09-CA0E-8326-BB31-994668A9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2" y="4578831"/>
            <a:ext cx="3468129" cy="6296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Sensibilisations – Evènement/ communications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580162-B861-CDA3-991C-5CE57532F870}"/>
              </a:ext>
            </a:extLst>
          </p:cNvPr>
          <p:cNvSpPr txBox="1"/>
          <p:nvPr/>
        </p:nvSpPr>
        <p:spPr>
          <a:xfrm>
            <a:off x="3670851" y="1117124"/>
            <a:ext cx="10870095" cy="140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dirty="0">
                <a:latin typeface="+mj-lt"/>
              </a:rPr>
              <a:t>Sensibilisations APA et Cancer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latin typeface="+mj-lt"/>
              </a:rPr>
              <a:t>2x par an (avec les UFR STAPS</a:t>
            </a:r>
            <a:r>
              <a:rPr lang="fr-FR" sz="1400" b="1" dirty="0">
                <a:solidFill>
                  <a:srgbClr val="3D3C3B"/>
                </a:solidFill>
                <a:effectLst/>
                <a:latin typeface="CenturyGothic-Bol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+mj-lt"/>
              </a:rPr>
              <a:t>de Caen et Rouen)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latin typeface="+mj-lt"/>
              </a:rPr>
              <a:t>3 jours de sensibilisation (Cancérologie, Douleur, Nutrition, cours pratiques </a:t>
            </a:r>
            <a:r>
              <a:rPr lang="fr-FR" sz="2000" dirty="0" err="1">
                <a:latin typeface="+mj-lt"/>
              </a:rPr>
              <a:t>etc</a:t>
            </a:r>
            <a:r>
              <a:rPr lang="fr-FR" sz="2000" dirty="0">
                <a:latin typeface="+mj-lt"/>
              </a:rPr>
              <a:t>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897F0F-10DA-7BA6-40F7-7269E182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760" y="6662933"/>
            <a:ext cx="1022074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+mj-lt"/>
              </a:rPr>
              <a:t>Normandie </a:t>
            </a:r>
            <a:r>
              <a:rPr lang="fr-FR" altLang="fr-FR" sz="2400" b="1" dirty="0" err="1">
                <a:latin typeface="+mj-lt"/>
              </a:rPr>
              <a:t>Sporte</a:t>
            </a:r>
            <a:r>
              <a:rPr lang="fr-FR" altLang="fr-FR" sz="2400" b="1" dirty="0">
                <a:latin typeface="+mj-lt"/>
              </a:rPr>
              <a:t> Contre le Cancer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AF8DE1-EE66-2F51-263F-D1791721A622}"/>
              </a:ext>
            </a:extLst>
          </p:cNvPr>
          <p:cNvSpPr txBox="1"/>
          <p:nvPr/>
        </p:nvSpPr>
        <p:spPr>
          <a:xfrm>
            <a:off x="3717760" y="7071927"/>
            <a:ext cx="8687929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latin typeface="+mj-lt"/>
              </a:rPr>
              <a:t>Initié en 2016 par le CHU de Caen /Ligue 14, cet évènement régional est porté par OncoNormandie depuis 2018 : stands informations, initiations à l’APA, information sur les bénéfices de l’APA au sein des ES de la région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BBB47A-6EA3-3A37-819F-4E1B2AEC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802C6AE-B1B6-2A4C-DA1F-411FD5C80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5" y="6017133"/>
            <a:ext cx="2358889" cy="336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F05BB81-3AA4-F0B7-592E-18A2C7574D69}"/>
              </a:ext>
            </a:extLst>
          </p:cNvPr>
          <p:cNvSpPr txBox="1"/>
          <p:nvPr/>
        </p:nvSpPr>
        <p:spPr>
          <a:xfrm>
            <a:off x="3717760" y="3327968"/>
            <a:ext cx="10870095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dirty="0">
                <a:latin typeface="+mj-lt"/>
              </a:rPr>
              <a:t>Eléments de communication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DF328E9-FD1B-5CAB-9774-C88832C77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458" y="3788789"/>
            <a:ext cx="4022231" cy="222834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D1FA84A-3BDE-FFC1-1431-1393CFD54BAC}"/>
              </a:ext>
            </a:extLst>
          </p:cNvPr>
          <p:cNvSpPr txBox="1"/>
          <p:nvPr/>
        </p:nvSpPr>
        <p:spPr>
          <a:xfrm>
            <a:off x="3812708" y="3909545"/>
            <a:ext cx="5736299" cy="133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latin typeface="+mj-lt"/>
              </a:rPr>
              <a:t>Site internet </a:t>
            </a:r>
            <a:r>
              <a:rPr lang="fr-FR" sz="2000" dirty="0">
                <a:latin typeface="+mj-lt"/>
                <a:hlinkClick r:id="rId5"/>
              </a:rPr>
              <a:t>www.imapac.fr</a:t>
            </a:r>
            <a:endParaRPr lang="fr-FR" sz="2000" dirty="0">
              <a:latin typeface="+mj-l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latin typeface="+mj-lt"/>
              </a:rPr>
              <a:t>Motion design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dirty="0">
                <a:latin typeface="+mj-lt"/>
              </a:rPr>
              <a:t>Affiches, Flyers, Livret APA </a:t>
            </a:r>
          </a:p>
        </p:txBody>
      </p:sp>
    </p:spTree>
    <p:extLst>
      <p:ext uri="{BB962C8B-B14F-4D97-AF65-F5344CB8AC3E}">
        <p14:creationId xmlns:p14="http://schemas.microsoft.com/office/powerpoint/2010/main" val="412677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34CFE09-CA0E-8326-BB31-994668A9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2" y="4578831"/>
            <a:ext cx="3468129" cy="6296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Sensibilisations – Evènement/ communications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BBB47A-6EA3-3A37-819F-4E1B2AEC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7FF810-4CB5-06F5-9479-DBE0F7E93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41" y="1058198"/>
            <a:ext cx="5906027" cy="82958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004B60-12E5-FE61-79B5-89B7AA280D3A}"/>
              </a:ext>
            </a:extLst>
          </p:cNvPr>
          <p:cNvSpPr txBox="1"/>
          <p:nvPr/>
        </p:nvSpPr>
        <p:spPr>
          <a:xfrm>
            <a:off x="5592606" y="399541"/>
            <a:ext cx="499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La revue de l’infirmière – 2021</a:t>
            </a:r>
          </a:p>
        </p:txBody>
      </p:sp>
    </p:spTree>
    <p:extLst>
      <p:ext uri="{BB962C8B-B14F-4D97-AF65-F5344CB8AC3E}">
        <p14:creationId xmlns:p14="http://schemas.microsoft.com/office/powerpoint/2010/main" val="172798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35423A3-DEDC-9797-0057-7840FD8EEC48}"/>
              </a:ext>
            </a:extLst>
          </p:cNvPr>
          <p:cNvSpPr txBox="1"/>
          <p:nvPr/>
        </p:nvSpPr>
        <p:spPr>
          <a:xfrm>
            <a:off x="8568282" y="3278105"/>
            <a:ext cx="3929940" cy="38779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+60 ans </a:t>
            </a:r>
          </a:p>
          <a:p>
            <a:endParaRPr lang="fr-FR" sz="2000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dans le Calvados et prochainement Eure et Orne</a:t>
            </a:r>
          </a:p>
          <a:p>
            <a:endParaRPr lang="fr-FR" sz="2000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complément de financement pour des séances individuelles notamment</a:t>
            </a:r>
          </a:p>
          <a:p>
            <a:r>
              <a:rPr lang="fr-FR" sz="20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fr-FR" sz="20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++ Préservation de l’autonomie/ prévention des chutes</a:t>
            </a:r>
          </a:p>
          <a:p>
            <a:endParaRPr lang="fr-FR" sz="2000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fr-FR" sz="600" b="1" dirty="0">
              <a:solidFill>
                <a:schemeClr val="accent1">
                  <a:lumMod val="75000"/>
                </a:schemeClr>
              </a:solidFill>
              <a:latin typeface="+mj-lt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B1EB12-083A-E722-A6E4-981D98A28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90" y="815724"/>
            <a:ext cx="3929939" cy="8287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46DCDE-40B1-B1A4-D27B-5D9EE811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12" y="3826168"/>
            <a:ext cx="2325005" cy="629624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Autres prises en </a:t>
            </a:r>
            <a:br>
              <a:rPr lang="fr-FR" sz="4400" dirty="0">
                <a:solidFill>
                  <a:schemeClr val="bg1"/>
                </a:solidFill>
              </a:rPr>
            </a:br>
            <a:r>
              <a:rPr lang="fr-FR" sz="4400" dirty="0">
                <a:solidFill>
                  <a:schemeClr val="bg1"/>
                </a:solidFill>
              </a:rPr>
              <a:t>charges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69958F-AE01-1E78-1783-33DCF539F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EB2739EB-B8A3-B958-0B27-EF86663E370E}"/>
              </a:ext>
            </a:extLst>
          </p:cNvPr>
          <p:cNvSpPr/>
          <p:nvPr/>
        </p:nvSpPr>
        <p:spPr>
          <a:xfrm>
            <a:off x="8030817" y="2275664"/>
            <a:ext cx="371061" cy="53973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55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8077CBE-28DA-DD93-8384-72897D77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3" y="1696467"/>
            <a:ext cx="11216640" cy="629624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Après Cancer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FAD544-67AF-6E62-C183-96B5B570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3" y="2570922"/>
            <a:ext cx="4098859" cy="5853664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EE46110-A41A-4D5A-057E-F4773521C6AF}"/>
              </a:ext>
            </a:extLst>
          </p:cNvPr>
          <p:cNvSpPr/>
          <p:nvPr/>
        </p:nvSpPr>
        <p:spPr>
          <a:xfrm>
            <a:off x="2120814" y="8185391"/>
            <a:ext cx="1943075" cy="12657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APA/PSY/DIET</a:t>
            </a:r>
          </a:p>
          <a:p>
            <a:pPr algn="ctr"/>
            <a:r>
              <a:rPr lang="fr-FR" sz="2000" dirty="0"/>
              <a:t>Forfait 180€</a:t>
            </a:r>
          </a:p>
          <a:p>
            <a:pPr algn="ctr"/>
            <a:r>
              <a:rPr lang="fr-FR" sz="2000" dirty="0"/>
              <a:t>4 heures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202BAD-B35B-C19F-CE1B-B1879E45B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784" y="3157489"/>
            <a:ext cx="4540898" cy="1724895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40986C0-A5BD-3D53-C30C-90065EBC21E9}"/>
              </a:ext>
            </a:extLst>
          </p:cNvPr>
          <p:cNvSpPr/>
          <p:nvPr/>
        </p:nvSpPr>
        <p:spPr>
          <a:xfrm>
            <a:off x="8215443" y="4992070"/>
            <a:ext cx="1483294" cy="71397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APA</a:t>
            </a:r>
          </a:p>
          <a:p>
            <a:pPr algn="ctr"/>
            <a:r>
              <a:rPr lang="fr-FR" dirty="0"/>
              <a:t>Forfait 120€ 12 séances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1811EC-B007-2708-374B-13A9BA5F7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631" y="6065036"/>
            <a:ext cx="2521812" cy="338607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841A1C7-0F12-9B18-CD59-53589E4128E7}"/>
              </a:ext>
            </a:extLst>
          </p:cNvPr>
          <p:cNvSpPr/>
          <p:nvPr/>
        </p:nvSpPr>
        <p:spPr>
          <a:xfrm>
            <a:off x="8465960" y="7944966"/>
            <a:ext cx="1873517" cy="9592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PSY</a:t>
            </a:r>
          </a:p>
          <a:p>
            <a:pPr algn="ctr"/>
            <a:r>
              <a:rPr lang="fr-FR" sz="2000" dirty="0"/>
              <a:t>Forfait 135€ </a:t>
            </a:r>
          </a:p>
          <a:p>
            <a:pPr algn="ctr"/>
            <a:r>
              <a:rPr lang="fr-FR" sz="2000" dirty="0"/>
              <a:t>3 heures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2A0C064A-E0D8-41FF-F4B3-E909CBA18D89}"/>
              </a:ext>
            </a:extLst>
          </p:cNvPr>
          <p:cNvSpPr/>
          <p:nvPr/>
        </p:nvSpPr>
        <p:spPr>
          <a:xfrm>
            <a:off x="4774841" y="4530459"/>
            <a:ext cx="687943" cy="3407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6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DBCE234B-6E7F-EB46-6517-6610BA93766D}"/>
              </a:ext>
            </a:extLst>
          </p:cNvPr>
          <p:cNvSpPr/>
          <p:nvPr/>
        </p:nvSpPr>
        <p:spPr>
          <a:xfrm>
            <a:off x="4755171" y="7274484"/>
            <a:ext cx="687943" cy="3407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6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B9764DD-BA9B-1963-C873-DAB6444C0FE1}"/>
              </a:ext>
            </a:extLst>
          </p:cNvPr>
          <p:cNvSpPr/>
          <p:nvPr/>
        </p:nvSpPr>
        <p:spPr>
          <a:xfrm>
            <a:off x="11319364" y="8172910"/>
            <a:ext cx="1544203" cy="158069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Forfait total possible</a:t>
            </a:r>
          </a:p>
          <a:p>
            <a:pPr algn="ctr"/>
            <a:r>
              <a:rPr lang="fr-FR" dirty="0"/>
              <a:t>435€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F6D5EDF-6DFB-C9D0-563F-8411F3932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039" y="3052126"/>
            <a:ext cx="2321617" cy="329742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2DA4F7A-03FF-4E5F-9B47-0B5DE93A4F77}"/>
              </a:ext>
            </a:extLst>
          </p:cNvPr>
          <p:cNvSpPr txBox="1"/>
          <p:nvPr/>
        </p:nvSpPr>
        <p:spPr>
          <a:xfrm>
            <a:off x="3734883" y="1156191"/>
            <a:ext cx="896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D2451E"/>
                </a:solidFill>
                <a:latin typeface="Century Gothic"/>
                <a:ea typeface="+mj-ea"/>
                <a:cs typeface="+mj-cs"/>
              </a:rPr>
              <a:t>Complémentarité entre les dispositifs régionaux proposant une prise en charge/accompagnement financiers dans l’après cancer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EE3198-FA1D-C60B-BE3B-B307310A9144}"/>
              </a:ext>
            </a:extLst>
          </p:cNvPr>
          <p:cNvSpPr txBox="1"/>
          <p:nvPr/>
        </p:nvSpPr>
        <p:spPr>
          <a:xfrm>
            <a:off x="7447513" y="2515569"/>
            <a:ext cx="42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2451E"/>
                </a:solidFill>
                <a:ea typeface="+mj-ea"/>
                <a:cs typeface="+mj-cs"/>
              </a:rPr>
              <a:t>Dispositif IMAPAC (</a:t>
            </a:r>
            <a:r>
              <a:rPr lang="fr-FR" b="1" dirty="0">
                <a:solidFill>
                  <a:srgbClr val="D2451E"/>
                </a:solidFill>
                <a:ea typeface="+mj-ea"/>
                <a:cs typeface="+mj-cs"/>
                <a:hlinkClick r:id="rId6"/>
              </a:rPr>
              <a:t>www.imapac.fr</a:t>
            </a:r>
            <a:r>
              <a:rPr lang="fr-FR" b="1" dirty="0">
                <a:solidFill>
                  <a:srgbClr val="D2451E"/>
                </a:solidFill>
                <a:ea typeface="+mj-ea"/>
                <a:cs typeface="+mj-cs"/>
              </a:rPr>
              <a:t>)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F16B75-E822-41EA-A127-2232DAB7D895}"/>
              </a:ext>
            </a:extLst>
          </p:cNvPr>
          <p:cNvSpPr txBox="1"/>
          <p:nvPr/>
        </p:nvSpPr>
        <p:spPr>
          <a:xfrm>
            <a:off x="8386316" y="7489376"/>
            <a:ext cx="405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D2451E"/>
                </a:solidFill>
                <a:ea typeface="+mj-ea"/>
                <a:cs typeface="+mj-cs"/>
              </a:rPr>
              <a:t>ONCO PSY (</a:t>
            </a:r>
            <a:r>
              <a:rPr lang="fr-FR" sz="1600" b="1" dirty="0">
                <a:solidFill>
                  <a:srgbClr val="D2451E"/>
                </a:solidFill>
                <a:ea typeface="+mj-ea"/>
                <a:cs typeface="+mj-cs"/>
                <a:hlinkClick r:id="rId7"/>
              </a:rPr>
              <a:t>https://onconormandie.fr/sos/</a:t>
            </a:r>
            <a:r>
              <a:rPr lang="fr-FR" sz="1600" b="1" dirty="0">
                <a:solidFill>
                  <a:srgbClr val="D2451E"/>
                </a:solidFill>
                <a:ea typeface="+mj-ea"/>
                <a:cs typeface="+mj-cs"/>
              </a:rPr>
              <a:t>)</a:t>
            </a:r>
            <a:endParaRPr lang="fr-FR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CA72CE-3B87-DFED-CC95-0E1785DEA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44EBE-D517-019E-37F4-24E8B903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09" y="4561988"/>
            <a:ext cx="2661322" cy="629624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Conclusion / Perspectives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0F8C2E-686A-BD82-B38D-021FE5E7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AD680D-B812-0795-E9D2-750CCF52FE23}"/>
              </a:ext>
            </a:extLst>
          </p:cNvPr>
          <p:cNvSpPr txBox="1"/>
          <p:nvPr/>
        </p:nvSpPr>
        <p:spPr>
          <a:xfrm>
            <a:off x="4837042" y="1834310"/>
            <a:ext cx="72886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Augmentation croissante du nombre de bénéficiaires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Satisfaction à plus de 95%</a:t>
            </a:r>
          </a:p>
          <a:p>
            <a:pPr marL="285750" indent="-285750">
              <a:buFontTx/>
              <a:buChar char="-"/>
            </a:pP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Facilité d’accès (maillage important)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Étoile : 4 branches 6">
            <a:extLst>
              <a:ext uri="{FF2B5EF4-FFF2-40B4-BE49-F238E27FC236}">
                <a16:creationId xmlns:a16="http://schemas.microsoft.com/office/drawing/2014/main" id="{7D200BA4-3E8C-6D37-87FD-540F144D87D4}"/>
              </a:ext>
            </a:extLst>
          </p:cNvPr>
          <p:cNvSpPr/>
          <p:nvPr/>
        </p:nvSpPr>
        <p:spPr>
          <a:xfrm>
            <a:off x="4555913" y="1996884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498D82E8-4E88-9465-8C34-DFA9AEC952AA}"/>
              </a:ext>
            </a:extLst>
          </p:cNvPr>
          <p:cNvSpPr/>
          <p:nvPr/>
        </p:nvSpPr>
        <p:spPr>
          <a:xfrm>
            <a:off x="4555913" y="2758884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4 branches 8">
            <a:extLst>
              <a:ext uri="{FF2B5EF4-FFF2-40B4-BE49-F238E27FC236}">
                <a16:creationId xmlns:a16="http://schemas.microsoft.com/office/drawing/2014/main" id="{C1AEC870-CEAD-254B-F14A-2E407E26BB57}"/>
              </a:ext>
            </a:extLst>
          </p:cNvPr>
          <p:cNvSpPr/>
          <p:nvPr/>
        </p:nvSpPr>
        <p:spPr>
          <a:xfrm>
            <a:off x="4563778" y="3436693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83862F-19D5-155F-0450-894770F99E24}"/>
              </a:ext>
            </a:extLst>
          </p:cNvPr>
          <p:cNvSpPr txBox="1"/>
          <p:nvPr/>
        </p:nvSpPr>
        <p:spPr>
          <a:xfrm>
            <a:off x="4113293" y="5940834"/>
            <a:ext cx="81582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fr-FR" sz="2800" dirty="0">
              <a:latin typeface="+mj-lt"/>
            </a:endParaRPr>
          </a:p>
          <a:p>
            <a:r>
              <a:rPr lang="fr-FR" sz="2800" dirty="0">
                <a:latin typeface="+mj-lt"/>
              </a:rPr>
              <a:t>Travail en cours avec les </a:t>
            </a:r>
            <a:r>
              <a:rPr lang="fr-FR" sz="2800" b="1" dirty="0">
                <a:latin typeface="+mj-lt"/>
              </a:rPr>
              <a:t>5 comités départementaux de la ligue contre le cancer </a:t>
            </a:r>
            <a:r>
              <a:rPr lang="fr-FR" sz="2800" dirty="0">
                <a:latin typeface="+mj-lt"/>
              </a:rPr>
              <a:t>pour : </a:t>
            </a:r>
          </a:p>
          <a:p>
            <a:endParaRPr lang="fr-FR" sz="2800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fr-FR" sz="2800" dirty="0">
                <a:latin typeface="+mj-lt"/>
              </a:rPr>
              <a:t>améliorer la lisibilité de l’offre en Normandie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latin typeface="+mj-lt"/>
              </a:rPr>
              <a:t>augmenter le nombre de bénéficiaires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5723B2B3-B861-1DCA-AD01-6B84F554335A}"/>
              </a:ext>
            </a:extLst>
          </p:cNvPr>
          <p:cNvSpPr/>
          <p:nvPr/>
        </p:nvSpPr>
        <p:spPr>
          <a:xfrm>
            <a:off x="7116416" y="4824947"/>
            <a:ext cx="1364974" cy="12027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6BD74DD-6FF6-C634-AC05-0C3DC003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AD322CC0-9EC3-F432-5FF4-7E45857B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755" y="3366052"/>
            <a:ext cx="7802880" cy="218268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83242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5B3DE79-0AB1-435F-E5DC-C3AFB5764B4C}"/>
              </a:ext>
            </a:extLst>
          </p:cNvPr>
          <p:cNvSpPr/>
          <p:nvPr/>
        </p:nvSpPr>
        <p:spPr>
          <a:xfrm>
            <a:off x="629506" y="2558963"/>
            <a:ext cx="2434281" cy="42575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070303-4AAA-98F8-BCB3-55EDD25D4F3C}"/>
              </a:ext>
            </a:extLst>
          </p:cNvPr>
          <p:cNvSpPr txBox="1"/>
          <p:nvPr/>
        </p:nvSpPr>
        <p:spPr>
          <a:xfrm>
            <a:off x="3937565" y="1052456"/>
            <a:ext cx="7522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fr-FR" sz="2800" b="1" dirty="0">
                <a:solidFill>
                  <a:srgbClr val="0097CE"/>
                </a:solidFill>
                <a:latin typeface="Century Gothic" panose="020B0502020202020204" pitchFamily="34" charset="0"/>
                <a:ea typeface="+mj-ea"/>
                <a:cs typeface="+mj-cs"/>
              </a:rPr>
              <a:t>IMAPAC : Initier et Maintenir une Activité Physique Adaptée avec un Cancer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A8BBD3-CB00-C962-8D43-751AD3238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7" y="2887847"/>
            <a:ext cx="1598665" cy="931180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F79F636-8999-1B13-5F88-802AFE55F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5" y="5801609"/>
            <a:ext cx="2080522" cy="93118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5911D4AA-A0A7-6159-0683-F5F9BB7E9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214" y="4298706"/>
            <a:ext cx="1598665" cy="104460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C6F1465-AEB9-9EC5-2764-877AAC04E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7292160-57D0-B986-D90A-9657BCA482D9}"/>
              </a:ext>
            </a:extLst>
          </p:cNvPr>
          <p:cNvSpPr txBox="1"/>
          <p:nvPr/>
        </p:nvSpPr>
        <p:spPr>
          <a:xfrm>
            <a:off x="5160884" y="6816493"/>
            <a:ext cx="6442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fr-FR" sz="2400" dirty="0">
                <a:latin typeface="+mj-lt"/>
              </a:rPr>
              <a:t>Inciter les patients à suivre des séances d’Activité Physique Adaptée (APA) de manière sécurisée à proximité de leur domicile.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151AB0-9081-78C1-8958-144ACAD44B03}"/>
              </a:ext>
            </a:extLst>
          </p:cNvPr>
          <p:cNvSpPr txBox="1"/>
          <p:nvPr/>
        </p:nvSpPr>
        <p:spPr>
          <a:xfrm>
            <a:off x="4749653" y="2749444"/>
            <a:ext cx="58979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</a:rPr>
              <a:t>la stratégie décennale de lutte contre les cancers, "Garantir la qualité, l’accessibilité et l’évolutivité de l’offre de soins de support " 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le Plan National Nutrition Santé (PNNS4, 2019-2023) 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la Stratégie Nationale Sport Santé (2019-2024) 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F46722-F835-C996-53F4-FEEA0CF0A3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797" y="4687728"/>
            <a:ext cx="1859659" cy="1668516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5B832CBF-7B42-15F4-4C44-47A03F923819}"/>
              </a:ext>
            </a:extLst>
          </p:cNvPr>
          <p:cNvSpPr/>
          <p:nvPr/>
        </p:nvSpPr>
        <p:spPr>
          <a:xfrm>
            <a:off x="4519303" y="6853564"/>
            <a:ext cx="574949" cy="34598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Étoile : 4 branches 2">
            <a:extLst>
              <a:ext uri="{FF2B5EF4-FFF2-40B4-BE49-F238E27FC236}">
                <a16:creationId xmlns:a16="http://schemas.microsoft.com/office/drawing/2014/main" id="{26C6C85F-E70E-B175-21BC-31A316272FAD}"/>
              </a:ext>
            </a:extLst>
          </p:cNvPr>
          <p:cNvSpPr/>
          <p:nvPr/>
        </p:nvSpPr>
        <p:spPr>
          <a:xfrm>
            <a:off x="4308518" y="2887847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toile : 4 branches 3">
            <a:extLst>
              <a:ext uri="{FF2B5EF4-FFF2-40B4-BE49-F238E27FC236}">
                <a16:creationId xmlns:a16="http://schemas.microsoft.com/office/drawing/2014/main" id="{2887F62F-BDEE-E0ED-9CF1-4D3EBE7E450B}"/>
              </a:ext>
            </a:extLst>
          </p:cNvPr>
          <p:cNvSpPr/>
          <p:nvPr/>
        </p:nvSpPr>
        <p:spPr>
          <a:xfrm>
            <a:off x="4284045" y="4381646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4 branches 7">
            <a:extLst>
              <a:ext uri="{FF2B5EF4-FFF2-40B4-BE49-F238E27FC236}">
                <a16:creationId xmlns:a16="http://schemas.microsoft.com/office/drawing/2014/main" id="{C18E2F09-9177-D44B-BEC1-D2D6AF975C89}"/>
              </a:ext>
            </a:extLst>
          </p:cNvPr>
          <p:cNvSpPr/>
          <p:nvPr/>
        </p:nvSpPr>
        <p:spPr>
          <a:xfrm>
            <a:off x="4284045" y="5446028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31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06F4FA5-5525-6D81-74FC-13F3C4873D71}"/>
              </a:ext>
            </a:extLst>
          </p:cNvPr>
          <p:cNvSpPr/>
          <p:nvPr/>
        </p:nvSpPr>
        <p:spPr>
          <a:xfrm>
            <a:off x="648729" y="2706940"/>
            <a:ext cx="2434281" cy="42575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070303-4AAA-98F8-BCB3-55EDD25D4F3C}"/>
              </a:ext>
            </a:extLst>
          </p:cNvPr>
          <p:cNvSpPr txBox="1"/>
          <p:nvPr/>
        </p:nvSpPr>
        <p:spPr>
          <a:xfrm>
            <a:off x="4035542" y="992120"/>
            <a:ext cx="7522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fr-FR" sz="2800" b="1" dirty="0">
                <a:solidFill>
                  <a:srgbClr val="0097CE"/>
                </a:solidFill>
                <a:latin typeface="Century Gothic" panose="020B0502020202020204" pitchFamily="34" charset="0"/>
                <a:ea typeface="+mj-ea"/>
                <a:cs typeface="+mj-cs"/>
              </a:rPr>
              <a:t>IMAPAC : Initier et Maintenir une Activité Physique Adaptée avec un Cancer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A8BBD3-CB00-C962-8D43-751AD3238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1" y="3035824"/>
            <a:ext cx="1598665" cy="931180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F79F636-8999-1B13-5F88-802AFE55F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6" y="5908193"/>
            <a:ext cx="2080522" cy="9311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FB3971C-7FF3-04F1-C02D-31E28C981686}"/>
              </a:ext>
            </a:extLst>
          </p:cNvPr>
          <p:cNvSpPr txBox="1"/>
          <p:nvPr/>
        </p:nvSpPr>
        <p:spPr>
          <a:xfrm>
            <a:off x="4439122" y="2809486"/>
            <a:ext cx="73605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fr-FR" sz="2400" dirty="0">
                <a:latin typeface="+mj-lt"/>
              </a:rPr>
              <a:t>public cible : personnes atteintes d’un cancer, </a:t>
            </a:r>
            <a:r>
              <a:rPr lang="fr-FR" sz="2400" b="1" dirty="0">
                <a:latin typeface="+mj-lt"/>
              </a:rPr>
              <a:t>en cours ou jusqu’à 1 an après la fin des traitements conventionnels</a:t>
            </a:r>
            <a:r>
              <a:rPr lang="fr-FR" sz="2400" dirty="0">
                <a:latin typeface="+mj-lt"/>
              </a:rPr>
              <a:t>.</a:t>
            </a:r>
          </a:p>
          <a:p>
            <a:pPr algn="just" fontAlgn="base"/>
            <a:endParaRPr lang="fr-FR" sz="2400" dirty="0">
              <a:latin typeface="+mj-lt"/>
            </a:endParaRPr>
          </a:p>
          <a:p>
            <a:pPr algn="just" fontAlgn="base"/>
            <a:endParaRPr lang="fr-FR" sz="2400" dirty="0">
              <a:latin typeface="+mj-lt"/>
            </a:endParaRPr>
          </a:p>
          <a:p>
            <a:pPr algn="just" fontAlgn="base"/>
            <a:r>
              <a:rPr lang="fr-FR" sz="2400" dirty="0">
                <a:latin typeface="+mj-lt"/>
              </a:rPr>
              <a:t>120 euros pour les </a:t>
            </a:r>
            <a:r>
              <a:rPr lang="fr-FR" sz="2400" b="1" dirty="0">
                <a:latin typeface="+mj-lt"/>
              </a:rPr>
              <a:t>12 premières séances </a:t>
            </a:r>
            <a:r>
              <a:rPr lang="fr-FR" sz="2400" dirty="0">
                <a:latin typeface="+mj-lt"/>
              </a:rPr>
              <a:t>d’APA proposées au plus proche du domicile des patients (</a:t>
            </a:r>
            <a:r>
              <a:rPr lang="fr-FR" sz="2400" b="1" dirty="0">
                <a:latin typeface="+mj-lt"/>
              </a:rPr>
              <a:t>2x1h /semaine</a:t>
            </a:r>
            <a:r>
              <a:rPr lang="fr-FR" sz="2400" dirty="0">
                <a:latin typeface="+mj-lt"/>
              </a:rPr>
              <a:t> – 6 à 8 semaines)</a:t>
            </a:r>
          </a:p>
          <a:p>
            <a:pPr algn="just" fontAlgn="base"/>
            <a:endParaRPr lang="fr-FR" sz="2400" dirty="0">
              <a:latin typeface="+mj-lt"/>
            </a:endParaRPr>
          </a:p>
          <a:p>
            <a:pPr algn="just" fontAlgn="base"/>
            <a:endParaRPr lang="fr-FR" sz="2400" dirty="0">
              <a:latin typeface="+mj-lt"/>
            </a:endParaRPr>
          </a:p>
          <a:p>
            <a:pPr algn="just" fontAlgn="base"/>
            <a:r>
              <a:rPr lang="fr-FR" sz="2400" dirty="0">
                <a:latin typeface="+mj-lt"/>
              </a:rPr>
              <a:t>Sur </a:t>
            </a:r>
            <a:r>
              <a:rPr lang="fr-FR" sz="2400" b="1" dirty="0">
                <a:latin typeface="+mj-lt"/>
              </a:rPr>
              <a:t>prescription médicale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911D4AA-A0A7-6159-0683-F5F9BB7E9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538" y="4446683"/>
            <a:ext cx="1598665" cy="1044607"/>
          </a:xfrm>
          <a:prstGeom prst="rect">
            <a:avLst/>
          </a:prstGeom>
        </p:spPr>
      </p:pic>
      <p:sp>
        <p:nvSpPr>
          <p:cNvPr id="10" name="Étoile : 4 branches 9">
            <a:extLst>
              <a:ext uri="{FF2B5EF4-FFF2-40B4-BE49-F238E27FC236}">
                <a16:creationId xmlns:a16="http://schemas.microsoft.com/office/drawing/2014/main" id="{FB8B078D-EC7E-5A0A-3E25-4E07B410D70D}"/>
              </a:ext>
            </a:extLst>
          </p:cNvPr>
          <p:cNvSpPr/>
          <p:nvPr/>
        </p:nvSpPr>
        <p:spPr>
          <a:xfrm>
            <a:off x="4131843" y="2977545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 : 4 branches 10">
            <a:extLst>
              <a:ext uri="{FF2B5EF4-FFF2-40B4-BE49-F238E27FC236}">
                <a16:creationId xmlns:a16="http://schemas.microsoft.com/office/drawing/2014/main" id="{444EB24B-25EC-B183-A539-F02D00C7431F}"/>
              </a:ext>
            </a:extLst>
          </p:cNvPr>
          <p:cNvSpPr/>
          <p:nvPr/>
        </p:nvSpPr>
        <p:spPr>
          <a:xfrm>
            <a:off x="4145112" y="4855978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 : 4 branches 11">
            <a:extLst>
              <a:ext uri="{FF2B5EF4-FFF2-40B4-BE49-F238E27FC236}">
                <a16:creationId xmlns:a16="http://schemas.microsoft.com/office/drawing/2014/main" id="{114372B6-81BC-CD52-F4B2-873A0CB3E787}"/>
              </a:ext>
            </a:extLst>
          </p:cNvPr>
          <p:cNvSpPr/>
          <p:nvPr/>
        </p:nvSpPr>
        <p:spPr>
          <a:xfrm>
            <a:off x="4152783" y="6615438"/>
            <a:ext cx="132700" cy="1519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B40FD9-FC59-1D98-AD81-B574607E2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7FAF551-1E82-165D-1594-7CFCB48DD712}"/>
              </a:ext>
            </a:extLst>
          </p:cNvPr>
          <p:cNvSpPr/>
          <p:nvPr/>
        </p:nvSpPr>
        <p:spPr>
          <a:xfrm>
            <a:off x="5284209" y="7936237"/>
            <a:ext cx="5353878" cy="9183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89C6918-8B84-9BB5-76AA-6F698AA0DA59}"/>
              </a:ext>
            </a:extLst>
          </p:cNvPr>
          <p:cNvSpPr/>
          <p:nvPr/>
        </p:nvSpPr>
        <p:spPr>
          <a:xfrm>
            <a:off x="4045541" y="6122505"/>
            <a:ext cx="3150389" cy="47707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Etude IMAPAC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28A225D-3EFB-4ABB-68BE-CEE7A0524175}"/>
              </a:ext>
            </a:extLst>
          </p:cNvPr>
          <p:cNvSpPr/>
          <p:nvPr/>
        </p:nvSpPr>
        <p:spPr>
          <a:xfrm>
            <a:off x="7195930" y="6122505"/>
            <a:ext cx="1391479" cy="47707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Fusion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28AAEE5-D66B-D319-CC4A-F5070F072542}"/>
              </a:ext>
            </a:extLst>
          </p:cNvPr>
          <p:cNvSpPr/>
          <p:nvPr/>
        </p:nvSpPr>
        <p:spPr>
          <a:xfrm>
            <a:off x="8587409" y="6115879"/>
            <a:ext cx="4094921" cy="47707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Dispositif régional IMAPAC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F5075-124D-51E9-D206-6F25339649A5}"/>
              </a:ext>
            </a:extLst>
          </p:cNvPr>
          <p:cNvSpPr/>
          <p:nvPr/>
        </p:nvSpPr>
        <p:spPr>
          <a:xfrm flipV="1">
            <a:off x="4045542" y="6909749"/>
            <a:ext cx="489927" cy="198003"/>
          </a:xfrm>
          <a:prstGeom prst="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1F9558-16AA-8B61-3AF1-641AB1693C5C}"/>
              </a:ext>
            </a:extLst>
          </p:cNvPr>
          <p:cNvSpPr txBox="1"/>
          <p:nvPr/>
        </p:nvSpPr>
        <p:spPr>
          <a:xfrm>
            <a:off x="9769189" y="7202569"/>
            <a:ext cx="2999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Avec prise en charge terminée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2B99B6-361B-33E2-E6D3-4A2EE690E252}"/>
              </a:ext>
            </a:extLst>
          </p:cNvPr>
          <p:cNvSpPr txBox="1"/>
          <p:nvPr/>
        </p:nvSpPr>
        <p:spPr>
          <a:xfrm>
            <a:off x="4646165" y="6852373"/>
            <a:ext cx="2999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ex BN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457544-9A5B-6984-8587-7ABD0B2109FD}"/>
              </a:ext>
            </a:extLst>
          </p:cNvPr>
          <p:cNvSpPr/>
          <p:nvPr/>
        </p:nvSpPr>
        <p:spPr>
          <a:xfrm flipV="1">
            <a:off x="4045542" y="7202569"/>
            <a:ext cx="489927" cy="22716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6D03DE2-8E64-0C74-CC8D-7F995D68D79B}"/>
              </a:ext>
            </a:extLst>
          </p:cNvPr>
          <p:cNvSpPr txBox="1"/>
          <p:nvPr/>
        </p:nvSpPr>
        <p:spPr>
          <a:xfrm>
            <a:off x="4646165" y="7217689"/>
            <a:ext cx="2999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ex HN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0F6B96-33E5-ECF5-0794-60E17803C915}"/>
              </a:ext>
            </a:extLst>
          </p:cNvPr>
          <p:cNvSpPr/>
          <p:nvPr/>
        </p:nvSpPr>
        <p:spPr>
          <a:xfrm flipV="1">
            <a:off x="9144403" y="6842159"/>
            <a:ext cx="489927" cy="243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CC980BA-83EE-AEFA-B283-5A3092D4F68E}"/>
              </a:ext>
            </a:extLst>
          </p:cNvPr>
          <p:cNvSpPr txBox="1"/>
          <p:nvPr/>
        </p:nvSpPr>
        <p:spPr>
          <a:xfrm>
            <a:off x="9745026" y="6810300"/>
            <a:ext cx="2999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Engagés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C60863-742E-4961-7C5D-AF54E170E59E}"/>
              </a:ext>
            </a:extLst>
          </p:cNvPr>
          <p:cNvSpPr/>
          <p:nvPr/>
        </p:nvSpPr>
        <p:spPr>
          <a:xfrm>
            <a:off x="9144403" y="7202569"/>
            <a:ext cx="489927" cy="2271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6" name="Graphique 35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940593"/>
              </p:ext>
            </p:extLst>
          </p:nvPr>
        </p:nvGraphicFramePr>
        <p:xfrm>
          <a:off x="4045541" y="1534750"/>
          <a:ext cx="7831215" cy="433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itre 1">
            <a:extLst>
              <a:ext uri="{FF2B5EF4-FFF2-40B4-BE49-F238E27FC236}">
                <a16:creationId xmlns:a16="http://schemas.microsoft.com/office/drawing/2014/main" id="{5C26C42C-1F1B-8FF0-AD96-1DE2F108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65" y="4561988"/>
            <a:ext cx="2274302" cy="6296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Bilan IMAPAC (10 ans) 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4A2837E-1092-34BB-9542-8DBDD1770A7A}"/>
              </a:ext>
            </a:extLst>
          </p:cNvPr>
          <p:cNvCxnSpPr>
            <a:cxnSpLocks/>
          </p:cNvCxnSpPr>
          <p:nvPr/>
        </p:nvCxnSpPr>
        <p:spPr>
          <a:xfrm flipV="1">
            <a:off x="9572550" y="1534749"/>
            <a:ext cx="2607258" cy="334205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495DC069-80BA-4CAC-CD42-4420C84A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DF0C06-FBB3-5CE8-CAF1-DD1CC9F1EA9B}"/>
              </a:ext>
            </a:extLst>
          </p:cNvPr>
          <p:cNvSpPr txBox="1"/>
          <p:nvPr/>
        </p:nvSpPr>
        <p:spPr>
          <a:xfrm>
            <a:off x="5939140" y="8135993"/>
            <a:ext cx="674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Environ 350 bénéficiaires par an </a:t>
            </a:r>
          </a:p>
        </p:txBody>
      </p:sp>
      <p:sp>
        <p:nvSpPr>
          <p:cNvPr id="4" name="Étoile : 4 branches 3">
            <a:extLst>
              <a:ext uri="{FF2B5EF4-FFF2-40B4-BE49-F238E27FC236}">
                <a16:creationId xmlns:a16="http://schemas.microsoft.com/office/drawing/2014/main" id="{061A94D4-256B-0264-A0FD-D96C5D4C5AF7}"/>
              </a:ext>
            </a:extLst>
          </p:cNvPr>
          <p:cNvSpPr/>
          <p:nvPr/>
        </p:nvSpPr>
        <p:spPr>
          <a:xfrm>
            <a:off x="5620735" y="8318245"/>
            <a:ext cx="132700" cy="151916"/>
          </a:xfrm>
          <a:prstGeom prst="star4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32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34CFE09-CA0E-8326-BB31-994668A9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876800"/>
            <a:ext cx="2588741" cy="6296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Etude</a:t>
            </a:r>
            <a:br>
              <a:rPr lang="fr-FR" sz="4400" dirty="0">
                <a:solidFill>
                  <a:schemeClr val="bg1"/>
                </a:solidFill>
              </a:rPr>
            </a:br>
            <a:r>
              <a:rPr lang="fr-FR" sz="4400" dirty="0">
                <a:solidFill>
                  <a:schemeClr val="bg1"/>
                </a:solidFill>
              </a:rPr>
              <a:t> IMAPAC</a:t>
            </a:r>
            <a:br>
              <a:rPr lang="fr-FR" sz="4400" dirty="0">
                <a:solidFill>
                  <a:schemeClr val="bg1"/>
                </a:solidFill>
              </a:rPr>
            </a:br>
            <a:br>
              <a:rPr lang="fr-FR" sz="4400" dirty="0">
                <a:solidFill>
                  <a:schemeClr val="bg1"/>
                </a:solidFill>
              </a:rPr>
            </a:br>
            <a:r>
              <a:rPr lang="fr-FR" sz="4400" dirty="0">
                <a:solidFill>
                  <a:schemeClr val="bg1"/>
                </a:solidFill>
              </a:rPr>
              <a:t>2013 - 2016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DBB383-AEB8-9078-4C7C-C27AACC2784B}"/>
              </a:ext>
            </a:extLst>
          </p:cNvPr>
          <p:cNvSpPr txBox="1"/>
          <p:nvPr/>
        </p:nvSpPr>
        <p:spPr>
          <a:xfrm>
            <a:off x="4796738" y="6272140"/>
            <a:ext cx="73157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latin typeface="+mj-lt"/>
              </a:rPr>
              <a:t>The </a:t>
            </a:r>
            <a:r>
              <a:rPr lang="fr-FR" sz="2400" dirty="0" err="1">
                <a:latin typeface="+mj-lt"/>
              </a:rPr>
              <a:t>increase</a:t>
            </a:r>
            <a:r>
              <a:rPr lang="fr-FR" sz="2400" dirty="0">
                <a:latin typeface="+mj-lt"/>
              </a:rPr>
              <a:t> in </a:t>
            </a:r>
            <a:r>
              <a:rPr lang="en-US" sz="2400" dirty="0">
                <a:latin typeface="+mj-lt"/>
              </a:rPr>
              <a:t>the intensity of exercise (Borg) over time contributes to the improvement of the QoL, especially on the social functioning. </a:t>
            </a:r>
          </a:p>
          <a:p>
            <a:pPr algn="l"/>
            <a:endParaRPr lang="en-US" sz="2400" dirty="0">
              <a:latin typeface="+mj-lt"/>
            </a:endParaRPr>
          </a:p>
          <a:p>
            <a:pPr algn="l"/>
            <a:r>
              <a:rPr lang="en-US" sz="2400" dirty="0">
                <a:latin typeface="+mj-lt"/>
              </a:rPr>
              <a:t>In addition, patients expressed great satisfaction</a:t>
            </a:r>
          </a:p>
          <a:p>
            <a:pPr algn="l"/>
            <a:r>
              <a:rPr lang="en-US" sz="2400" dirty="0">
                <a:latin typeface="+mj-lt"/>
              </a:rPr>
              <a:t>with the supervised program, resulting in a strong desire to maintain long-term PA.</a:t>
            </a:r>
            <a:endParaRPr lang="fr-FR" sz="2400" dirty="0"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44707-8004-EAFD-9030-64280364B347}"/>
              </a:ext>
            </a:extLst>
          </p:cNvPr>
          <p:cNvSpPr txBox="1"/>
          <p:nvPr/>
        </p:nvSpPr>
        <p:spPr>
          <a:xfrm>
            <a:off x="3860823" y="1070328"/>
            <a:ext cx="519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Résultats T3/T0 – QLQ C 30 : 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5A378DBD-5F93-13FE-E47A-1E8CAA05C9D7}"/>
              </a:ext>
            </a:extLst>
          </p:cNvPr>
          <p:cNvSpPr/>
          <p:nvPr/>
        </p:nvSpPr>
        <p:spPr>
          <a:xfrm>
            <a:off x="3893862" y="6379110"/>
            <a:ext cx="654908" cy="29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BD74DD-6FF6-C634-AC05-0C3DC003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1DEAB1-5FC4-634D-253C-9404B1B4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80" y="1678249"/>
            <a:ext cx="7419769" cy="226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DE478F-09CA-CD0C-F441-17CD24B27669}"/>
              </a:ext>
            </a:extLst>
          </p:cNvPr>
          <p:cNvSpPr txBox="1"/>
          <p:nvPr/>
        </p:nvSpPr>
        <p:spPr>
          <a:xfrm>
            <a:off x="5586291" y="4591447"/>
            <a:ext cx="464707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3 mois de prise en charge APA </a:t>
            </a:r>
          </a:p>
          <a:p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93 patientes avec un cancer du sein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714956-7563-06E3-27F7-F330C627F927}"/>
              </a:ext>
            </a:extLst>
          </p:cNvPr>
          <p:cNvSpPr txBox="1"/>
          <p:nvPr/>
        </p:nvSpPr>
        <p:spPr>
          <a:xfrm>
            <a:off x="4221316" y="3981933"/>
            <a:ext cx="650681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AdvTT182ff89e"/>
              </a:rPr>
              <a:t>MEDICINE &amp; SCIENCE IN SPORTS &amp; EXERCISE – Juin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91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DA93F8-7126-9576-D77D-F7DA38BE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98CEF8E-1E2A-358C-4434-67ABD86C76E7}"/>
              </a:ext>
            </a:extLst>
          </p:cNvPr>
          <p:cNvSpPr txBox="1">
            <a:spLocks/>
          </p:cNvSpPr>
          <p:nvPr/>
        </p:nvSpPr>
        <p:spPr>
          <a:xfrm>
            <a:off x="539457" y="3342787"/>
            <a:ext cx="2274302" cy="1944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80" b="0" kern="1200" spc="-142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chemeClr val="bg1"/>
                </a:solidFill>
              </a:rPr>
              <a:t>Maillage territorial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42EAFBF6-2B9A-25C8-AF81-DBD5AF258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058851"/>
              </p:ext>
            </p:extLst>
          </p:nvPr>
        </p:nvGraphicFramePr>
        <p:xfrm>
          <a:off x="3890248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96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DA93F8-7126-9576-D77D-F7DA38BE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98CEF8E-1E2A-358C-4434-67ABD86C76E7}"/>
              </a:ext>
            </a:extLst>
          </p:cNvPr>
          <p:cNvSpPr txBox="1">
            <a:spLocks/>
          </p:cNvSpPr>
          <p:nvPr/>
        </p:nvSpPr>
        <p:spPr>
          <a:xfrm>
            <a:off x="539457" y="3342787"/>
            <a:ext cx="2274302" cy="1944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80" b="0" kern="1200" spc="-142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chemeClr val="bg1"/>
                </a:solidFill>
              </a:rPr>
              <a:t>Maillage territorial</a:t>
            </a:r>
          </a:p>
        </p:txBody>
      </p:sp>
      <p:pic>
        <p:nvPicPr>
          <p:cNvPr id="10" name="Image 9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E0D7D872-555E-E235-42BA-1E4D1AA3D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" y="544711"/>
            <a:ext cx="12249963" cy="8668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705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DA93F8-7126-9576-D77D-F7DA38BE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98CEF8E-1E2A-358C-4434-67ABD86C76E7}"/>
              </a:ext>
            </a:extLst>
          </p:cNvPr>
          <p:cNvSpPr txBox="1">
            <a:spLocks/>
          </p:cNvSpPr>
          <p:nvPr/>
        </p:nvSpPr>
        <p:spPr>
          <a:xfrm>
            <a:off x="539457" y="3342787"/>
            <a:ext cx="2274302" cy="1944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80" b="0" kern="1200" spc="-142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chemeClr val="bg1"/>
                </a:solidFill>
              </a:rPr>
              <a:t>Maillage territorial</a:t>
            </a:r>
          </a:p>
        </p:txBody>
      </p:sp>
      <p:pic>
        <p:nvPicPr>
          <p:cNvPr id="12" name="Image 1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B50EEB27-41CD-A6B1-8F91-2E9245F4A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6" y="303104"/>
            <a:ext cx="12602648" cy="8907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312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DA93F8-7126-9576-D77D-F7DA38BE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"/>
            <a:ext cx="1865870" cy="152127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98CEF8E-1E2A-358C-4434-67ABD86C76E7}"/>
              </a:ext>
            </a:extLst>
          </p:cNvPr>
          <p:cNvSpPr txBox="1">
            <a:spLocks/>
          </p:cNvSpPr>
          <p:nvPr/>
        </p:nvSpPr>
        <p:spPr>
          <a:xfrm>
            <a:off x="539457" y="3342787"/>
            <a:ext cx="2274302" cy="1944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80" b="0" kern="1200" spc="-142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chemeClr val="bg1"/>
                </a:solidFill>
              </a:rPr>
              <a:t>Maillage territorial</a:t>
            </a:r>
          </a:p>
        </p:txBody>
      </p:sp>
      <p:pic>
        <p:nvPicPr>
          <p:cNvPr id="14" name="Image 1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E88C5357-85E2-C23D-E42A-0EBCD0E7D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" y="343850"/>
            <a:ext cx="12827253" cy="9065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921458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7F1FEF280824A958B3247616B032C" ma:contentTypeVersion="16" ma:contentTypeDescription="Crée un document." ma:contentTypeScope="" ma:versionID="5d4606339d2dbc817119c5252583b6d0">
  <xsd:schema xmlns:xsd="http://www.w3.org/2001/XMLSchema" xmlns:xs="http://www.w3.org/2001/XMLSchema" xmlns:p="http://schemas.microsoft.com/office/2006/metadata/properties" xmlns:ns3="089514b4-bb76-4fbc-a79b-0e03c67e01c0" xmlns:ns4="47ae600e-964a-4d55-8f08-e6ec3d19987d" targetNamespace="http://schemas.microsoft.com/office/2006/metadata/properties" ma:root="true" ma:fieldsID="6a64fabe576e7421d1c1b3ce8d8fac73" ns3:_="" ns4:_="">
    <xsd:import namespace="089514b4-bb76-4fbc-a79b-0e03c67e01c0"/>
    <xsd:import namespace="47ae600e-964a-4d55-8f08-e6ec3d1998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514b4-bb76-4fbc-a79b-0e03c67e0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e600e-964a-4d55-8f08-e6ec3d199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9514b4-bb76-4fbc-a79b-0e03c67e01c0" xsi:nil="true"/>
  </documentManagement>
</p:properties>
</file>

<file path=customXml/itemProps1.xml><?xml version="1.0" encoding="utf-8"?>
<ds:datastoreItem xmlns:ds="http://schemas.openxmlformats.org/officeDocument/2006/customXml" ds:itemID="{DEE9B8ED-4402-4268-AF74-FF5CE089B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9514b4-bb76-4fbc-a79b-0e03c67e01c0"/>
    <ds:schemaRef ds:uri="47ae600e-964a-4d55-8f08-e6ec3d199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4C27D-5CCB-4C5C-B57A-C521459794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6247B7-DDDE-4576-A9A8-4091C6005A4D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89514b4-bb76-4fbc-a79b-0e03c67e01c0"/>
    <ds:schemaRef ds:uri="http://purl.org/dc/elements/1.1/"/>
    <ds:schemaRef ds:uri="47ae600e-964a-4d55-8f08-e6ec3d19987d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803</TotalTime>
  <Words>613</Words>
  <Application>Microsoft Office PowerPoint</Application>
  <PresentationFormat>Personnalisé</PresentationFormat>
  <Paragraphs>103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AdvTT182ff89e</vt:lpstr>
      <vt:lpstr>Arial</vt:lpstr>
      <vt:lpstr>Calibri</vt:lpstr>
      <vt:lpstr>Century Gothic</vt:lpstr>
      <vt:lpstr>CenturyGothic-Bold</vt:lpstr>
      <vt:lpstr>Corbel</vt:lpstr>
      <vt:lpstr>Helvetica Neue</vt:lpstr>
      <vt:lpstr>Wingdings 2</vt:lpstr>
      <vt:lpstr>Cadre</vt:lpstr>
      <vt:lpstr>Activité Physique Adaptée :  le dispositif régional IMAPAC</vt:lpstr>
      <vt:lpstr>Présentation PowerPoint</vt:lpstr>
      <vt:lpstr>Présentation PowerPoint</vt:lpstr>
      <vt:lpstr>Bilan IMAPAC (10 ans) </vt:lpstr>
      <vt:lpstr>Etude  IMAPAC  2013 - 2016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Sensibilisations – Evènement/ communications</vt:lpstr>
      <vt:lpstr>Sensibilisations – Evènement/ communications</vt:lpstr>
      <vt:lpstr>Autres prises en  charges</vt:lpstr>
      <vt:lpstr>Après Cancer</vt:lpstr>
      <vt:lpstr>Conclusion / Perspectives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Charline FRANDEMICHE</dc:creator>
  <cp:lastModifiedBy>Charline FRANDEMICHE</cp:lastModifiedBy>
  <cp:revision>4</cp:revision>
  <dcterms:created xsi:type="dcterms:W3CDTF">2023-01-25T13:40:21Z</dcterms:created>
  <dcterms:modified xsi:type="dcterms:W3CDTF">2023-06-20T08:56:46Z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0x0101007627F1FEF280824A958B3247616B032C</vt:lpwstr>
  </property>
</Properties>
</file>