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1"/>
  </p:notesMasterIdLst>
  <p:sldIdLst>
    <p:sldId id="263" r:id="rId2"/>
    <p:sldId id="1182" r:id="rId3"/>
    <p:sldId id="489" r:id="rId4"/>
    <p:sldId id="267" r:id="rId5"/>
    <p:sldId id="277" r:id="rId6"/>
    <p:sldId id="1051" r:id="rId7"/>
    <p:sldId id="278" r:id="rId8"/>
    <p:sldId id="279" r:id="rId9"/>
    <p:sldId id="1056" r:id="rId10"/>
    <p:sldId id="281" r:id="rId11"/>
    <p:sldId id="285" r:id="rId12"/>
    <p:sldId id="1083" r:id="rId13"/>
    <p:sldId id="1084" r:id="rId14"/>
    <p:sldId id="289" r:id="rId15"/>
    <p:sldId id="1007" r:id="rId16"/>
    <p:sldId id="290" r:id="rId17"/>
    <p:sldId id="292" r:id="rId18"/>
    <p:sldId id="360" r:id="rId19"/>
    <p:sldId id="294" r:id="rId20"/>
    <p:sldId id="297" r:id="rId21"/>
    <p:sldId id="1003" r:id="rId22"/>
    <p:sldId id="594" r:id="rId23"/>
    <p:sldId id="592" r:id="rId24"/>
    <p:sldId id="1008" r:id="rId25"/>
    <p:sldId id="1009" r:id="rId26"/>
    <p:sldId id="1010" r:id="rId27"/>
    <p:sldId id="299" r:id="rId28"/>
    <p:sldId id="270" r:id="rId29"/>
    <p:sldId id="280" r:id="rId30"/>
    <p:sldId id="319" r:id="rId31"/>
    <p:sldId id="1037" r:id="rId32"/>
    <p:sldId id="322" r:id="rId33"/>
    <p:sldId id="1183" r:id="rId34"/>
    <p:sldId id="1180" r:id="rId35"/>
    <p:sldId id="840" r:id="rId36"/>
    <p:sldId id="1044" r:id="rId37"/>
    <p:sldId id="331" r:id="rId38"/>
    <p:sldId id="1181" r:id="rId39"/>
    <p:sldId id="1161" r:id="rId40"/>
    <p:sldId id="349" r:id="rId41"/>
    <p:sldId id="1184" r:id="rId42"/>
    <p:sldId id="1104" r:id="rId43"/>
    <p:sldId id="304" r:id="rId44"/>
    <p:sldId id="266" r:id="rId45"/>
    <p:sldId id="1149" r:id="rId46"/>
    <p:sldId id="1150" r:id="rId47"/>
    <p:sldId id="286" r:id="rId48"/>
    <p:sldId id="311" r:id="rId49"/>
    <p:sldId id="465" r:id="rId50"/>
    <p:sldId id="288" r:id="rId51"/>
    <p:sldId id="1107" r:id="rId52"/>
    <p:sldId id="1108" r:id="rId53"/>
    <p:sldId id="1168" r:id="rId54"/>
    <p:sldId id="1061" r:id="rId55"/>
    <p:sldId id="1153" r:id="rId56"/>
    <p:sldId id="1063" r:id="rId57"/>
    <p:sldId id="1065" r:id="rId58"/>
    <p:sldId id="348" r:id="rId59"/>
    <p:sldId id="1186" r:id="rId60"/>
    <p:sldId id="488" r:id="rId61"/>
    <p:sldId id="1173" r:id="rId62"/>
    <p:sldId id="1187" r:id="rId63"/>
    <p:sldId id="1178" r:id="rId64"/>
    <p:sldId id="1050" r:id="rId65"/>
    <p:sldId id="1169" r:id="rId66"/>
    <p:sldId id="1167" r:id="rId67"/>
    <p:sldId id="357" r:id="rId68"/>
    <p:sldId id="355" r:id="rId69"/>
    <p:sldId id="116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37EC5-F09D-4083-A6E4-2EDF6E119A34}" v="6" dt="2023-06-22T09:23:09.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ne FRANDEMICHE" userId="411058da-8403-40a9-8319-a8dc79c57668" providerId="ADAL" clId="{13E37EC5-F09D-4083-A6E4-2EDF6E119A34}"/>
    <pc:docChg chg="modSld">
      <pc:chgData name="Charline FRANDEMICHE" userId="411058da-8403-40a9-8319-a8dc79c57668" providerId="ADAL" clId="{13E37EC5-F09D-4083-A6E4-2EDF6E119A34}" dt="2023-06-22T09:23:11.533" v="8" actId="1076"/>
      <pc:docMkLst>
        <pc:docMk/>
      </pc:docMkLst>
      <pc:sldChg chg="addSp modSp mod">
        <pc:chgData name="Charline FRANDEMICHE" userId="411058da-8403-40a9-8319-a8dc79c57668" providerId="ADAL" clId="{13E37EC5-F09D-4083-A6E4-2EDF6E119A34}" dt="2023-06-22T09:23:11.533" v="8" actId="1076"/>
        <pc:sldMkLst>
          <pc:docMk/>
          <pc:sldMk cId="922090915" sldId="263"/>
        </pc:sldMkLst>
        <pc:picChg chg="add mod">
          <ac:chgData name="Charline FRANDEMICHE" userId="411058da-8403-40a9-8319-a8dc79c57668" providerId="ADAL" clId="{13E37EC5-F09D-4083-A6E4-2EDF6E119A34}" dt="2023-06-22T09:23:11.533" v="8" actId="1076"/>
          <ac:picMkLst>
            <pc:docMk/>
            <pc:sldMk cId="922090915" sldId="263"/>
            <ac:picMk id="3" creationId="{B7527137-F1B6-CE7B-19B8-79D86489C5CA}"/>
          </ac:picMkLst>
        </pc:picChg>
        <pc:picChg chg="mod">
          <ac:chgData name="Charline FRANDEMICHE" userId="411058da-8403-40a9-8319-a8dc79c57668" providerId="ADAL" clId="{13E37EC5-F09D-4083-A6E4-2EDF6E119A34}" dt="2023-06-22T09:23:09.363" v="7" actId="1076"/>
          <ac:picMkLst>
            <pc:docMk/>
            <pc:sldMk cId="922090915" sldId="263"/>
            <ac:picMk id="1026" creationId="{40079966-7341-5B0A-21D9-72A92B92394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EAAFD-9737-4E22-B082-360D7F16CA66}" type="doc">
      <dgm:prSet loTypeId="urn:microsoft.com/office/officeart/2005/8/layout/cycle4#4" loCatId="cycle" qsTypeId="urn:microsoft.com/office/officeart/2005/8/quickstyle/simple5" qsCatId="simple" csTypeId="urn:microsoft.com/office/officeart/2005/8/colors/accent0_2" csCatId="mainScheme" phldr="1"/>
      <dgm:spPr/>
      <dgm:t>
        <a:bodyPr/>
        <a:lstStyle/>
        <a:p>
          <a:endParaRPr lang="fr-FR"/>
        </a:p>
      </dgm:t>
    </dgm:pt>
    <dgm:pt modelId="{58B1849D-80B2-439F-84C4-40D8E0BD6314}">
      <dgm:prSet phldrT="[Texte]" custT="1"/>
      <dgm:spPr/>
      <dgm:t>
        <a:bodyPr/>
        <a:lstStyle/>
        <a:p>
          <a:r>
            <a:rPr lang="fr-FR" sz="1800" b="1" dirty="0">
              <a:latin typeface="Calibri" panose="020F0502020204030204" pitchFamily="34" charset="0"/>
              <a:cs typeface="Calibri" panose="020F0502020204030204" pitchFamily="34" charset="0"/>
            </a:rPr>
            <a:t>Espaces de parole institutionnalisés</a:t>
          </a:r>
        </a:p>
      </dgm:t>
    </dgm:pt>
    <dgm:pt modelId="{12BE476D-43AA-46C2-813B-EB8AC6AFCA49}" type="parTrans" cxnId="{9E434300-64EF-4DE3-8A5A-667D43951AB3}">
      <dgm:prSet/>
      <dgm:spPr/>
      <dgm:t>
        <a:bodyPr/>
        <a:lstStyle/>
        <a:p>
          <a:endParaRPr lang="fr-FR" b="1">
            <a:solidFill>
              <a:schemeClr val="tx1"/>
            </a:solidFill>
            <a:latin typeface="Times New Roman" pitchFamily="18" charset="0"/>
            <a:cs typeface="Times New Roman" pitchFamily="18" charset="0"/>
          </a:endParaRPr>
        </a:p>
      </dgm:t>
    </dgm:pt>
    <dgm:pt modelId="{DAE1641D-35B1-4F0D-BCCE-9377709371A9}" type="sibTrans" cxnId="{9E434300-64EF-4DE3-8A5A-667D43951AB3}">
      <dgm:prSet/>
      <dgm:spPr/>
      <dgm:t>
        <a:bodyPr/>
        <a:lstStyle/>
        <a:p>
          <a:endParaRPr lang="fr-FR" b="1">
            <a:solidFill>
              <a:schemeClr val="tx1"/>
            </a:solidFill>
            <a:latin typeface="Times New Roman" pitchFamily="18" charset="0"/>
            <a:cs typeface="Times New Roman" pitchFamily="18" charset="0"/>
          </a:endParaRPr>
        </a:p>
      </dgm:t>
    </dgm:pt>
    <dgm:pt modelId="{E87820C1-E041-44AF-9576-CEA55A0F0E99}">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Groupes de parole</a:t>
          </a:r>
        </a:p>
      </dgm:t>
    </dgm:pt>
    <dgm:pt modelId="{496D8399-EF4E-41C4-B132-E280061C8D42}" type="parTrans" cxnId="{293503F8-2BDE-4147-A001-E3B1479F312F}">
      <dgm:prSet/>
      <dgm:spPr/>
      <dgm:t>
        <a:bodyPr/>
        <a:lstStyle/>
        <a:p>
          <a:endParaRPr lang="fr-FR" b="1">
            <a:solidFill>
              <a:schemeClr val="tx1"/>
            </a:solidFill>
            <a:latin typeface="Times New Roman" pitchFamily="18" charset="0"/>
            <a:cs typeface="Times New Roman" pitchFamily="18" charset="0"/>
          </a:endParaRPr>
        </a:p>
      </dgm:t>
    </dgm:pt>
    <dgm:pt modelId="{7C165EFC-606C-4B07-85FE-664A9947C4FA}" type="sibTrans" cxnId="{293503F8-2BDE-4147-A001-E3B1479F312F}">
      <dgm:prSet/>
      <dgm:spPr/>
      <dgm:t>
        <a:bodyPr/>
        <a:lstStyle/>
        <a:p>
          <a:endParaRPr lang="fr-FR" b="1">
            <a:solidFill>
              <a:schemeClr val="tx1"/>
            </a:solidFill>
            <a:latin typeface="Times New Roman" pitchFamily="18" charset="0"/>
            <a:cs typeface="Times New Roman" pitchFamily="18" charset="0"/>
          </a:endParaRPr>
        </a:p>
      </dgm:t>
    </dgm:pt>
    <dgm:pt modelId="{6668AFC2-5EE8-4669-B152-BAFAC31BF9F8}">
      <dgm:prSet phldrT="[Texte]"/>
      <dgm:spPr/>
      <dgm:t>
        <a:bodyPr/>
        <a:lstStyle/>
        <a:p>
          <a:endParaRPr lang="fr-FR" b="1" dirty="0">
            <a:latin typeface="Calibri" panose="020F0502020204030204" pitchFamily="34" charset="0"/>
            <a:cs typeface="Calibri" panose="020F0502020204030204" pitchFamily="34" charset="0"/>
          </a:endParaRPr>
        </a:p>
      </dgm:t>
    </dgm:pt>
    <dgm:pt modelId="{790B2C1F-34E2-4333-AC3E-BCB806E8F5AB}" type="parTrans" cxnId="{FBC6AEF4-91D1-4FA3-81D8-CE291E755806}">
      <dgm:prSet/>
      <dgm:spPr/>
      <dgm:t>
        <a:bodyPr/>
        <a:lstStyle/>
        <a:p>
          <a:endParaRPr lang="fr-FR" b="1">
            <a:solidFill>
              <a:schemeClr val="tx1"/>
            </a:solidFill>
            <a:latin typeface="Times New Roman" pitchFamily="18" charset="0"/>
            <a:cs typeface="Times New Roman" pitchFamily="18" charset="0"/>
          </a:endParaRPr>
        </a:p>
      </dgm:t>
    </dgm:pt>
    <dgm:pt modelId="{D4ABC743-2C2D-45BC-9970-733FD94D961A}" type="sibTrans" cxnId="{FBC6AEF4-91D1-4FA3-81D8-CE291E755806}">
      <dgm:prSet/>
      <dgm:spPr/>
      <dgm:t>
        <a:bodyPr/>
        <a:lstStyle/>
        <a:p>
          <a:endParaRPr lang="fr-FR" b="1">
            <a:solidFill>
              <a:schemeClr val="tx1"/>
            </a:solidFill>
            <a:latin typeface="Times New Roman" pitchFamily="18" charset="0"/>
            <a:cs typeface="Times New Roman" pitchFamily="18" charset="0"/>
          </a:endParaRPr>
        </a:p>
      </dgm:t>
    </dgm:pt>
    <dgm:pt modelId="{DE2ABDB7-03CC-42D9-9930-47A24C2FC7AA}">
      <dgm:prSet phldrT="[Texte]"/>
      <dgm:spPr/>
      <dgm:t>
        <a:bodyPr/>
        <a:lstStyle/>
        <a:p>
          <a:endParaRPr lang="fr-FR" b="1" dirty="0">
            <a:latin typeface="Times New Roman" pitchFamily="18" charset="0"/>
            <a:cs typeface="Times New Roman" pitchFamily="18" charset="0"/>
          </a:endParaRPr>
        </a:p>
      </dgm:t>
    </dgm:pt>
    <dgm:pt modelId="{C44B0C20-2EFF-4ACA-BF33-DA4DD2480881}" type="parTrans" cxnId="{5DA66658-DDF9-4BB7-A7C3-69BD328502FB}">
      <dgm:prSet/>
      <dgm:spPr/>
      <dgm:t>
        <a:bodyPr/>
        <a:lstStyle/>
        <a:p>
          <a:endParaRPr lang="fr-FR" b="1">
            <a:solidFill>
              <a:schemeClr val="tx1"/>
            </a:solidFill>
            <a:latin typeface="Times New Roman" pitchFamily="18" charset="0"/>
            <a:cs typeface="Times New Roman" pitchFamily="18" charset="0"/>
          </a:endParaRPr>
        </a:p>
      </dgm:t>
    </dgm:pt>
    <dgm:pt modelId="{12EAF232-927C-4A42-997E-09B4F461662F}" type="sibTrans" cxnId="{5DA66658-DDF9-4BB7-A7C3-69BD328502FB}">
      <dgm:prSet/>
      <dgm:spPr/>
      <dgm:t>
        <a:bodyPr/>
        <a:lstStyle/>
        <a:p>
          <a:endParaRPr lang="fr-FR" b="1">
            <a:solidFill>
              <a:schemeClr val="tx1"/>
            </a:solidFill>
            <a:latin typeface="Times New Roman" pitchFamily="18" charset="0"/>
            <a:cs typeface="Times New Roman" pitchFamily="18" charset="0"/>
          </a:endParaRPr>
        </a:p>
      </dgm:t>
    </dgm:pt>
    <dgm:pt modelId="{47E38B23-2FD2-4D5D-8C26-23317FD0F328}">
      <dgm:prSet phldrT="[Texte]" custT="1"/>
      <dgm:spPr/>
      <dgm:t>
        <a:bodyPr/>
        <a:lstStyle/>
        <a:p>
          <a:r>
            <a:rPr lang="fr-FR" sz="1800" b="1" dirty="0">
              <a:latin typeface="Calibri" panose="020F0502020204030204" pitchFamily="34" charset="0"/>
              <a:cs typeface="Calibri" panose="020F0502020204030204" pitchFamily="34" charset="0"/>
            </a:rPr>
            <a:t>Espaces de parole informels</a:t>
          </a:r>
        </a:p>
      </dgm:t>
    </dgm:pt>
    <dgm:pt modelId="{450DB0B5-CE3F-48C6-816B-7A095DA6F691}" type="parTrans" cxnId="{54F45EB2-5B7C-4083-BB3E-7550DF241128}">
      <dgm:prSet/>
      <dgm:spPr/>
      <dgm:t>
        <a:bodyPr/>
        <a:lstStyle/>
        <a:p>
          <a:endParaRPr lang="fr-FR" b="1">
            <a:solidFill>
              <a:schemeClr val="tx1"/>
            </a:solidFill>
            <a:latin typeface="Times New Roman" pitchFamily="18" charset="0"/>
            <a:cs typeface="Times New Roman" pitchFamily="18" charset="0"/>
          </a:endParaRPr>
        </a:p>
      </dgm:t>
    </dgm:pt>
    <dgm:pt modelId="{F0988859-DCB9-4FD8-9A4B-7C5F161DEF77}" type="sibTrans" cxnId="{54F45EB2-5B7C-4083-BB3E-7550DF241128}">
      <dgm:prSet/>
      <dgm:spPr/>
      <dgm:t>
        <a:bodyPr/>
        <a:lstStyle/>
        <a:p>
          <a:endParaRPr lang="fr-FR" b="1">
            <a:solidFill>
              <a:schemeClr val="tx1"/>
            </a:solidFill>
            <a:latin typeface="Times New Roman" pitchFamily="18" charset="0"/>
            <a:cs typeface="Times New Roman" pitchFamily="18" charset="0"/>
          </a:endParaRPr>
        </a:p>
      </dgm:t>
    </dgm:pt>
    <dgm:pt modelId="{1B550951-74A9-47AC-9E94-ECB02FEAE2E9}">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Soutien de couloir</a:t>
          </a:r>
        </a:p>
      </dgm:t>
    </dgm:pt>
    <dgm:pt modelId="{3C46DD1B-EC87-4A9B-80D2-30A753D278A2}" type="parTrans" cxnId="{C5D772FF-7229-4727-B3BD-07FF8ECA972F}">
      <dgm:prSet/>
      <dgm:spPr/>
      <dgm:t>
        <a:bodyPr/>
        <a:lstStyle/>
        <a:p>
          <a:endParaRPr lang="fr-FR" b="1">
            <a:solidFill>
              <a:schemeClr val="tx1"/>
            </a:solidFill>
            <a:latin typeface="Times New Roman" pitchFamily="18" charset="0"/>
            <a:cs typeface="Times New Roman" pitchFamily="18" charset="0"/>
          </a:endParaRPr>
        </a:p>
      </dgm:t>
    </dgm:pt>
    <dgm:pt modelId="{41CA7ED3-DF61-4DFC-9734-7465705C8E51}" type="sibTrans" cxnId="{C5D772FF-7229-4727-B3BD-07FF8ECA972F}">
      <dgm:prSet/>
      <dgm:spPr/>
      <dgm:t>
        <a:bodyPr/>
        <a:lstStyle/>
        <a:p>
          <a:endParaRPr lang="fr-FR" b="1">
            <a:solidFill>
              <a:schemeClr val="tx1"/>
            </a:solidFill>
            <a:latin typeface="Times New Roman" pitchFamily="18" charset="0"/>
            <a:cs typeface="Times New Roman" pitchFamily="18" charset="0"/>
          </a:endParaRPr>
        </a:p>
      </dgm:t>
    </dgm:pt>
    <dgm:pt modelId="{97A1A825-BFBF-4369-8979-9BCAAF9213AC}">
      <dgm:prSet phldrT="[Texte]"/>
      <dgm:spPr/>
      <dgm:t>
        <a:bodyPr/>
        <a:lstStyle/>
        <a:p>
          <a:endParaRPr lang="fr-FR" b="1" dirty="0">
            <a:latin typeface="Calibri" panose="020F0502020204030204" pitchFamily="34" charset="0"/>
            <a:cs typeface="Calibri" panose="020F0502020204030204" pitchFamily="34" charset="0"/>
          </a:endParaRPr>
        </a:p>
      </dgm:t>
    </dgm:pt>
    <dgm:pt modelId="{1173065E-1739-491E-9668-8398394BD0E2}" type="parTrans" cxnId="{B0D1CE62-8963-451A-AB27-D5A83C46B98F}">
      <dgm:prSet/>
      <dgm:spPr/>
      <dgm:t>
        <a:bodyPr/>
        <a:lstStyle/>
        <a:p>
          <a:endParaRPr lang="fr-FR" b="1">
            <a:solidFill>
              <a:schemeClr val="tx1"/>
            </a:solidFill>
            <a:latin typeface="Times New Roman" pitchFamily="18" charset="0"/>
            <a:cs typeface="Times New Roman" pitchFamily="18" charset="0"/>
          </a:endParaRPr>
        </a:p>
      </dgm:t>
    </dgm:pt>
    <dgm:pt modelId="{D5984719-B3E2-45D1-8C15-002A49A5779C}" type="sibTrans" cxnId="{B0D1CE62-8963-451A-AB27-D5A83C46B98F}">
      <dgm:prSet/>
      <dgm:spPr/>
      <dgm:t>
        <a:bodyPr/>
        <a:lstStyle/>
        <a:p>
          <a:endParaRPr lang="fr-FR" b="1">
            <a:solidFill>
              <a:schemeClr val="tx1"/>
            </a:solidFill>
            <a:latin typeface="Times New Roman" pitchFamily="18" charset="0"/>
            <a:cs typeface="Times New Roman" pitchFamily="18" charset="0"/>
          </a:endParaRPr>
        </a:p>
      </dgm:t>
    </dgm:pt>
    <dgm:pt modelId="{B3CDD4DE-C5DC-4E91-8BB9-4B457F9F4780}">
      <dgm:prSet phldrT="[Texte]"/>
      <dgm:spPr/>
      <dgm:t>
        <a:bodyPr/>
        <a:lstStyle/>
        <a:p>
          <a:endParaRPr lang="fr-FR" b="1" dirty="0">
            <a:latin typeface="Times New Roman" pitchFamily="18" charset="0"/>
            <a:cs typeface="Times New Roman" pitchFamily="18" charset="0"/>
          </a:endParaRPr>
        </a:p>
      </dgm:t>
    </dgm:pt>
    <dgm:pt modelId="{86F7E658-69E6-432C-AF7F-563244753B99}" type="parTrans" cxnId="{9D6BA261-33BE-48C1-9717-D6192F1AB578}">
      <dgm:prSet/>
      <dgm:spPr/>
      <dgm:t>
        <a:bodyPr/>
        <a:lstStyle/>
        <a:p>
          <a:endParaRPr lang="fr-FR" b="1">
            <a:solidFill>
              <a:schemeClr val="tx1"/>
            </a:solidFill>
            <a:latin typeface="Times New Roman" pitchFamily="18" charset="0"/>
            <a:cs typeface="Times New Roman" pitchFamily="18" charset="0"/>
          </a:endParaRPr>
        </a:p>
      </dgm:t>
    </dgm:pt>
    <dgm:pt modelId="{E7BF8C80-1CF9-43AF-AA41-96FCBB496C75}" type="sibTrans" cxnId="{9D6BA261-33BE-48C1-9717-D6192F1AB578}">
      <dgm:prSet/>
      <dgm:spPr/>
      <dgm:t>
        <a:bodyPr/>
        <a:lstStyle/>
        <a:p>
          <a:endParaRPr lang="fr-FR" b="1">
            <a:solidFill>
              <a:schemeClr val="tx1"/>
            </a:solidFill>
            <a:latin typeface="Times New Roman" pitchFamily="18" charset="0"/>
            <a:cs typeface="Times New Roman" pitchFamily="18" charset="0"/>
          </a:endParaRPr>
        </a:p>
      </dgm:t>
    </dgm:pt>
    <dgm:pt modelId="{B2D57A71-CF17-480A-916C-860DD2CA096F}">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Soutien psychologique</a:t>
          </a:r>
        </a:p>
      </dgm:t>
    </dgm:pt>
    <dgm:pt modelId="{5BC3C778-7E22-47E2-81C6-89199D3121F0}" type="parTrans" cxnId="{A41F3546-B690-497D-A0E6-071D814A29D5}">
      <dgm:prSet/>
      <dgm:spPr/>
      <dgm:t>
        <a:bodyPr/>
        <a:lstStyle/>
        <a:p>
          <a:endParaRPr lang="fr-FR" b="1">
            <a:solidFill>
              <a:schemeClr val="tx1"/>
            </a:solidFill>
            <a:latin typeface="Times New Roman" pitchFamily="18" charset="0"/>
            <a:cs typeface="Times New Roman" pitchFamily="18" charset="0"/>
          </a:endParaRPr>
        </a:p>
      </dgm:t>
    </dgm:pt>
    <dgm:pt modelId="{116E77DD-B90A-4825-BE2B-6C5D80B9148C}" type="sibTrans" cxnId="{A41F3546-B690-497D-A0E6-071D814A29D5}">
      <dgm:prSet/>
      <dgm:spPr/>
      <dgm:t>
        <a:bodyPr/>
        <a:lstStyle/>
        <a:p>
          <a:endParaRPr lang="fr-FR" b="1">
            <a:solidFill>
              <a:schemeClr val="tx1"/>
            </a:solidFill>
            <a:latin typeface="Times New Roman" pitchFamily="18" charset="0"/>
            <a:cs typeface="Times New Roman" pitchFamily="18" charset="0"/>
          </a:endParaRPr>
        </a:p>
      </dgm:t>
    </dgm:pt>
    <dgm:pt modelId="{33FDCCFF-1C9C-431C-BDD5-867133753335}">
      <dgm:prSet phldrT="[Texte]"/>
      <dgm:spPr/>
      <dgm:t>
        <a:bodyPr/>
        <a:lstStyle/>
        <a:p>
          <a:endParaRPr lang="fr-FR" b="1" dirty="0">
            <a:latin typeface="Times New Roman" pitchFamily="18" charset="0"/>
            <a:cs typeface="Times New Roman" pitchFamily="18" charset="0"/>
          </a:endParaRPr>
        </a:p>
      </dgm:t>
    </dgm:pt>
    <dgm:pt modelId="{78E74C6A-C4E6-48FB-917A-5B5F922A5E16}" type="parTrans" cxnId="{47067B14-70D2-49F5-8FA9-C59626299C5A}">
      <dgm:prSet/>
      <dgm:spPr/>
      <dgm:t>
        <a:bodyPr/>
        <a:lstStyle/>
        <a:p>
          <a:endParaRPr lang="fr-FR" b="1">
            <a:solidFill>
              <a:schemeClr val="tx1"/>
            </a:solidFill>
            <a:latin typeface="Times New Roman" pitchFamily="18" charset="0"/>
            <a:cs typeface="Times New Roman" pitchFamily="18" charset="0"/>
          </a:endParaRPr>
        </a:p>
      </dgm:t>
    </dgm:pt>
    <dgm:pt modelId="{CF6B8A5B-0BB4-4685-BB05-40E6094D4E73}" type="sibTrans" cxnId="{47067B14-70D2-49F5-8FA9-C59626299C5A}">
      <dgm:prSet/>
      <dgm:spPr/>
      <dgm:t>
        <a:bodyPr/>
        <a:lstStyle/>
        <a:p>
          <a:endParaRPr lang="fr-FR" b="1">
            <a:solidFill>
              <a:schemeClr val="tx1"/>
            </a:solidFill>
            <a:latin typeface="Times New Roman" pitchFamily="18" charset="0"/>
            <a:cs typeface="Times New Roman" pitchFamily="18" charset="0"/>
          </a:endParaRPr>
        </a:p>
      </dgm:t>
    </dgm:pt>
    <dgm:pt modelId="{3C1C6FDF-C3B8-4EFD-8CB2-670C3FED34F6}">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a:t>
          </a:r>
        </a:p>
      </dgm:t>
    </dgm:pt>
    <dgm:pt modelId="{A626BB3E-C793-463F-8FCC-0D641149CA73}" type="parTrans" cxnId="{3077BCA3-C994-46A1-9F30-AD13EE6500BB}">
      <dgm:prSet/>
      <dgm:spPr/>
      <dgm:t>
        <a:bodyPr/>
        <a:lstStyle/>
        <a:p>
          <a:endParaRPr lang="fr-FR" b="1">
            <a:solidFill>
              <a:schemeClr val="tx1"/>
            </a:solidFill>
            <a:latin typeface="Times New Roman" pitchFamily="18" charset="0"/>
            <a:cs typeface="Times New Roman" pitchFamily="18" charset="0"/>
          </a:endParaRPr>
        </a:p>
      </dgm:t>
    </dgm:pt>
    <dgm:pt modelId="{E40720EA-85FB-4302-A70F-0EA17459C526}" type="sibTrans" cxnId="{3077BCA3-C994-46A1-9F30-AD13EE6500BB}">
      <dgm:prSet/>
      <dgm:spPr/>
      <dgm:t>
        <a:bodyPr/>
        <a:lstStyle/>
        <a:p>
          <a:endParaRPr lang="fr-FR" b="1">
            <a:solidFill>
              <a:schemeClr val="tx1"/>
            </a:solidFill>
            <a:latin typeface="Times New Roman" pitchFamily="18" charset="0"/>
            <a:cs typeface="Times New Roman" pitchFamily="18" charset="0"/>
          </a:endParaRPr>
        </a:p>
      </dgm:t>
    </dgm:pt>
    <dgm:pt modelId="{E67CB57F-E4AF-44CE-9AE0-03E4BF9D16F1}">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Soutien de ses pairs</a:t>
          </a:r>
        </a:p>
      </dgm:t>
    </dgm:pt>
    <dgm:pt modelId="{2F9629C9-782B-4B53-9BB7-CB8353D49739}" type="parTrans" cxnId="{B745BDC0-7511-44AE-8EE9-783A713CEC2B}">
      <dgm:prSet/>
      <dgm:spPr/>
      <dgm:t>
        <a:bodyPr/>
        <a:lstStyle/>
        <a:p>
          <a:endParaRPr lang="fr-FR"/>
        </a:p>
      </dgm:t>
    </dgm:pt>
    <dgm:pt modelId="{5D5E6A1E-71EB-4C61-9A44-2B612C787A48}" type="sibTrans" cxnId="{B745BDC0-7511-44AE-8EE9-783A713CEC2B}">
      <dgm:prSet/>
      <dgm:spPr/>
      <dgm:t>
        <a:bodyPr/>
        <a:lstStyle/>
        <a:p>
          <a:endParaRPr lang="fr-FR"/>
        </a:p>
      </dgm:t>
    </dgm:pt>
    <dgm:pt modelId="{58B9C198-8ED0-4464-88E1-6AD4E5D3BDA2}">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Soutien des équipes transversales</a:t>
          </a:r>
        </a:p>
      </dgm:t>
    </dgm:pt>
    <dgm:pt modelId="{4CDF5178-F0D6-46DC-8070-77E52D41C6AE}" type="parTrans" cxnId="{B368154B-CB61-48DC-B3A0-0D8B67E62EBB}">
      <dgm:prSet/>
      <dgm:spPr/>
      <dgm:t>
        <a:bodyPr/>
        <a:lstStyle/>
        <a:p>
          <a:endParaRPr lang="fr-FR"/>
        </a:p>
      </dgm:t>
    </dgm:pt>
    <dgm:pt modelId="{5D3AD134-D2FF-4204-8027-56F09A07F955}" type="sibTrans" cxnId="{B368154B-CB61-48DC-B3A0-0D8B67E62EBB}">
      <dgm:prSet/>
      <dgm:spPr/>
      <dgm:t>
        <a:bodyPr/>
        <a:lstStyle/>
        <a:p>
          <a:endParaRPr lang="fr-FR"/>
        </a:p>
      </dgm:t>
    </dgm:pt>
    <dgm:pt modelId="{D1633C25-ABF9-49DB-87E5-AA3A864384B8}">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a:t>
          </a:r>
        </a:p>
      </dgm:t>
    </dgm:pt>
    <dgm:pt modelId="{DB40CE0C-3035-4AEE-9D1C-E9A469D68191}" type="parTrans" cxnId="{EB498C7B-F7E7-46CB-8C7F-BA388E582616}">
      <dgm:prSet/>
      <dgm:spPr/>
      <dgm:t>
        <a:bodyPr/>
        <a:lstStyle/>
        <a:p>
          <a:endParaRPr lang="fr-FR"/>
        </a:p>
      </dgm:t>
    </dgm:pt>
    <dgm:pt modelId="{7A58F49E-5F91-467A-9D3B-6E8FF7EEC43C}" type="sibTrans" cxnId="{EB498C7B-F7E7-46CB-8C7F-BA388E582616}">
      <dgm:prSet/>
      <dgm:spPr/>
      <dgm:t>
        <a:bodyPr/>
        <a:lstStyle/>
        <a:p>
          <a:endParaRPr lang="fr-FR"/>
        </a:p>
      </dgm:t>
    </dgm:pt>
    <dgm:pt modelId="{B8025952-D55C-4F78-8364-4D00A0769B79}">
      <dgm:prSet phldrT="[Texte]" custT="1"/>
      <dgm:spPr/>
      <dgm:t>
        <a:bodyPr/>
        <a:lstStyle/>
        <a:p>
          <a:r>
            <a:rPr lang="fr-FR" sz="1400" b="1" dirty="0">
              <a:solidFill>
                <a:schemeClr val="tx1"/>
              </a:solidFill>
              <a:latin typeface="Calibri" panose="020F0502020204030204" pitchFamily="34" charset="0"/>
              <a:cs typeface="Calibri" panose="020F0502020204030204" pitchFamily="34" charset="0"/>
            </a:rPr>
            <a:t>Réunions en situations de crise</a:t>
          </a:r>
        </a:p>
      </dgm:t>
    </dgm:pt>
    <dgm:pt modelId="{8FEE092B-FADF-4B9C-9A33-4EE93D32FAD4}" type="parTrans" cxnId="{F5233D1F-6297-4A4B-8ACC-33228F63B846}">
      <dgm:prSet/>
      <dgm:spPr/>
      <dgm:t>
        <a:bodyPr/>
        <a:lstStyle/>
        <a:p>
          <a:endParaRPr lang="fr-FR"/>
        </a:p>
      </dgm:t>
    </dgm:pt>
    <dgm:pt modelId="{A4ED73EC-155C-4803-9413-ECCBE41EE855}" type="sibTrans" cxnId="{F5233D1F-6297-4A4B-8ACC-33228F63B846}">
      <dgm:prSet/>
      <dgm:spPr/>
      <dgm:t>
        <a:bodyPr/>
        <a:lstStyle/>
        <a:p>
          <a:endParaRPr lang="fr-FR"/>
        </a:p>
      </dgm:t>
    </dgm:pt>
    <dgm:pt modelId="{D158E604-F163-441C-9D13-F375C6E6737B}" type="pres">
      <dgm:prSet presAssocID="{832EAAFD-9737-4E22-B082-360D7F16CA66}" presName="cycleMatrixDiagram" presStyleCnt="0">
        <dgm:presLayoutVars>
          <dgm:chMax val="1"/>
          <dgm:dir/>
          <dgm:animLvl val="lvl"/>
          <dgm:resizeHandles val="exact"/>
        </dgm:presLayoutVars>
      </dgm:prSet>
      <dgm:spPr/>
    </dgm:pt>
    <dgm:pt modelId="{FB4CC6FD-FE0F-4CE3-A2FF-45BA13F1D08F}" type="pres">
      <dgm:prSet presAssocID="{832EAAFD-9737-4E22-B082-360D7F16CA66}" presName="children" presStyleCnt="0"/>
      <dgm:spPr/>
    </dgm:pt>
    <dgm:pt modelId="{2404AF21-3DC4-4AA6-A116-91ED62A16DA6}" type="pres">
      <dgm:prSet presAssocID="{832EAAFD-9737-4E22-B082-360D7F16CA66}" presName="child1group" presStyleCnt="0"/>
      <dgm:spPr/>
    </dgm:pt>
    <dgm:pt modelId="{CAD386D0-E2EF-4673-8C6D-81D845939FA3}" type="pres">
      <dgm:prSet presAssocID="{832EAAFD-9737-4E22-B082-360D7F16CA66}" presName="child1" presStyleLbl="bgAcc1" presStyleIdx="0" presStyleCnt="4" custLinFactNeighborX="-4340" custLinFactNeighborY="-6163"/>
      <dgm:spPr/>
    </dgm:pt>
    <dgm:pt modelId="{0E9AFC95-8B71-4491-9B13-95409517D721}" type="pres">
      <dgm:prSet presAssocID="{832EAAFD-9737-4E22-B082-360D7F16CA66}" presName="child1Text" presStyleLbl="bgAcc1" presStyleIdx="0" presStyleCnt="4">
        <dgm:presLayoutVars>
          <dgm:bulletEnabled val="1"/>
        </dgm:presLayoutVars>
      </dgm:prSet>
      <dgm:spPr/>
    </dgm:pt>
    <dgm:pt modelId="{92B0B780-AB45-4B2D-8233-A6D1E71296BE}" type="pres">
      <dgm:prSet presAssocID="{832EAAFD-9737-4E22-B082-360D7F16CA66}" presName="child2group" presStyleCnt="0"/>
      <dgm:spPr/>
    </dgm:pt>
    <dgm:pt modelId="{AF3970D0-11A1-42B4-AC33-AAAACA92DCCC}" type="pres">
      <dgm:prSet presAssocID="{832EAAFD-9737-4E22-B082-360D7F16CA66}" presName="child2" presStyleLbl="bgAcc1" presStyleIdx="1" presStyleCnt="4"/>
      <dgm:spPr/>
    </dgm:pt>
    <dgm:pt modelId="{EF8039CA-EA35-45BF-AB55-B01B57EB0148}" type="pres">
      <dgm:prSet presAssocID="{832EAAFD-9737-4E22-B082-360D7F16CA66}" presName="child2Text" presStyleLbl="bgAcc1" presStyleIdx="1" presStyleCnt="4">
        <dgm:presLayoutVars>
          <dgm:bulletEnabled val="1"/>
        </dgm:presLayoutVars>
      </dgm:prSet>
      <dgm:spPr/>
    </dgm:pt>
    <dgm:pt modelId="{5B559259-169A-4395-B5D6-24834E999F66}" type="pres">
      <dgm:prSet presAssocID="{832EAAFD-9737-4E22-B082-360D7F16CA66}" presName="child3group" presStyleCnt="0"/>
      <dgm:spPr/>
    </dgm:pt>
    <dgm:pt modelId="{128FB61E-E308-4647-80F3-CB38A21897D0}" type="pres">
      <dgm:prSet presAssocID="{832EAAFD-9737-4E22-B082-360D7F16CA66}" presName="child3" presStyleLbl="bgAcc1" presStyleIdx="2" presStyleCnt="4" custScaleX="104567" custLinFactNeighborX="29624" custLinFactNeighborY="-16057"/>
      <dgm:spPr/>
    </dgm:pt>
    <dgm:pt modelId="{34CD2813-0216-4B3C-A1F1-6B4F0782663F}" type="pres">
      <dgm:prSet presAssocID="{832EAAFD-9737-4E22-B082-360D7F16CA66}" presName="child3Text" presStyleLbl="bgAcc1" presStyleIdx="2" presStyleCnt="4">
        <dgm:presLayoutVars>
          <dgm:bulletEnabled val="1"/>
        </dgm:presLayoutVars>
      </dgm:prSet>
      <dgm:spPr/>
    </dgm:pt>
    <dgm:pt modelId="{C8E19376-CDEA-41CC-878D-80CE4575E8D3}" type="pres">
      <dgm:prSet presAssocID="{832EAAFD-9737-4E22-B082-360D7F16CA66}" presName="child4group" presStyleCnt="0"/>
      <dgm:spPr/>
    </dgm:pt>
    <dgm:pt modelId="{4016C150-C299-4323-B975-3D19294273BC}" type="pres">
      <dgm:prSet presAssocID="{832EAAFD-9737-4E22-B082-360D7F16CA66}" presName="child4" presStyleLbl="bgAcc1" presStyleIdx="3" presStyleCnt="4"/>
      <dgm:spPr/>
    </dgm:pt>
    <dgm:pt modelId="{8A511A31-FF4A-40BD-A2B9-EBA0559AFF65}" type="pres">
      <dgm:prSet presAssocID="{832EAAFD-9737-4E22-B082-360D7F16CA66}" presName="child4Text" presStyleLbl="bgAcc1" presStyleIdx="3" presStyleCnt="4">
        <dgm:presLayoutVars>
          <dgm:bulletEnabled val="1"/>
        </dgm:presLayoutVars>
      </dgm:prSet>
      <dgm:spPr/>
    </dgm:pt>
    <dgm:pt modelId="{1CC290DD-7FA0-498E-902E-79DC9D2F0E24}" type="pres">
      <dgm:prSet presAssocID="{832EAAFD-9737-4E22-B082-360D7F16CA66}" presName="childPlaceholder" presStyleCnt="0"/>
      <dgm:spPr/>
    </dgm:pt>
    <dgm:pt modelId="{2DE7B181-2DA8-4B46-BF02-E947F04D3AD8}" type="pres">
      <dgm:prSet presAssocID="{832EAAFD-9737-4E22-B082-360D7F16CA66}" presName="circle" presStyleCnt="0"/>
      <dgm:spPr/>
    </dgm:pt>
    <dgm:pt modelId="{22A24D0B-DB68-4CD9-9BCB-DC85AB79B163}" type="pres">
      <dgm:prSet presAssocID="{832EAAFD-9737-4E22-B082-360D7F16CA66}" presName="quadrant1" presStyleLbl="node1" presStyleIdx="0" presStyleCnt="4" custScaleX="111449" custScaleY="97300" custLinFactNeighborX="-13020" custLinFactNeighborY="-1443">
        <dgm:presLayoutVars>
          <dgm:chMax val="1"/>
          <dgm:bulletEnabled val="1"/>
        </dgm:presLayoutVars>
      </dgm:prSet>
      <dgm:spPr/>
    </dgm:pt>
    <dgm:pt modelId="{D29047B2-9899-4DA0-A90D-5C06F9E75CAB}" type="pres">
      <dgm:prSet presAssocID="{832EAAFD-9737-4E22-B082-360D7F16CA66}" presName="quadrant2" presStyleLbl="node1" presStyleIdx="1" presStyleCnt="4" custScaleX="108926" custScaleY="93452" custLinFactNeighborX="7684" custLinFactNeighborY="-1444">
        <dgm:presLayoutVars>
          <dgm:chMax val="1"/>
          <dgm:bulletEnabled val="1"/>
        </dgm:presLayoutVars>
      </dgm:prSet>
      <dgm:spPr/>
    </dgm:pt>
    <dgm:pt modelId="{3D5B1A67-1693-433B-A80A-C569BF27901D}" type="pres">
      <dgm:prSet presAssocID="{832EAAFD-9737-4E22-B082-360D7F16CA66}" presName="quadrant3" presStyleLbl="node1" presStyleIdx="2" presStyleCnt="4" custScaleX="112003" custScaleY="93305" custLinFactNeighborX="7763" custLinFactNeighborY="-1901">
        <dgm:presLayoutVars>
          <dgm:chMax val="1"/>
          <dgm:bulletEnabled val="1"/>
        </dgm:presLayoutVars>
      </dgm:prSet>
      <dgm:spPr/>
    </dgm:pt>
    <dgm:pt modelId="{BB872EAE-11A6-45F5-B0C9-260E68D0178F}" type="pres">
      <dgm:prSet presAssocID="{832EAAFD-9737-4E22-B082-360D7F16CA66}" presName="quadrant4" presStyleLbl="node1" presStyleIdx="3" presStyleCnt="4" custScaleX="108695" custScaleY="87537" custLinFactNeighborX="-13020" custLinFactNeighborY="-1901">
        <dgm:presLayoutVars>
          <dgm:chMax val="1"/>
          <dgm:bulletEnabled val="1"/>
        </dgm:presLayoutVars>
      </dgm:prSet>
      <dgm:spPr/>
    </dgm:pt>
    <dgm:pt modelId="{771D0838-6F9B-4333-AA12-7440B0C10148}" type="pres">
      <dgm:prSet presAssocID="{832EAAFD-9737-4E22-B082-360D7F16CA66}" presName="quadrantPlaceholder" presStyleCnt="0"/>
      <dgm:spPr/>
    </dgm:pt>
    <dgm:pt modelId="{D0A896CD-FA63-461C-890D-7F24CC48EAFE}" type="pres">
      <dgm:prSet presAssocID="{832EAAFD-9737-4E22-B082-360D7F16CA66}" presName="center1" presStyleLbl="fgShp" presStyleIdx="0" presStyleCnt="2"/>
      <dgm:spPr/>
    </dgm:pt>
    <dgm:pt modelId="{F132996B-ACD7-4EE2-A9A4-29C92A46D8A1}" type="pres">
      <dgm:prSet presAssocID="{832EAAFD-9737-4E22-B082-360D7F16CA66}" presName="center2" presStyleLbl="fgShp" presStyleIdx="1" presStyleCnt="2"/>
      <dgm:spPr/>
    </dgm:pt>
  </dgm:ptLst>
  <dgm:cxnLst>
    <dgm:cxn modelId="{9E434300-64EF-4DE3-8A5A-667D43951AB3}" srcId="{832EAAFD-9737-4E22-B082-360D7F16CA66}" destId="{58B1849D-80B2-439F-84C4-40D8E0BD6314}" srcOrd="0" destOrd="0" parTransId="{12BE476D-43AA-46C2-813B-EB8AC6AFCA49}" sibTransId="{DAE1641D-35B1-4F0D-BCCE-9377709371A9}"/>
    <dgm:cxn modelId="{B9664E07-AA19-4E66-94B2-6B221DA331E9}" type="presOf" srcId="{D1633C25-ABF9-49DB-87E5-AA3A864384B8}" destId="{34CD2813-0216-4B3C-A1F1-6B4F0782663F}" srcOrd="1" destOrd="3" presId="urn:microsoft.com/office/officeart/2005/8/layout/cycle4#4"/>
    <dgm:cxn modelId="{E42F6F09-4EB7-4439-9002-E4BBF9946BBA}" type="presOf" srcId="{E67CB57F-E4AF-44CE-9AE0-03E4BF9D16F1}" destId="{128FB61E-E308-4647-80F3-CB38A21897D0}" srcOrd="0" destOrd="1" presId="urn:microsoft.com/office/officeart/2005/8/layout/cycle4#4"/>
    <dgm:cxn modelId="{47067B14-70D2-49F5-8FA9-C59626299C5A}" srcId="{6668AFC2-5EE8-4669-B152-BAFAC31BF9F8}" destId="{33FDCCFF-1C9C-431C-BDD5-867133753335}" srcOrd="1" destOrd="0" parTransId="{78E74C6A-C4E6-48FB-917A-5B5F922A5E16}" sibTransId="{CF6B8A5B-0BB4-4685-BB05-40E6094D4E73}"/>
    <dgm:cxn modelId="{0793C818-62FD-4AB6-939B-F95020AF6035}" type="presOf" srcId="{E87820C1-E041-44AF-9576-CEA55A0F0E99}" destId="{CAD386D0-E2EF-4673-8C6D-81D845939FA3}" srcOrd="0" destOrd="0" presId="urn:microsoft.com/office/officeart/2005/8/layout/cycle4#4"/>
    <dgm:cxn modelId="{FA00561E-D1B8-4F63-954B-66C0CB52341A}" type="presOf" srcId="{DE2ABDB7-03CC-42D9-9930-47A24C2FC7AA}" destId="{AF3970D0-11A1-42B4-AC33-AAAACA92DCCC}" srcOrd="0" destOrd="0" presId="urn:microsoft.com/office/officeart/2005/8/layout/cycle4#4"/>
    <dgm:cxn modelId="{F5233D1F-6297-4A4B-8ACC-33228F63B846}" srcId="{58B1849D-80B2-439F-84C4-40D8E0BD6314}" destId="{B8025952-D55C-4F78-8364-4D00A0769B79}" srcOrd="1" destOrd="0" parTransId="{8FEE092B-FADF-4B9C-9A33-4EE93D32FAD4}" sibTransId="{A4ED73EC-155C-4803-9413-ECCBE41EE855}"/>
    <dgm:cxn modelId="{0B18C623-D7D2-4CAF-8562-8DA1F3FB4B67}" type="presOf" srcId="{6668AFC2-5EE8-4669-B152-BAFAC31BF9F8}" destId="{D29047B2-9899-4DA0-A90D-5C06F9E75CAB}" srcOrd="0" destOrd="0" presId="urn:microsoft.com/office/officeart/2005/8/layout/cycle4#4"/>
    <dgm:cxn modelId="{DA04273B-7805-48B3-9B5B-53D643B79BE2}" type="presOf" srcId="{3C1C6FDF-C3B8-4EFD-8CB2-670C3FED34F6}" destId="{CAD386D0-E2EF-4673-8C6D-81D845939FA3}" srcOrd="0" destOrd="3" presId="urn:microsoft.com/office/officeart/2005/8/layout/cycle4#4"/>
    <dgm:cxn modelId="{9D6BA261-33BE-48C1-9717-D6192F1AB578}" srcId="{97A1A825-BFBF-4369-8979-9BCAAF9213AC}" destId="{B3CDD4DE-C5DC-4E91-8BB9-4B457F9F4780}" srcOrd="0" destOrd="0" parTransId="{86F7E658-69E6-432C-AF7F-563244753B99}" sibTransId="{E7BF8C80-1CF9-43AF-AA41-96FCBB496C75}"/>
    <dgm:cxn modelId="{B0D1CE62-8963-451A-AB27-D5A83C46B98F}" srcId="{832EAAFD-9737-4E22-B082-360D7F16CA66}" destId="{97A1A825-BFBF-4369-8979-9BCAAF9213AC}" srcOrd="3" destOrd="0" parTransId="{1173065E-1739-491E-9668-8398394BD0E2}" sibTransId="{D5984719-B3E2-45D1-8C15-002A49A5779C}"/>
    <dgm:cxn modelId="{A41F3546-B690-497D-A0E6-071D814A29D5}" srcId="{58B1849D-80B2-439F-84C4-40D8E0BD6314}" destId="{B2D57A71-CF17-480A-916C-860DD2CA096F}" srcOrd="2" destOrd="0" parTransId="{5BC3C778-7E22-47E2-81C6-89199D3121F0}" sibTransId="{116E77DD-B90A-4825-BE2B-6C5D80B9148C}"/>
    <dgm:cxn modelId="{1C47C148-F50C-4783-9F94-7643C3CA47D3}" type="presOf" srcId="{E67CB57F-E4AF-44CE-9AE0-03E4BF9D16F1}" destId="{34CD2813-0216-4B3C-A1F1-6B4F0782663F}" srcOrd="1" destOrd="1" presId="urn:microsoft.com/office/officeart/2005/8/layout/cycle4#4"/>
    <dgm:cxn modelId="{B368154B-CB61-48DC-B3A0-0D8B67E62EBB}" srcId="{47E38B23-2FD2-4D5D-8C26-23317FD0F328}" destId="{58B9C198-8ED0-4464-88E1-6AD4E5D3BDA2}" srcOrd="2" destOrd="0" parTransId="{4CDF5178-F0D6-46DC-8070-77E52D41C6AE}" sibTransId="{5D3AD134-D2FF-4204-8027-56F09A07F955}"/>
    <dgm:cxn modelId="{FDD65356-092B-4BCD-A971-E5542F88D945}" type="presOf" srcId="{B3CDD4DE-C5DC-4E91-8BB9-4B457F9F4780}" destId="{8A511A31-FF4A-40BD-A2B9-EBA0559AFF65}" srcOrd="1" destOrd="0" presId="urn:microsoft.com/office/officeart/2005/8/layout/cycle4#4"/>
    <dgm:cxn modelId="{5DA66658-DDF9-4BB7-A7C3-69BD328502FB}" srcId="{6668AFC2-5EE8-4669-B152-BAFAC31BF9F8}" destId="{DE2ABDB7-03CC-42D9-9930-47A24C2FC7AA}" srcOrd="0" destOrd="0" parTransId="{C44B0C20-2EFF-4ACA-BF33-DA4DD2480881}" sibTransId="{12EAF232-927C-4A42-997E-09B4F461662F}"/>
    <dgm:cxn modelId="{0B91A079-9AF9-4A7D-A27A-49D0DC6D5058}" type="presOf" srcId="{33FDCCFF-1C9C-431C-BDD5-867133753335}" destId="{EF8039CA-EA35-45BF-AB55-B01B57EB0148}" srcOrd="1" destOrd="1" presId="urn:microsoft.com/office/officeart/2005/8/layout/cycle4#4"/>
    <dgm:cxn modelId="{EB498C7B-F7E7-46CB-8C7F-BA388E582616}" srcId="{47E38B23-2FD2-4D5D-8C26-23317FD0F328}" destId="{D1633C25-ABF9-49DB-87E5-AA3A864384B8}" srcOrd="3" destOrd="0" parTransId="{DB40CE0C-3035-4AEE-9D1C-E9A469D68191}" sibTransId="{7A58F49E-5F91-467A-9D3B-6E8FF7EEC43C}"/>
    <dgm:cxn modelId="{4C973C81-0E39-425F-BB99-5949BC4F5DD6}" type="presOf" srcId="{58B9C198-8ED0-4464-88E1-6AD4E5D3BDA2}" destId="{34CD2813-0216-4B3C-A1F1-6B4F0782663F}" srcOrd="1" destOrd="2" presId="urn:microsoft.com/office/officeart/2005/8/layout/cycle4#4"/>
    <dgm:cxn modelId="{FD0AA084-0522-48AD-ACE7-D45E7550E1D1}" type="presOf" srcId="{D1633C25-ABF9-49DB-87E5-AA3A864384B8}" destId="{128FB61E-E308-4647-80F3-CB38A21897D0}" srcOrd="0" destOrd="3" presId="urn:microsoft.com/office/officeart/2005/8/layout/cycle4#4"/>
    <dgm:cxn modelId="{1A80E887-D6C2-4361-85D4-F23DF9DDEE8C}" type="presOf" srcId="{E87820C1-E041-44AF-9576-CEA55A0F0E99}" destId="{0E9AFC95-8B71-4491-9B13-95409517D721}" srcOrd="1" destOrd="0" presId="urn:microsoft.com/office/officeart/2005/8/layout/cycle4#4"/>
    <dgm:cxn modelId="{04FF678F-29AE-4F32-BF16-F476B0C9F973}" type="presOf" srcId="{B8025952-D55C-4F78-8364-4D00A0769B79}" destId="{0E9AFC95-8B71-4491-9B13-95409517D721}" srcOrd="1" destOrd="1" presId="urn:microsoft.com/office/officeart/2005/8/layout/cycle4#4"/>
    <dgm:cxn modelId="{3943D79B-7200-4E2B-8CB8-C74D11971F78}" type="presOf" srcId="{832EAAFD-9737-4E22-B082-360D7F16CA66}" destId="{D158E604-F163-441C-9D13-F375C6E6737B}" srcOrd="0" destOrd="0" presId="urn:microsoft.com/office/officeart/2005/8/layout/cycle4#4"/>
    <dgm:cxn modelId="{540D7A9D-B820-4B7A-AC38-13684D5796FC}" type="presOf" srcId="{33FDCCFF-1C9C-431C-BDD5-867133753335}" destId="{AF3970D0-11A1-42B4-AC33-AAAACA92DCCC}" srcOrd="0" destOrd="1" presId="urn:microsoft.com/office/officeart/2005/8/layout/cycle4#4"/>
    <dgm:cxn modelId="{3077BCA3-C994-46A1-9F30-AD13EE6500BB}" srcId="{58B1849D-80B2-439F-84C4-40D8E0BD6314}" destId="{3C1C6FDF-C3B8-4EFD-8CB2-670C3FED34F6}" srcOrd="3" destOrd="0" parTransId="{A626BB3E-C793-463F-8FCC-0D641149CA73}" sibTransId="{E40720EA-85FB-4302-A70F-0EA17459C526}"/>
    <dgm:cxn modelId="{6A44EAA7-D11C-4BF9-9D9D-C801D907F538}" type="presOf" srcId="{97A1A825-BFBF-4369-8979-9BCAAF9213AC}" destId="{BB872EAE-11A6-45F5-B0C9-260E68D0178F}" srcOrd="0" destOrd="0" presId="urn:microsoft.com/office/officeart/2005/8/layout/cycle4#4"/>
    <dgm:cxn modelId="{54F45EB2-5B7C-4083-BB3E-7550DF241128}" srcId="{832EAAFD-9737-4E22-B082-360D7F16CA66}" destId="{47E38B23-2FD2-4D5D-8C26-23317FD0F328}" srcOrd="2" destOrd="0" parTransId="{450DB0B5-CE3F-48C6-816B-7A095DA6F691}" sibTransId="{F0988859-DCB9-4FD8-9A4B-7C5F161DEF77}"/>
    <dgm:cxn modelId="{DFAE40BC-C0D0-4FBF-AFEF-7A2F30096B22}" type="presOf" srcId="{58B1849D-80B2-439F-84C4-40D8E0BD6314}" destId="{22A24D0B-DB68-4CD9-9BCB-DC85AB79B163}" srcOrd="0" destOrd="0" presId="urn:microsoft.com/office/officeart/2005/8/layout/cycle4#4"/>
    <dgm:cxn modelId="{B745BDC0-7511-44AE-8EE9-783A713CEC2B}" srcId="{47E38B23-2FD2-4D5D-8C26-23317FD0F328}" destId="{E67CB57F-E4AF-44CE-9AE0-03E4BF9D16F1}" srcOrd="1" destOrd="0" parTransId="{2F9629C9-782B-4B53-9BB7-CB8353D49739}" sibTransId="{5D5E6A1E-71EB-4C61-9A44-2B612C787A48}"/>
    <dgm:cxn modelId="{75BB8BC1-7DFF-449C-861A-9A733D1B5C02}" type="presOf" srcId="{DE2ABDB7-03CC-42D9-9930-47A24C2FC7AA}" destId="{EF8039CA-EA35-45BF-AB55-B01B57EB0148}" srcOrd="1" destOrd="0" presId="urn:microsoft.com/office/officeart/2005/8/layout/cycle4#4"/>
    <dgm:cxn modelId="{40CC8DD5-C2E7-411A-8E65-A721913D9B02}" type="presOf" srcId="{1B550951-74A9-47AC-9E94-ECB02FEAE2E9}" destId="{128FB61E-E308-4647-80F3-CB38A21897D0}" srcOrd="0" destOrd="0" presId="urn:microsoft.com/office/officeart/2005/8/layout/cycle4#4"/>
    <dgm:cxn modelId="{3CB092D9-90ED-4560-AF0A-B4C16C741330}" type="presOf" srcId="{B8025952-D55C-4F78-8364-4D00A0769B79}" destId="{CAD386D0-E2EF-4673-8C6D-81D845939FA3}" srcOrd="0" destOrd="1" presId="urn:microsoft.com/office/officeart/2005/8/layout/cycle4#4"/>
    <dgm:cxn modelId="{E5C7CCDF-9275-401C-A853-645C32640E8C}" type="presOf" srcId="{1B550951-74A9-47AC-9E94-ECB02FEAE2E9}" destId="{34CD2813-0216-4B3C-A1F1-6B4F0782663F}" srcOrd="1" destOrd="0" presId="urn:microsoft.com/office/officeart/2005/8/layout/cycle4#4"/>
    <dgm:cxn modelId="{A0DAC0E0-D495-493E-AB46-628537ACB28D}" type="presOf" srcId="{B3CDD4DE-C5DC-4E91-8BB9-4B457F9F4780}" destId="{4016C150-C299-4323-B975-3D19294273BC}" srcOrd="0" destOrd="0" presId="urn:microsoft.com/office/officeart/2005/8/layout/cycle4#4"/>
    <dgm:cxn modelId="{6101FDE3-BC47-4723-8D6F-02C6DCED4573}" type="presOf" srcId="{B2D57A71-CF17-480A-916C-860DD2CA096F}" destId="{CAD386D0-E2EF-4673-8C6D-81D845939FA3}" srcOrd="0" destOrd="2" presId="urn:microsoft.com/office/officeart/2005/8/layout/cycle4#4"/>
    <dgm:cxn modelId="{84C0F8EE-53DB-4F56-87D4-BC0E4AC2B6AE}" type="presOf" srcId="{3C1C6FDF-C3B8-4EFD-8CB2-670C3FED34F6}" destId="{0E9AFC95-8B71-4491-9B13-95409517D721}" srcOrd="1" destOrd="3" presId="urn:microsoft.com/office/officeart/2005/8/layout/cycle4#4"/>
    <dgm:cxn modelId="{FBC6AEF4-91D1-4FA3-81D8-CE291E755806}" srcId="{832EAAFD-9737-4E22-B082-360D7F16CA66}" destId="{6668AFC2-5EE8-4669-B152-BAFAC31BF9F8}" srcOrd="1" destOrd="0" parTransId="{790B2C1F-34E2-4333-AC3E-BCB806E8F5AB}" sibTransId="{D4ABC743-2C2D-45BC-9970-733FD94D961A}"/>
    <dgm:cxn modelId="{B9FBCFF7-FFAD-447F-8C51-24E55F0753B2}" type="presOf" srcId="{B2D57A71-CF17-480A-916C-860DD2CA096F}" destId="{0E9AFC95-8B71-4491-9B13-95409517D721}" srcOrd="1" destOrd="2" presId="urn:microsoft.com/office/officeart/2005/8/layout/cycle4#4"/>
    <dgm:cxn modelId="{293503F8-2BDE-4147-A001-E3B1479F312F}" srcId="{58B1849D-80B2-439F-84C4-40D8E0BD6314}" destId="{E87820C1-E041-44AF-9576-CEA55A0F0E99}" srcOrd="0" destOrd="0" parTransId="{496D8399-EF4E-41C4-B132-E280061C8D42}" sibTransId="{7C165EFC-606C-4B07-85FE-664A9947C4FA}"/>
    <dgm:cxn modelId="{919C75FD-47FE-4865-A290-3482EDC11827}" type="presOf" srcId="{47E38B23-2FD2-4D5D-8C26-23317FD0F328}" destId="{3D5B1A67-1693-433B-A80A-C569BF27901D}" srcOrd="0" destOrd="0" presId="urn:microsoft.com/office/officeart/2005/8/layout/cycle4#4"/>
    <dgm:cxn modelId="{C5D772FF-7229-4727-B3BD-07FF8ECA972F}" srcId="{47E38B23-2FD2-4D5D-8C26-23317FD0F328}" destId="{1B550951-74A9-47AC-9E94-ECB02FEAE2E9}" srcOrd="0" destOrd="0" parTransId="{3C46DD1B-EC87-4A9B-80D2-30A753D278A2}" sibTransId="{41CA7ED3-DF61-4DFC-9734-7465705C8E51}"/>
    <dgm:cxn modelId="{7CCA78FF-1070-4344-BBD8-7F0BE3B6C2B5}" type="presOf" srcId="{58B9C198-8ED0-4464-88E1-6AD4E5D3BDA2}" destId="{128FB61E-E308-4647-80F3-CB38A21897D0}" srcOrd="0" destOrd="2" presId="urn:microsoft.com/office/officeart/2005/8/layout/cycle4#4"/>
    <dgm:cxn modelId="{CA2A4027-396B-4EF2-BAE2-CA12402730D4}" type="presParOf" srcId="{D158E604-F163-441C-9D13-F375C6E6737B}" destId="{FB4CC6FD-FE0F-4CE3-A2FF-45BA13F1D08F}" srcOrd="0" destOrd="0" presId="urn:microsoft.com/office/officeart/2005/8/layout/cycle4#4"/>
    <dgm:cxn modelId="{AFE89F3D-79C7-4E20-BDE5-70178D73A3FF}" type="presParOf" srcId="{FB4CC6FD-FE0F-4CE3-A2FF-45BA13F1D08F}" destId="{2404AF21-3DC4-4AA6-A116-91ED62A16DA6}" srcOrd="0" destOrd="0" presId="urn:microsoft.com/office/officeart/2005/8/layout/cycle4#4"/>
    <dgm:cxn modelId="{17E8EF56-F4AD-47F4-A726-1E52B9A88960}" type="presParOf" srcId="{2404AF21-3DC4-4AA6-A116-91ED62A16DA6}" destId="{CAD386D0-E2EF-4673-8C6D-81D845939FA3}" srcOrd="0" destOrd="0" presId="urn:microsoft.com/office/officeart/2005/8/layout/cycle4#4"/>
    <dgm:cxn modelId="{B32EDB57-09B2-4B68-B4DB-3E1DCB1D8356}" type="presParOf" srcId="{2404AF21-3DC4-4AA6-A116-91ED62A16DA6}" destId="{0E9AFC95-8B71-4491-9B13-95409517D721}" srcOrd="1" destOrd="0" presId="urn:microsoft.com/office/officeart/2005/8/layout/cycle4#4"/>
    <dgm:cxn modelId="{D1DFCDF4-48D9-44A6-9D91-F0E823B30C64}" type="presParOf" srcId="{FB4CC6FD-FE0F-4CE3-A2FF-45BA13F1D08F}" destId="{92B0B780-AB45-4B2D-8233-A6D1E71296BE}" srcOrd="1" destOrd="0" presId="urn:microsoft.com/office/officeart/2005/8/layout/cycle4#4"/>
    <dgm:cxn modelId="{146B7A84-7424-4E4B-9D86-BDDD70CF9BEC}" type="presParOf" srcId="{92B0B780-AB45-4B2D-8233-A6D1E71296BE}" destId="{AF3970D0-11A1-42B4-AC33-AAAACA92DCCC}" srcOrd="0" destOrd="0" presId="urn:microsoft.com/office/officeart/2005/8/layout/cycle4#4"/>
    <dgm:cxn modelId="{1E41BC74-3B83-47A6-A5A5-1CBA91D3F668}" type="presParOf" srcId="{92B0B780-AB45-4B2D-8233-A6D1E71296BE}" destId="{EF8039CA-EA35-45BF-AB55-B01B57EB0148}" srcOrd="1" destOrd="0" presId="urn:microsoft.com/office/officeart/2005/8/layout/cycle4#4"/>
    <dgm:cxn modelId="{304F507B-102D-4D79-8493-5621BF028E7F}" type="presParOf" srcId="{FB4CC6FD-FE0F-4CE3-A2FF-45BA13F1D08F}" destId="{5B559259-169A-4395-B5D6-24834E999F66}" srcOrd="2" destOrd="0" presId="urn:microsoft.com/office/officeart/2005/8/layout/cycle4#4"/>
    <dgm:cxn modelId="{F2DEB867-9B1F-40AE-B3D7-FB2517A8ECA7}" type="presParOf" srcId="{5B559259-169A-4395-B5D6-24834E999F66}" destId="{128FB61E-E308-4647-80F3-CB38A21897D0}" srcOrd="0" destOrd="0" presId="urn:microsoft.com/office/officeart/2005/8/layout/cycle4#4"/>
    <dgm:cxn modelId="{5BB70BA4-13CE-421D-99B0-6D36A3FB11E1}" type="presParOf" srcId="{5B559259-169A-4395-B5D6-24834E999F66}" destId="{34CD2813-0216-4B3C-A1F1-6B4F0782663F}" srcOrd="1" destOrd="0" presId="urn:microsoft.com/office/officeart/2005/8/layout/cycle4#4"/>
    <dgm:cxn modelId="{5D68EA82-BE7E-4115-9CE3-310CA8BBE7CE}" type="presParOf" srcId="{FB4CC6FD-FE0F-4CE3-A2FF-45BA13F1D08F}" destId="{C8E19376-CDEA-41CC-878D-80CE4575E8D3}" srcOrd="3" destOrd="0" presId="urn:microsoft.com/office/officeart/2005/8/layout/cycle4#4"/>
    <dgm:cxn modelId="{4A2DC7EE-638A-49B2-A0B3-7F1EB00A0529}" type="presParOf" srcId="{C8E19376-CDEA-41CC-878D-80CE4575E8D3}" destId="{4016C150-C299-4323-B975-3D19294273BC}" srcOrd="0" destOrd="0" presId="urn:microsoft.com/office/officeart/2005/8/layout/cycle4#4"/>
    <dgm:cxn modelId="{B1AD00AD-C224-4A84-B504-61BAA97FC68C}" type="presParOf" srcId="{C8E19376-CDEA-41CC-878D-80CE4575E8D3}" destId="{8A511A31-FF4A-40BD-A2B9-EBA0559AFF65}" srcOrd="1" destOrd="0" presId="urn:microsoft.com/office/officeart/2005/8/layout/cycle4#4"/>
    <dgm:cxn modelId="{4953E7B9-7B55-411A-902B-A428975B2A84}" type="presParOf" srcId="{FB4CC6FD-FE0F-4CE3-A2FF-45BA13F1D08F}" destId="{1CC290DD-7FA0-498E-902E-79DC9D2F0E24}" srcOrd="4" destOrd="0" presId="urn:microsoft.com/office/officeart/2005/8/layout/cycle4#4"/>
    <dgm:cxn modelId="{D6098036-025B-42F5-86CF-043F58BDF152}" type="presParOf" srcId="{D158E604-F163-441C-9D13-F375C6E6737B}" destId="{2DE7B181-2DA8-4B46-BF02-E947F04D3AD8}" srcOrd="1" destOrd="0" presId="urn:microsoft.com/office/officeart/2005/8/layout/cycle4#4"/>
    <dgm:cxn modelId="{3CBA6D6D-AED5-479F-BC23-C367A35B857C}" type="presParOf" srcId="{2DE7B181-2DA8-4B46-BF02-E947F04D3AD8}" destId="{22A24D0B-DB68-4CD9-9BCB-DC85AB79B163}" srcOrd="0" destOrd="0" presId="urn:microsoft.com/office/officeart/2005/8/layout/cycle4#4"/>
    <dgm:cxn modelId="{25E11FAB-E442-4675-9C83-23E9BD66DAC7}" type="presParOf" srcId="{2DE7B181-2DA8-4B46-BF02-E947F04D3AD8}" destId="{D29047B2-9899-4DA0-A90D-5C06F9E75CAB}" srcOrd="1" destOrd="0" presId="urn:microsoft.com/office/officeart/2005/8/layout/cycle4#4"/>
    <dgm:cxn modelId="{F073EA1C-7845-4785-84F8-340A7C13D721}" type="presParOf" srcId="{2DE7B181-2DA8-4B46-BF02-E947F04D3AD8}" destId="{3D5B1A67-1693-433B-A80A-C569BF27901D}" srcOrd="2" destOrd="0" presId="urn:microsoft.com/office/officeart/2005/8/layout/cycle4#4"/>
    <dgm:cxn modelId="{688F9C3D-9897-4285-B460-44BB8133A860}" type="presParOf" srcId="{2DE7B181-2DA8-4B46-BF02-E947F04D3AD8}" destId="{BB872EAE-11A6-45F5-B0C9-260E68D0178F}" srcOrd="3" destOrd="0" presId="urn:microsoft.com/office/officeart/2005/8/layout/cycle4#4"/>
    <dgm:cxn modelId="{7D9D4EA5-7E4D-4836-BB44-96FF7154C56D}" type="presParOf" srcId="{2DE7B181-2DA8-4B46-BF02-E947F04D3AD8}" destId="{771D0838-6F9B-4333-AA12-7440B0C10148}" srcOrd="4" destOrd="0" presId="urn:microsoft.com/office/officeart/2005/8/layout/cycle4#4"/>
    <dgm:cxn modelId="{86E9EF0F-73C0-4757-8D3B-89799482A582}" type="presParOf" srcId="{D158E604-F163-441C-9D13-F375C6E6737B}" destId="{D0A896CD-FA63-461C-890D-7F24CC48EAFE}" srcOrd="2" destOrd="0" presId="urn:microsoft.com/office/officeart/2005/8/layout/cycle4#4"/>
    <dgm:cxn modelId="{086047EA-083F-4074-AFFF-81C35411C37E}" type="presParOf" srcId="{D158E604-F163-441C-9D13-F375C6E6737B}" destId="{F132996B-ACD7-4EE2-A9A4-29C92A46D8A1}" srcOrd="3" destOrd="0" presId="urn:microsoft.com/office/officeart/2005/8/layout/cycle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D6BBC-F7B6-4AED-8FF7-A20B57ED71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3BE2BC-040D-4A33-ABB9-7BFF3F44B699}">
      <dgm:prSet/>
      <dgm:spPr/>
      <dgm:t>
        <a:bodyPr/>
        <a:lstStyle/>
        <a:p>
          <a:r>
            <a:rPr lang="fr-FR" b="1" dirty="0"/>
            <a:t>Caractéristiques </a:t>
          </a:r>
          <a:endParaRPr lang="en-US" dirty="0"/>
        </a:p>
      </dgm:t>
    </dgm:pt>
    <dgm:pt modelId="{DCF710FB-64CE-4C01-958B-77616ED62568}" type="parTrans" cxnId="{7ADBBA3F-1103-4117-B11C-83EE68E12847}">
      <dgm:prSet/>
      <dgm:spPr/>
      <dgm:t>
        <a:bodyPr/>
        <a:lstStyle/>
        <a:p>
          <a:endParaRPr lang="en-US"/>
        </a:p>
      </dgm:t>
    </dgm:pt>
    <dgm:pt modelId="{63953AF4-C3D2-4831-9620-768EE9097D97}" type="sibTrans" cxnId="{7ADBBA3F-1103-4117-B11C-83EE68E12847}">
      <dgm:prSet/>
      <dgm:spPr/>
      <dgm:t>
        <a:bodyPr/>
        <a:lstStyle/>
        <a:p>
          <a:endParaRPr lang="en-US"/>
        </a:p>
      </dgm:t>
    </dgm:pt>
    <dgm:pt modelId="{0652D444-6D08-4D07-80B0-367466E03322}">
      <dgm:prSet/>
      <dgm:spPr/>
      <dgm:t>
        <a:bodyPr/>
        <a:lstStyle/>
        <a:p>
          <a:r>
            <a:rPr lang="fr-FR"/>
            <a:t>1° Relation collaborative infirmières/médecins</a:t>
          </a:r>
          <a:endParaRPr lang="en-US"/>
        </a:p>
      </dgm:t>
    </dgm:pt>
    <dgm:pt modelId="{97340EE0-8C5F-475D-A970-476775C546FC}" type="parTrans" cxnId="{1FD22EA9-32F8-42A3-8898-EABD4E0E3300}">
      <dgm:prSet/>
      <dgm:spPr/>
      <dgm:t>
        <a:bodyPr/>
        <a:lstStyle/>
        <a:p>
          <a:endParaRPr lang="en-US"/>
        </a:p>
      </dgm:t>
    </dgm:pt>
    <dgm:pt modelId="{17ADC027-C8E1-4964-BF64-94448D0203A4}" type="sibTrans" cxnId="{1FD22EA9-32F8-42A3-8898-EABD4E0E3300}">
      <dgm:prSet/>
      <dgm:spPr/>
      <dgm:t>
        <a:bodyPr/>
        <a:lstStyle/>
        <a:p>
          <a:endParaRPr lang="en-US"/>
        </a:p>
      </dgm:t>
    </dgm:pt>
    <dgm:pt modelId="{52A12094-9C09-4642-8417-104D5E601E60}">
      <dgm:prSet/>
      <dgm:spPr/>
      <dgm:t>
        <a:bodyPr/>
        <a:lstStyle/>
        <a:p>
          <a:r>
            <a:rPr lang="fr-FR"/>
            <a:t>2° Autonomie clinique</a:t>
          </a:r>
          <a:endParaRPr lang="en-US"/>
        </a:p>
      </dgm:t>
    </dgm:pt>
    <dgm:pt modelId="{3581DB73-8681-4110-BE60-7816DD31413E}" type="parTrans" cxnId="{93EA7393-3E1C-4A31-AC29-39C883E67D00}">
      <dgm:prSet/>
      <dgm:spPr/>
      <dgm:t>
        <a:bodyPr/>
        <a:lstStyle/>
        <a:p>
          <a:endParaRPr lang="en-US"/>
        </a:p>
      </dgm:t>
    </dgm:pt>
    <dgm:pt modelId="{A01E7471-69E2-428F-A3C8-838E88190700}" type="sibTrans" cxnId="{93EA7393-3E1C-4A31-AC29-39C883E67D00}">
      <dgm:prSet/>
      <dgm:spPr/>
      <dgm:t>
        <a:bodyPr/>
        <a:lstStyle/>
        <a:p>
          <a:endParaRPr lang="en-US"/>
        </a:p>
      </dgm:t>
    </dgm:pt>
    <dgm:pt modelId="{4687BB1A-38CF-4A36-BE19-ED74BE3620EA}">
      <dgm:prSet/>
      <dgm:spPr/>
      <dgm:t>
        <a:bodyPr/>
        <a:lstStyle/>
        <a:p>
          <a:r>
            <a:rPr lang="fr-FR"/>
            <a:t>3° Politique de formation</a:t>
          </a:r>
          <a:endParaRPr lang="en-US"/>
        </a:p>
      </dgm:t>
    </dgm:pt>
    <dgm:pt modelId="{CA290D8C-539C-48A1-B334-BEFA4A2076FF}" type="parTrans" cxnId="{F7242B14-EAC8-4FFB-AE78-560F0496F061}">
      <dgm:prSet/>
      <dgm:spPr/>
      <dgm:t>
        <a:bodyPr/>
        <a:lstStyle/>
        <a:p>
          <a:endParaRPr lang="en-US"/>
        </a:p>
      </dgm:t>
    </dgm:pt>
    <dgm:pt modelId="{C77ED8C3-EEEC-4C32-8550-BB37E47E4496}" type="sibTrans" cxnId="{F7242B14-EAC8-4FFB-AE78-560F0496F061}">
      <dgm:prSet/>
      <dgm:spPr/>
      <dgm:t>
        <a:bodyPr/>
        <a:lstStyle/>
        <a:p>
          <a:endParaRPr lang="en-US"/>
        </a:p>
      </dgm:t>
    </dgm:pt>
    <dgm:pt modelId="{13BF4863-C773-4FF0-9DF8-9B08D57E7C9A}">
      <dgm:prSet/>
      <dgm:spPr/>
      <dgm:t>
        <a:bodyPr/>
        <a:lstStyle/>
        <a:p>
          <a:r>
            <a:rPr lang="fr-FR"/>
            <a:t>4° Dotation suffisante en personnel  </a:t>
          </a:r>
          <a:endParaRPr lang="en-US"/>
        </a:p>
      </dgm:t>
    </dgm:pt>
    <dgm:pt modelId="{C6038D50-A04F-4868-96F4-427DBAD8845F}" type="parTrans" cxnId="{B483BED7-4450-4C4F-BB82-819E1E6AE4C1}">
      <dgm:prSet/>
      <dgm:spPr/>
      <dgm:t>
        <a:bodyPr/>
        <a:lstStyle/>
        <a:p>
          <a:endParaRPr lang="en-US"/>
        </a:p>
      </dgm:t>
    </dgm:pt>
    <dgm:pt modelId="{D006AE40-DF25-496E-BD19-59CF61FDC862}" type="sibTrans" cxnId="{B483BED7-4450-4C4F-BB82-819E1E6AE4C1}">
      <dgm:prSet/>
      <dgm:spPr/>
      <dgm:t>
        <a:bodyPr/>
        <a:lstStyle/>
        <a:p>
          <a:endParaRPr lang="en-US"/>
        </a:p>
      </dgm:t>
    </dgm:pt>
    <dgm:pt modelId="{79AF508F-04B1-45FB-975D-CB3CA7534029}">
      <dgm:prSet/>
      <dgm:spPr/>
      <dgm:t>
        <a:bodyPr/>
        <a:lstStyle/>
        <a:p>
          <a:r>
            <a:rPr lang="fr-FR"/>
            <a:t>5° Soutien organisationnel du cadre de santé</a:t>
          </a:r>
          <a:endParaRPr lang="en-US"/>
        </a:p>
      </dgm:t>
    </dgm:pt>
    <dgm:pt modelId="{5E14537F-A3A6-4455-BBC0-F2167C159DAA}" type="parTrans" cxnId="{4317AFFE-33C4-4E73-8823-32EF1B5B99FB}">
      <dgm:prSet/>
      <dgm:spPr/>
      <dgm:t>
        <a:bodyPr/>
        <a:lstStyle/>
        <a:p>
          <a:endParaRPr lang="en-US"/>
        </a:p>
      </dgm:t>
    </dgm:pt>
    <dgm:pt modelId="{6F985130-B150-4A1C-B795-3775E4B6B924}" type="sibTrans" cxnId="{4317AFFE-33C4-4E73-8823-32EF1B5B99FB}">
      <dgm:prSet/>
      <dgm:spPr/>
      <dgm:t>
        <a:bodyPr/>
        <a:lstStyle/>
        <a:p>
          <a:endParaRPr lang="en-US"/>
        </a:p>
      </dgm:t>
    </dgm:pt>
    <dgm:pt modelId="{8C750871-165F-4CB1-9A69-DC04EEB37277}">
      <dgm:prSet/>
      <dgm:spPr/>
      <dgm:t>
        <a:bodyPr/>
        <a:lstStyle/>
        <a:p>
          <a:r>
            <a:rPr lang="fr-FR"/>
            <a:t>6° Contrôle de la qualité des soins</a:t>
          </a:r>
          <a:endParaRPr lang="en-US"/>
        </a:p>
      </dgm:t>
    </dgm:pt>
    <dgm:pt modelId="{5F38BE1A-B883-4B07-BC40-351C0C4276D5}" type="parTrans" cxnId="{E4332529-3612-4408-BD5C-51AB59FBEC4B}">
      <dgm:prSet/>
      <dgm:spPr/>
      <dgm:t>
        <a:bodyPr/>
        <a:lstStyle/>
        <a:p>
          <a:endParaRPr lang="en-US"/>
        </a:p>
      </dgm:t>
    </dgm:pt>
    <dgm:pt modelId="{B3738567-CAE5-4B51-89B6-3D4193C64175}" type="sibTrans" cxnId="{E4332529-3612-4408-BD5C-51AB59FBEC4B}">
      <dgm:prSet/>
      <dgm:spPr/>
      <dgm:t>
        <a:bodyPr/>
        <a:lstStyle/>
        <a:p>
          <a:endParaRPr lang="en-US"/>
        </a:p>
      </dgm:t>
    </dgm:pt>
    <dgm:pt modelId="{6F72AF71-0145-46DC-B3E3-853807943F8F}">
      <dgm:prSet/>
      <dgm:spPr/>
      <dgm:t>
        <a:bodyPr/>
        <a:lstStyle/>
        <a:p>
          <a:r>
            <a:rPr lang="fr-FR"/>
            <a:t>7° Transmission d’une culture centrée sur les valeurs du patient</a:t>
          </a:r>
          <a:endParaRPr lang="en-US"/>
        </a:p>
      </dgm:t>
    </dgm:pt>
    <dgm:pt modelId="{B60F0CB4-330B-4663-9136-400665329AFF}" type="parTrans" cxnId="{3AB94DA2-4B62-4E21-8435-98FB9548C917}">
      <dgm:prSet/>
      <dgm:spPr/>
      <dgm:t>
        <a:bodyPr/>
        <a:lstStyle/>
        <a:p>
          <a:endParaRPr lang="en-US"/>
        </a:p>
      </dgm:t>
    </dgm:pt>
    <dgm:pt modelId="{CF496EC7-B1BA-48D7-9DF6-9C4C44CC4DDC}" type="sibTrans" cxnId="{3AB94DA2-4B62-4E21-8435-98FB9548C917}">
      <dgm:prSet/>
      <dgm:spPr/>
      <dgm:t>
        <a:bodyPr/>
        <a:lstStyle/>
        <a:p>
          <a:endParaRPr lang="en-US"/>
        </a:p>
      </dgm:t>
    </dgm:pt>
    <dgm:pt modelId="{702FD696-D15E-4907-9BBB-D51CBDC833E2}" type="pres">
      <dgm:prSet presAssocID="{269D6BBC-F7B6-4AED-8FF7-A20B57ED71A5}" presName="vert0" presStyleCnt="0">
        <dgm:presLayoutVars>
          <dgm:dir/>
          <dgm:animOne val="branch"/>
          <dgm:animLvl val="lvl"/>
        </dgm:presLayoutVars>
      </dgm:prSet>
      <dgm:spPr/>
    </dgm:pt>
    <dgm:pt modelId="{BF6D00B1-2CE2-46AA-A9A8-455C32C2BA8C}" type="pres">
      <dgm:prSet presAssocID="{BA3BE2BC-040D-4A33-ABB9-7BFF3F44B699}" presName="thickLine" presStyleLbl="alignNode1" presStyleIdx="0" presStyleCnt="8"/>
      <dgm:spPr/>
    </dgm:pt>
    <dgm:pt modelId="{1181E61C-C920-41A9-AF51-7F16DD207F40}" type="pres">
      <dgm:prSet presAssocID="{BA3BE2BC-040D-4A33-ABB9-7BFF3F44B699}" presName="horz1" presStyleCnt="0"/>
      <dgm:spPr/>
    </dgm:pt>
    <dgm:pt modelId="{CA63501B-F794-4522-B31C-AA0009BB854F}" type="pres">
      <dgm:prSet presAssocID="{BA3BE2BC-040D-4A33-ABB9-7BFF3F44B699}" presName="tx1" presStyleLbl="revTx" presStyleIdx="0" presStyleCnt="8"/>
      <dgm:spPr/>
    </dgm:pt>
    <dgm:pt modelId="{B096B4E4-8F36-423B-8F3A-20BA53515629}" type="pres">
      <dgm:prSet presAssocID="{BA3BE2BC-040D-4A33-ABB9-7BFF3F44B699}" presName="vert1" presStyleCnt="0"/>
      <dgm:spPr/>
    </dgm:pt>
    <dgm:pt modelId="{D84F4B63-6EE6-42FF-9837-98F29772C313}" type="pres">
      <dgm:prSet presAssocID="{0652D444-6D08-4D07-80B0-367466E03322}" presName="thickLine" presStyleLbl="alignNode1" presStyleIdx="1" presStyleCnt="8"/>
      <dgm:spPr/>
    </dgm:pt>
    <dgm:pt modelId="{BE5AB6CC-9CA5-4AC7-88BB-483FCA93D9DA}" type="pres">
      <dgm:prSet presAssocID="{0652D444-6D08-4D07-80B0-367466E03322}" presName="horz1" presStyleCnt="0"/>
      <dgm:spPr/>
    </dgm:pt>
    <dgm:pt modelId="{AF26ED9E-F6EF-48FF-AE2D-741B17F202A0}" type="pres">
      <dgm:prSet presAssocID="{0652D444-6D08-4D07-80B0-367466E03322}" presName="tx1" presStyleLbl="revTx" presStyleIdx="1" presStyleCnt="8"/>
      <dgm:spPr/>
    </dgm:pt>
    <dgm:pt modelId="{79CD74DD-32F7-463E-9EB9-F732CC9473C0}" type="pres">
      <dgm:prSet presAssocID="{0652D444-6D08-4D07-80B0-367466E03322}" presName="vert1" presStyleCnt="0"/>
      <dgm:spPr/>
    </dgm:pt>
    <dgm:pt modelId="{DDEDD061-3921-485E-8FBC-F74682D0EB78}" type="pres">
      <dgm:prSet presAssocID="{52A12094-9C09-4642-8417-104D5E601E60}" presName="thickLine" presStyleLbl="alignNode1" presStyleIdx="2" presStyleCnt="8"/>
      <dgm:spPr/>
    </dgm:pt>
    <dgm:pt modelId="{11632FAE-4E46-4760-AA02-442655C01BA8}" type="pres">
      <dgm:prSet presAssocID="{52A12094-9C09-4642-8417-104D5E601E60}" presName="horz1" presStyleCnt="0"/>
      <dgm:spPr/>
    </dgm:pt>
    <dgm:pt modelId="{A0AA0980-7FC3-4501-B2ED-B95FE7C589C5}" type="pres">
      <dgm:prSet presAssocID="{52A12094-9C09-4642-8417-104D5E601E60}" presName="tx1" presStyleLbl="revTx" presStyleIdx="2" presStyleCnt="8"/>
      <dgm:spPr/>
    </dgm:pt>
    <dgm:pt modelId="{8011EF0C-206E-4139-91FE-545B9B05DAE6}" type="pres">
      <dgm:prSet presAssocID="{52A12094-9C09-4642-8417-104D5E601E60}" presName="vert1" presStyleCnt="0"/>
      <dgm:spPr/>
    </dgm:pt>
    <dgm:pt modelId="{3767E2C2-9BC8-44CB-A210-7FF73E534B4D}" type="pres">
      <dgm:prSet presAssocID="{4687BB1A-38CF-4A36-BE19-ED74BE3620EA}" presName="thickLine" presStyleLbl="alignNode1" presStyleIdx="3" presStyleCnt="8"/>
      <dgm:spPr/>
    </dgm:pt>
    <dgm:pt modelId="{C9CF8870-FB93-47B5-AA06-11039E962FCD}" type="pres">
      <dgm:prSet presAssocID="{4687BB1A-38CF-4A36-BE19-ED74BE3620EA}" presName="horz1" presStyleCnt="0"/>
      <dgm:spPr/>
    </dgm:pt>
    <dgm:pt modelId="{D1A0C549-887B-4801-9B40-3F79EA509C7D}" type="pres">
      <dgm:prSet presAssocID="{4687BB1A-38CF-4A36-BE19-ED74BE3620EA}" presName="tx1" presStyleLbl="revTx" presStyleIdx="3" presStyleCnt="8"/>
      <dgm:spPr/>
    </dgm:pt>
    <dgm:pt modelId="{70EDD7A1-51DD-4AF6-9BD3-566E47309603}" type="pres">
      <dgm:prSet presAssocID="{4687BB1A-38CF-4A36-BE19-ED74BE3620EA}" presName="vert1" presStyleCnt="0"/>
      <dgm:spPr/>
    </dgm:pt>
    <dgm:pt modelId="{2B01B685-2728-4483-82B0-DA31288C2F66}" type="pres">
      <dgm:prSet presAssocID="{13BF4863-C773-4FF0-9DF8-9B08D57E7C9A}" presName="thickLine" presStyleLbl="alignNode1" presStyleIdx="4" presStyleCnt="8"/>
      <dgm:spPr/>
    </dgm:pt>
    <dgm:pt modelId="{F3738EE7-8A9A-4ABF-98A1-D1169C327797}" type="pres">
      <dgm:prSet presAssocID="{13BF4863-C773-4FF0-9DF8-9B08D57E7C9A}" presName="horz1" presStyleCnt="0"/>
      <dgm:spPr/>
    </dgm:pt>
    <dgm:pt modelId="{B57D3F36-6EFD-4D8E-9153-D5308DDC2359}" type="pres">
      <dgm:prSet presAssocID="{13BF4863-C773-4FF0-9DF8-9B08D57E7C9A}" presName="tx1" presStyleLbl="revTx" presStyleIdx="4" presStyleCnt="8"/>
      <dgm:spPr/>
    </dgm:pt>
    <dgm:pt modelId="{01C5B775-0FEC-4E51-A497-6BD6622BCF63}" type="pres">
      <dgm:prSet presAssocID="{13BF4863-C773-4FF0-9DF8-9B08D57E7C9A}" presName="vert1" presStyleCnt="0"/>
      <dgm:spPr/>
    </dgm:pt>
    <dgm:pt modelId="{C1446230-D4A8-4B8A-8E06-987E316E379C}" type="pres">
      <dgm:prSet presAssocID="{79AF508F-04B1-45FB-975D-CB3CA7534029}" presName="thickLine" presStyleLbl="alignNode1" presStyleIdx="5" presStyleCnt="8"/>
      <dgm:spPr/>
    </dgm:pt>
    <dgm:pt modelId="{9AE3D291-CB3A-4044-9E0F-4CF4767C704E}" type="pres">
      <dgm:prSet presAssocID="{79AF508F-04B1-45FB-975D-CB3CA7534029}" presName="horz1" presStyleCnt="0"/>
      <dgm:spPr/>
    </dgm:pt>
    <dgm:pt modelId="{06B8E409-CCC2-4F8A-B1A9-4F871B15EC86}" type="pres">
      <dgm:prSet presAssocID="{79AF508F-04B1-45FB-975D-CB3CA7534029}" presName="tx1" presStyleLbl="revTx" presStyleIdx="5" presStyleCnt="8"/>
      <dgm:spPr/>
    </dgm:pt>
    <dgm:pt modelId="{23C8D372-D3A8-4FCC-8942-B51F7B1BFED8}" type="pres">
      <dgm:prSet presAssocID="{79AF508F-04B1-45FB-975D-CB3CA7534029}" presName="vert1" presStyleCnt="0"/>
      <dgm:spPr/>
    </dgm:pt>
    <dgm:pt modelId="{87F91A9A-23BE-4B3A-85FF-9F25079B5545}" type="pres">
      <dgm:prSet presAssocID="{8C750871-165F-4CB1-9A69-DC04EEB37277}" presName="thickLine" presStyleLbl="alignNode1" presStyleIdx="6" presStyleCnt="8"/>
      <dgm:spPr/>
    </dgm:pt>
    <dgm:pt modelId="{8643C97F-504C-46CD-8316-755789F9D76B}" type="pres">
      <dgm:prSet presAssocID="{8C750871-165F-4CB1-9A69-DC04EEB37277}" presName="horz1" presStyleCnt="0"/>
      <dgm:spPr/>
    </dgm:pt>
    <dgm:pt modelId="{01D3546E-CA46-4861-867C-C970E48DD418}" type="pres">
      <dgm:prSet presAssocID="{8C750871-165F-4CB1-9A69-DC04EEB37277}" presName="tx1" presStyleLbl="revTx" presStyleIdx="6" presStyleCnt="8"/>
      <dgm:spPr/>
    </dgm:pt>
    <dgm:pt modelId="{C7840637-5DDE-421F-8779-3F86E79E3C6A}" type="pres">
      <dgm:prSet presAssocID="{8C750871-165F-4CB1-9A69-DC04EEB37277}" presName="vert1" presStyleCnt="0"/>
      <dgm:spPr/>
    </dgm:pt>
    <dgm:pt modelId="{E56760C2-EECE-4F29-9D4C-9DAEC3BA765A}" type="pres">
      <dgm:prSet presAssocID="{6F72AF71-0145-46DC-B3E3-853807943F8F}" presName="thickLine" presStyleLbl="alignNode1" presStyleIdx="7" presStyleCnt="8"/>
      <dgm:spPr/>
    </dgm:pt>
    <dgm:pt modelId="{0254C4EF-4ECA-4ACF-855D-CD7ACDE586F0}" type="pres">
      <dgm:prSet presAssocID="{6F72AF71-0145-46DC-B3E3-853807943F8F}" presName="horz1" presStyleCnt="0"/>
      <dgm:spPr/>
    </dgm:pt>
    <dgm:pt modelId="{DDDDEEC5-FF2F-41ED-B444-3151DAA284FE}" type="pres">
      <dgm:prSet presAssocID="{6F72AF71-0145-46DC-B3E3-853807943F8F}" presName="tx1" presStyleLbl="revTx" presStyleIdx="7" presStyleCnt="8"/>
      <dgm:spPr/>
    </dgm:pt>
    <dgm:pt modelId="{FA59B155-853A-4F8E-A31B-4D77B50E63BA}" type="pres">
      <dgm:prSet presAssocID="{6F72AF71-0145-46DC-B3E3-853807943F8F}" presName="vert1" presStyleCnt="0"/>
      <dgm:spPr/>
    </dgm:pt>
  </dgm:ptLst>
  <dgm:cxnLst>
    <dgm:cxn modelId="{3194D40C-5766-47D7-82DD-12F3271D8D88}" type="presOf" srcId="{8C750871-165F-4CB1-9A69-DC04EEB37277}" destId="{01D3546E-CA46-4861-867C-C970E48DD418}" srcOrd="0" destOrd="0" presId="urn:microsoft.com/office/officeart/2008/layout/LinedList"/>
    <dgm:cxn modelId="{F7242B14-EAC8-4FFB-AE78-560F0496F061}" srcId="{269D6BBC-F7B6-4AED-8FF7-A20B57ED71A5}" destId="{4687BB1A-38CF-4A36-BE19-ED74BE3620EA}" srcOrd="3" destOrd="0" parTransId="{CA290D8C-539C-48A1-B334-BEFA4A2076FF}" sibTransId="{C77ED8C3-EEEC-4C32-8550-BB37E47E4496}"/>
    <dgm:cxn modelId="{94E26323-F337-4729-B97D-84BC9A192979}" type="presOf" srcId="{4687BB1A-38CF-4A36-BE19-ED74BE3620EA}" destId="{D1A0C549-887B-4801-9B40-3F79EA509C7D}" srcOrd="0" destOrd="0" presId="urn:microsoft.com/office/officeart/2008/layout/LinedList"/>
    <dgm:cxn modelId="{E4332529-3612-4408-BD5C-51AB59FBEC4B}" srcId="{269D6BBC-F7B6-4AED-8FF7-A20B57ED71A5}" destId="{8C750871-165F-4CB1-9A69-DC04EEB37277}" srcOrd="6" destOrd="0" parTransId="{5F38BE1A-B883-4B07-BC40-351C0C4276D5}" sibTransId="{B3738567-CAE5-4B51-89B6-3D4193C64175}"/>
    <dgm:cxn modelId="{7ADBBA3F-1103-4117-B11C-83EE68E12847}" srcId="{269D6BBC-F7B6-4AED-8FF7-A20B57ED71A5}" destId="{BA3BE2BC-040D-4A33-ABB9-7BFF3F44B699}" srcOrd="0" destOrd="0" parTransId="{DCF710FB-64CE-4C01-958B-77616ED62568}" sibTransId="{63953AF4-C3D2-4831-9620-768EE9097D97}"/>
    <dgm:cxn modelId="{BAF82F89-4E06-4239-A4A9-10628335A42E}" type="presOf" srcId="{79AF508F-04B1-45FB-975D-CB3CA7534029}" destId="{06B8E409-CCC2-4F8A-B1A9-4F871B15EC86}" srcOrd="0" destOrd="0" presId="urn:microsoft.com/office/officeart/2008/layout/LinedList"/>
    <dgm:cxn modelId="{E6F90B8A-5ADC-41F2-9F91-B4E0BAB90EB5}" type="presOf" srcId="{0652D444-6D08-4D07-80B0-367466E03322}" destId="{AF26ED9E-F6EF-48FF-AE2D-741B17F202A0}" srcOrd="0" destOrd="0" presId="urn:microsoft.com/office/officeart/2008/layout/LinedList"/>
    <dgm:cxn modelId="{93EA7393-3E1C-4A31-AC29-39C883E67D00}" srcId="{269D6BBC-F7B6-4AED-8FF7-A20B57ED71A5}" destId="{52A12094-9C09-4642-8417-104D5E601E60}" srcOrd="2" destOrd="0" parTransId="{3581DB73-8681-4110-BE60-7816DD31413E}" sibTransId="{A01E7471-69E2-428F-A3C8-838E88190700}"/>
    <dgm:cxn modelId="{3AB94DA2-4B62-4E21-8435-98FB9548C917}" srcId="{269D6BBC-F7B6-4AED-8FF7-A20B57ED71A5}" destId="{6F72AF71-0145-46DC-B3E3-853807943F8F}" srcOrd="7" destOrd="0" parTransId="{B60F0CB4-330B-4663-9136-400665329AFF}" sibTransId="{CF496EC7-B1BA-48D7-9DF6-9C4C44CC4DDC}"/>
    <dgm:cxn modelId="{1FD22EA9-32F8-42A3-8898-EABD4E0E3300}" srcId="{269D6BBC-F7B6-4AED-8FF7-A20B57ED71A5}" destId="{0652D444-6D08-4D07-80B0-367466E03322}" srcOrd="1" destOrd="0" parTransId="{97340EE0-8C5F-475D-A970-476775C546FC}" sibTransId="{17ADC027-C8E1-4964-BF64-94448D0203A4}"/>
    <dgm:cxn modelId="{194114BD-3BA9-477D-8F31-9C61BF504C0E}" type="presOf" srcId="{13BF4863-C773-4FF0-9DF8-9B08D57E7C9A}" destId="{B57D3F36-6EFD-4D8E-9153-D5308DDC2359}" srcOrd="0" destOrd="0" presId="urn:microsoft.com/office/officeart/2008/layout/LinedList"/>
    <dgm:cxn modelId="{B483BED7-4450-4C4F-BB82-819E1E6AE4C1}" srcId="{269D6BBC-F7B6-4AED-8FF7-A20B57ED71A5}" destId="{13BF4863-C773-4FF0-9DF8-9B08D57E7C9A}" srcOrd="4" destOrd="0" parTransId="{C6038D50-A04F-4868-96F4-427DBAD8845F}" sibTransId="{D006AE40-DF25-496E-BD19-59CF61FDC862}"/>
    <dgm:cxn modelId="{3095E6D7-7DCC-421B-93D9-F8F6AA8E3439}" type="presOf" srcId="{269D6BBC-F7B6-4AED-8FF7-A20B57ED71A5}" destId="{702FD696-D15E-4907-9BBB-D51CBDC833E2}" srcOrd="0" destOrd="0" presId="urn:microsoft.com/office/officeart/2008/layout/LinedList"/>
    <dgm:cxn modelId="{BC48D7DF-9F81-411B-88AC-066824E3F18A}" type="presOf" srcId="{BA3BE2BC-040D-4A33-ABB9-7BFF3F44B699}" destId="{CA63501B-F794-4522-B31C-AA0009BB854F}" srcOrd="0" destOrd="0" presId="urn:microsoft.com/office/officeart/2008/layout/LinedList"/>
    <dgm:cxn modelId="{7C48BCE4-931A-4B50-8857-9621EC3CFB1F}" type="presOf" srcId="{52A12094-9C09-4642-8417-104D5E601E60}" destId="{A0AA0980-7FC3-4501-B2ED-B95FE7C589C5}" srcOrd="0" destOrd="0" presId="urn:microsoft.com/office/officeart/2008/layout/LinedList"/>
    <dgm:cxn modelId="{50903AED-2022-4DE0-BD90-C40F72E15700}" type="presOf" srcId="{6F72AF71-0145-46DC-B3E3-853807943F8F}" destId="{DDDDEEC5-FF2F-41ED-B444-3151DAA284FE}" srcOrd="0" destOrd="0" presId="urn:microsoft.com/office/officeart/2008/layout/LinedList"/>
    <dgm:cxn modelId="{4317AFFE-33C4-4E73-8823-32EF1B5B99FB}" srcId="{269D6BBC-F7B6-4AED-8FF7-A20B57ED71A5}" destId="{79AF508F-04B1-45FB-975D-CB3CA7534029}" srcOrd="5" destOrd="0" parTransId="{5E14537F-A3A6-4455-BBC0-F2167C159DAA}" sibTransId="{6F985130-B150-4A1C-B795-3775E4B6B924}"/>
    <dgm:cxn modelId="{FA90056D-6FEA-485F-BC3C-AD7277637481}" type="presParOf" srcId="{702FD696-D15E-4907-9BBB-D51CBDC833E2}" destId="{BF6D00B1-2CE2-46AA-A9A8-455C32C2BA8C}" srcOrd="0" destOrd="0" presId="urn:microsoft.com/office/officeart/2008/layout/LinedList"/>
    <dgm:cxn modelId="{45E589AD-C811-4466-AE1E-99DEC9812CA7}" type="presParOf" srcId="{702FD696-D15E-4907-9BBB-D51CBDC833E2}" destId="{1181E61C-C920-41A9-AF51-7F16DD207F40}" srcOrd="1" destOrd="0" presId="urn:microsoft.com/office/officeart/2008/layout/LinedList"/>
    <dgm:cxn modelId="{8F8A6CD3-FD83-4495-A43B-602BAAB73F5A}" type="presParOf" srcId="{1181E61C-C920-41A9-AF51-7F16DD207F40}" destId="{CA63501B-F794-4522-B31C-AA0009BB854F}" srcOrd="0" destOrd="0" presId="urn:microsoft.com/office/officeart/2008/layout/LinedList"/>
    <dgm:cxn modelId="{E26963E0-EB2D-4BA2-B98B-866936A58CC3}" type="presParOf" srcId="{1181E61C-C920-41A9-AF51-7F16DD207F40}" destId="{B096B4E4-8F36-423B-8F3A-20BA53515629}" srcOrd="1" destOrd="0" presId="urn:microsoft.com/office/officeart/2008/layout/LinedList"/>
    <dgm:cxn modelId="{DA5FA810-D07B-46D8-879A-1311CDF917A4}" type="presParOf" srcId="{702FD696-D15E-4907-9BBB-D51CBDC833E2}" destId="{D84F4B63-6EE6-42FF-9837-98F29772C313}" srcOrd="2" destOrd="0" presId="urn:microsoft.com/office/officeart/2008/layout/LinedList"/>
    <dgm:cxn modelId="{699102DD-F229-46BB-8BA8-9D36CBF2A082}" type="presParOf" srcId="{702FD696-D15E-4907-9BBB-D51CBDC833E2}" destId="{BE5AB6CC-9CA5-4AC7-88BB-483FCA93D9DA}" srcOrd="3" destOrd="0" presId="urn:microsoft.com/office/officeart/2008/layout/LinedList"/>
    <dgm:cxn modelId="{342BC59F-124F-448F-BFB1-2C765FB6092D}" type="presParOf" srcId="{BE5AB6CC-9CA5-4AC7-88BB-483FCA93D9DA}" destId="{AF26ED9E-F6EF-48FF-AE2D-741B17F202A0}" srcOrd="0" destOrd="0" presId="urn:microsoft.com/office/officeart/2008/layout/LinedList"/>
    <dgm:cxn modelId="{FE119AB3-441D-4D5D-A9A0-6889F7E58779}" type="presParOf" srcId="{BE5AB6CC-9CA5-4AC7-88BB-483FCA93D9DA}" destId="{79CD74DD-32F7-463E-9EB9-F732CC9473C0}" srcOrd="1" destOrd="0" presId="urn:microsoft.com/office/officeart/2008/layout/LinedList"/>
    <dgm:cxn modelId="{5AF4084E-962D-4D35-8B4B-94186D6D79F2}" type="presParOf" srcId="{702FD696-D15E-4907-9BBB-D51CBDC833E2}" destId="{DDEDD061-3921-485E-8FBC-F74682D0EB78}" srcOrd="4" destOrd="0" presId="urn:microsoft.com/office/officeart/2008/layout/LinedList"/>
    <dgm:cxn modelId="{FE428EB9-EE86-489E-B0CC-038E7A4F7FDC}" type="presParOf" srcId="{702FD696-D15E-4907-9BBB-D51CBDC833E2}" destId="{11632FAE-4E46-4760-AA02-442655C01BA8}" srcOrd="5" destOrd="0" presId="urn:microsoft.com/office/officeart/2008/layout/LinedList"/>
    <dgm:cxn modelId="{EF0F7650-D310-486F-9886-629C24A31326}" type="presParOf" srcId="{11632FAE-4E46-4760-AA02-442655C01BA8}" destId="{A0AA0980-7FC3-4501-B2ED-B95FE7C589C5}" srcOrd="0" destOrd="0" presId="urn:microsoft.com/office/officeart/2008/layout/LinedList"/>
    <dgm:cxn modelId="{56A539B9-E6E4-4185-8AB9-115099776C7A}" type="presParOf" srcId="{11632FAE-4E46-4760-AA02-442655C01BA8}" destId="{8011EF0C-206E-4139-91FE-545B9B05DAE6}" srcOrd="1" destOrd="0" presId="urn:microsoft.com/office/officeart/2008/layout/LinedList"/>
    <dgm:cxn modelId="{25F31653-3D9B-401C-A084-EB5689B93DAE}" type="presParOf" srcId="{702FD696-D15E-4907-9BBB-D51CBDC833E2}" destId="{3767E2C2-9BC8-44CB-A210-7FF73E534B4D}" srcOrd="6" destOrd="0" presId="urn:microsoft.com/office/officeart/2008/layout/LinedList"/>
    <dgm:cxn modelId="{9F34C623-8130-4611-88FB-999DC67C5DA2}" type="presParOf" srcId="{702FD696-D15E-4907-9BBB-D51CBDC833E2}" destId="{C9CF8870-FB93-47B5-AA06-11039E962FCD}" srcOrd="7" destOrd="0" presId="urn:microsoft.com/office/officeart/2008/layout/LinedList"/>
    <dgm:cxn modelId="{B1D69359-2461-4A36-9242-6C5CCE382F4B}" type="presParOf" srcId="{C9CF8870-FB93-47B5-AA06-11039E962FCD}" destId="{D1A0C549-887B-4801-9B40-3F79EA509C7D}" srcOrd="0" destOrd="0" presId="urn:microsoft.com/office/officeart/2008/layout/LinedList"/>
    <dgm:cxn modelId="{DB2DECE0-EE52-4D22-85EC-238DE7DB4B0A}" type="presParOf" srcId="{C9CF8870-FB93-47B5-AA06-11039E962FCD}" destId="{70EDD7A1-51DD-4AF6-9BD3-566E47309603}" srcOrd="1" destOrd="0" presId="urn:microsoft.com/office/officeart/2008/layout/LinedList"/>
    <dgm:cxn modelId="{408B85A7-1798-4853-99ED-54E6E294DE4B}" type="presParOf" srcId="{702FD696-D15E-4907-9BBB-D51CBDC833E2}" destId="{2B01B685-2728-4483-82B0-DA31288C2F66}" srcOrd="8" destOrd="0" presId="urn:microsoft.com/office/officeart/2008/layout/LinedList"/>
    <dgm:cxn modelId="{D47A29E7-A563-4A5E-993E-7A62A391EAF7}" type="presParOf" srcId="{702FD696-D15E-4907-9BBB-D51CBDC833E2}" destId="{F3738EE7-8A9A-4ABF-98A1-D1169C327797}" srcOrd="9" destOrd="0" presId="urn:microsoft.com/office/officeart/2008/layout/LinedList"/>
    <dgm:cxn modelId="{55FE32A0-5837-4F33-BA5C-3191AF778E4B}" type="presParOf" srcId="{F3738EE7-8A9A-4ABF-98A1-D1169C327797}" destId="{B57D3F36-6EFD-4D8E-9153-D5308DDC2359}" srcOrd="0" destOrd="0" presId="urn:microsoft.com/office/officeart/2008/layout/LinedList"/>
    <dgm:cxn modelId="{26EEBA4C-8A80-45FE-94B9-1ECD3B0D9F1F}" type="presParOf" srcId="{F3738EE7-8A9A-4ABF-98A1-D1169C327797}" destId="{01C5B775-0FEC-4E51-A497-6BD6622BCF63}" srcOrd="1" destOrd="0" presId="urn:microsoft.com/office/officeart/2008/layout/LinedList"/>
    <dgm:cxn modelId="{1B6460D1-2C2B-4D29-90CB-6F7986403CA7}" type="presParOf" srcId="{702FD696-D15E-4907-9BBB-D51CBDC833E2}" destId="{C1446230-D4A8-4B8A-8E06-987E316E379C}" srcOrd="10" destOrd="0" presId="urn:microsoft.com/office/officeart/2008/layout/LinedList"/>
    <dgm:cxn modelId="{5597AB90-6000-479E-8E31-DA2C640D7E52}" type="presParOf" srcId="{702FD696-D15E-4907-9BBB-D51CBDC833E2}" destId="{9AE3D291-CB3A-4044-9E0F-4CF4767C704E}" srcOrd="11" destOrd="0" presId="urn:microsoft.com/office/officeart/2008/layout/LinedList"/>
    <dgm:cxn modelId="{4042035B-E87D-4234-97C9-907D96DAD2FF}" type="presParOf" srcId="{9AE3D291-CB3A-4044-9E0F-4CF4767C704E}" destId="{06B8E409-CCC2-4F8A-B1A9-4F871B15EC86}" srcOrd="0" destOrd="0" presId="urn:microsoft.com/office/officeart/2008/layout/LinedList"/>
    <dgm:cxn modelId="{17A1D3AD-67D7-4442-A9A5-E1B6E33FF278}" type="presParOf" srcId="{9AE3D291-CB3A-4044-9E0F-4CF4767C704E}" destId="{23C8D372-D3A8-4FCC-8942-B51F7B1BFED8}" srcOrd="1" destOrd="0" presId="urn:microsoft.com/office/officeart/2008/layout/LinedList"/>
    <dgm:cxn modelId="{072E1FAC-E321-4051-A0EA-8580EEC5C86D}" type="presParOf" srcId="{702FD696-D15E-4907-9BBB-D51CBDC833E2}" destId="{87F91A9A-23BE-4B3A-85FF-9F25079B5545}" srcOrd="12" destOrd="0" presId="urn:microsoft.com/office/officeart/2008/layout/LinedList"/>
    <dgm:cxn modelId="{93A1394B-7C1E-476D-9CBE-692D2264FAA0}" type="presParOf" srcId="{702FD696-D15E-4907-9BBB-D51CBDC833E2}" destId="{8643C97F-504C-46CD-8316-755789F9D76B}" srcOrd="13" destOrd="0" presId="urn:microsoft.com/office/officeart/2008/layout/LinedList"/>
    <dgm:cxn modelId="{19BEB6B3-884E-44E8-A05A-A0405D4E407F}" type="presParOf" srcId="{8643C97F-504C-46CD-8316-755789F9D76B}" destId="{01D3546E-CA46-4861-867C-C970E48DD418}" srcOrd="0" destOrd="0" presId="urn:microsoft.com/office/officeart/2008/layout/LinedList"/>
    <dgm:cxn modelId="{8C9BF4A0-F7DA-4730-AD66-3E9F2289CC50}" type="presParOf" srcId="{8643C97F-504C-46CD-8316-755789F9D76B}" destId="{C7840637-5DDE-421F-8779-3F86E79E3C6A}" srcOrd="1" destOrd="0" presId="urn:microsoft.com/office/officeart/2008/layout/LinedList"/>
    <dgm:cxn modelId="{DA684331-931D-4487-88C3-D38612602991}" type="presParOf" srcId="{702FD696-D15E-4907-9BBB-D51CBDC833E2}" destId="{E56760C2-EECE-4F29-9D4C-9DAEC3BA765A}" srcOrd="14" destOrd="0" presId="urn:microsoft.com/office/officeart/2008/layout/LinedList"/>
    <dgm:cxn modelId="{1BB825A1-84B6-40BB-A71E-000DA33384A1}" type="presParOf" srcId="{702FD696-D15E-4907-9BBB-D51CBDC833E2}" destId="{0254C4EF-4ECA-4ACF-855D-CD7ACDE586F0}" srcOrd="15" destOrd="0" presId="urn:microsoft.com/office/officeart/2008/layout/LinedList"/>
    <dgm:cxn modelId="{90692D15-65C4-462F-9BB2-48172479490F}" type="presParOf" srcId="{0254C4EF-4ECA-4ACF-855D-CD7ACDE586F0}" destId="{DDDDEEC5-FF2F-41ED-B444-3151DAA284FE}" srcOrd="0" destOrd="0" presId="urn:microsoft.com/office/officeart/2008/layout/LinedList"/>
    <dgm:cxn modelId="{09B76B01-AFCE-4FF6-A0A3-E5729E3CE351}" type="presParOf" srcId="{0254C4EF-4ECA-4ACF-855D-CD7ACDE586F0}" destId="{FA59B155-853A-4F8E-A31B-4D77B50E63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0F035-0907-401B-82E1-329F43AF5E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2E422A8-822A-4472-8AEB-C8245434D8DA}">
      <dgm:prSet/>
      <dgm:spPr/>
      <dgm:t>
        <a:bodyPr/>
        <a:lstStyle/>
        <a:p>
          <a:r>
            <a:rPr lang="en-US" b="1" dirty="0" err="1"/>
            <a:t>Conséquences</a:t>
          </a:r>
          <a:r>
            <a:rPr lang="en-US" b="1" dirty="0"/>
            <a:t> : </a:t>
          </a:r>
          <a:r>
            <a:rPr lang="en-US" dirty="0"/>
            <a:t>(JAMA, 2002, 288, 1987-93)</a:t>
          </a:r>
        </a:p>
      </dgm:t>
    </dgm:pt>
    <dgm:pt modelId="{A7D4A158-B4FC-49F6-A8F4-7B03668FF530}" type="parTrans" cxnId="{B82157B6-BF41-49E5-AE5B-C9EC994F1F5E}">
      <dgm:prSet/>
      <dgm:spPr/>
      <dgm:t>
        <a:bodyPr/>
        <a:lstStyle/>
        <a:p>
          <a:endParaRPr lang="en-US"/>
        </a:p>
      </dgm:t>
    </dgm:pt>
    <dgm:pt modelId="{F72A2073-CF74-4FE4-935D-A0B2B07175D6}" type="sibTrans" cxnId="{B82157B6-BF41-49E5-AE5B-C9EC994F1F5E}">
      <dgm:prSet/>
      <dgm:spPr/>
      <dgm:t>
        <a:bodyPr/>
        <a:lstStyle/>
        <a:p>
          <a:endParaRPr lang="en-US"/>
        </a:p>
      </dgm:t>
    </dgm:pt>
    <dgm:pt modelId="{8A2DB66A-C7F2-48C5-BF2D-9F0DB3E8F9C7}">
      <dgm:prSet/>
      <dgm:spPr/>
      <dgm:t>
        <a:bodyPr/>
        <a:lstStyle/>
        <a:p>
          <a:r>
            <a:rPr lang="en-US" dirty="0"/>
            <a:t>1° Diminution </a:t>
          </a:r>
          <a:r>
            <a:rPr lang="en-US" dirty="0" err="1"/>
            <a:t>fréquence</a:t>
          </a:r>
          <a:r>
            <a:rPr lang="en-US" dirty="0"/>
            <a:t> burn-out</a:t>
          </a:r>
        </a:p>
      </dgm:t>
    </dgm:pt>
    <dgm:pt modelId="{D915B244-21E6-4704-8433-804AF8A8B169}" type="parTrans" cxnId="{6BFEB0F3-4509-49E7-9E2D-701F81B4EF4A}">
      <dgm:prSet/>
      <dgm:spPr/>
      <dgm:t>
        <a:bodyPr/>
        <a:lstStyle/>
        <a:p>
          <a:endParaRPr lang="en-US"/>
        </a:p>
      </dgm:t>
    </dgm:pt>
    <dgm:pt modelId="{CE1C8FC2-1B92-477F-96BD-0FE988E64813}" type="sibTrans" cxnId="{6BFEB0F3-4509-49E7-9E2D-701F81B4EF4A}">
      <dgm:prSet/>
      <dgm:spPr/>
      <dgm:t>
        <a:bodyPr/>
        <a:lstStyle/>
        <a:p>
          <a:endParaRPr lang="en-US"/>
        </a:p>
      </dgm:t>
    </dgm:pt>
    <dgm:pt modelId="{92751CAB-AF48-4EC8-831C-BF3717C6AED8}">
      <dgm:prSet/>
      <dgm:spPr/>
      <dgm:t>
        <a:bodyPr/>
        <a:lstStyle/>
        <a:p>
          <a:r>
            <a:rPr lang="en-US"/>
            <a:t>2°Améliore satisfaction au travail</a:t>
          </a:r>
        </a:p>
      </dgm:t>
    </dgm:pt>
    <dgm:pt modelId="{4C9F84B7-4BEA-429F-A0AE-7D10FECBF821}" type="parTrans" cxnId="{6E8D9029-8F4B-47CD-BE97-B02DF40D2618}">
      <dgm:prSet/>
      <dgm:spPr/>
      <dgm:t>
        <a:bodyPr/>
        <a:lstStyle/>
        <a:p>
          <a:endParaRPr lang="en-US"/>
        </a:p>
      </dgm:t>
    </dgm:pt>
    <dgm:pt modelId="{A238747B-6305-4D34-AAC7-0512EA2CF7BA}" type="sibTrans" cxnId="{6E8D9029-8F4B-47CD-BE97-B02DF40D2618}">
      <dgm:prSet/>
      <dgm:spPr/>
      <dgm:t>
        <a:bodyPr/>
        <a:lstStyle/>
        <a:p>
          <a:endParaRPr lang="en-US"/>
        </a:p>
      </dgm:t>
    </dgm:pt>
    <dgm:pt modelId="{CEF9B973-243C-4916-B5F9-FF5E070E4245}">
      <dgm:prSet/>
      <dgm:spPr/>
      <dgm:t>
        <a:bodyPr/>
        <a:lstStyle/>
        <a:p>
          <a:r>
            <a:rPr lang="en-US"/>
            <a:t>3° Diminue morbidité </a:t>
          </a:r>
        </a:p>
      </dgm:t>
    </dgm:pt>
    <dgm:pt modelId="{A1F591CD-E60E-4C6C-99B0-EE8A0569F456}" type="parTrans" cxnId="{83020163-D4CA-48AA-A00C-062289A739FF}">
      <dgm:prSet/>
      <dgm:spPr/>
      <dgm:t>
        <a:bodyPr/>
        <a:lstStyle/>
        <a:p>
          <a:endParaRPr lang="en-US"/>
        </a:p>
      </dgm:t>
    </dgm:pt>
    <dgm:pt modelId="{2801D4BB-E8D1-4BE2-BC85-4122F38E4000}" type="sibTrans" cxnId="{83020163-D4CA-48AA-A00C-062289A739FF}">
      <dgm:prSet/>
      <dgm:spPr/>
      <dgm:t>
        <a:bodyPr/>
        <a:lstStyle/>
        <a:p>
          <a:endParaRPr lang="en-US"/>
        </a:p>
      </dgm:t>
    </dgm:pt>
    <dgm:pt modelId="{35DD6FC3-4A45-48E1-AA14-DDF539D98755}">
      <dgm:prSet/>
      <dgm:spPr/>
      <dgm:t>
        <a:bodyPr/>
        <a:lstStyle/>
        <a:p>
          <a:r>
            <a:rPr lang="en-US"/>
            <a:t>4° Diminue mortalité  </a:t>
          </a:r>
        </a:p>
      </dgm:t>
    </dgm:pt>
    <dgm:pt modelId="{85B565F0-F3ED-4D53-8F16-9333DE9F825C}" type="parTrans" cxnId="{AC380D3B-823B-460B-AB66-5B2521E35530}">
      <dgm:prSet/>
      <dgm:spPr/>
      <dgm:t>
        <a:bodyPr/>
        <a:lstStyle/>
        <a:p>
          <a:endParaRPr lang="en-US"/>
        </a:p>
      </dgm:t>
    </dgm:pt>
    <dgm:pt modelId="{E60B3AEB-71F7-4FA1-8D6F-28CB29832413}" type="sibTrans" cxnId="{AC380D3B-823B-460B-AB66-5B2521E35530}">
      <dgm:prSet/>
      <dgm:spPr/>
      <dgm:t>
        <a:bodyPr/>
        <a:lstStyle/>
        <a:p>
          <a:endParaRPr lang="en-US"/>
        </a:p>
      </dgm:t>
    </dgm:pt>
    <dgm:pt modelId="{C0AA671E-5150-47A4-A777-4E0241C343EE}">
      <dgm:prSet/>
      <dgm:spPr/>
      <dgm:t>
        <a:bodyPr/>
        <a:lstStyle/>
        <a:p>
          <a:r>
            <a:rPr lang="en-US" b="1" i="1" dirty="0" err="1"/>
            <a:t>Autres</a:t>
          </a:r>
          <a:r>
            <a:rPr lang="en-US" b="1" i="1" dirty="0"/>
            <a:t> impacts</a:t>
          </a:r>
        </a:p>
      </dgm:t>
    </dgm:pt>
    <dgm:pt modelId="{A7A87258-87DC-43F9-BE7A-8BD6E6D33946}" type="parTrans" cxnId="{F1673849-FFD9-4837-BF0C-18FC8FC6F928}">
      <dgm:prSet/>
      <dgm:spPr/>
      <dgm:t>
        <a:bodyPr/>
        <a:lstStyle/>
        <a:p>
          <a:endParaRPr lang="en-US"/>
        </a:p>
      </dgm:t>
    </dgm:pt>
    <dgm:pt modelId="{D06DBA75-5537-449B-B332-9353F89F122A}" type="sibTrans" cxnId="{F1673849-FFD9-4837-BF0C-18FC8FC6F928}">
      <dgm:prSet/>
      <dgm:spPr/>
      <dgm:t>
        <a:bodyPr/>
        <a:lstStyle/>
        <a:p>
          <a:endParaRPr lang="en-US"/>
        </a:p>
      </dgm:t>
    </dgm:pt>
    <dgm:pt modelId="{9FCA22AB-77FB-4016-8EA6-13BE0AF59AAF}">
      <dgm:prSet/>
      <dgm:spPr/>
      <dgm:t>
        <a:bodyPr/>
        <a:lstStyle/>
        <a:p>
          <a:r>
            <a:rPr lang="en-US"/>
            <a:t>- turn-over</a:t>
          </a:r>
        </a:p>
      </dgm:t>
    </dgm:pt>
    <dgm:pt modelId="{8379A578-2427-4A2A-8E87-D69B62CF0BDB}" type="parTrans" cxnId="{EF9458BF-9C96-4993-ACE0-F6D55BA685D3}">
      <dgm:prSet/>
      <dgm:spPr/>
      <dgm:t>
        <a:bodyPr/>
        <a:lstStyle/>
        <a:p>
          <a:endParaRPr lang="en-US"/>
        </a:p>
      </dgm:t>
    </dgm:pt>
    <dgm:pt modelId="{81269686-0F45-45EF-A9B5-44124286560F}" type="sibTrans" cxnId="{EF9458BF-9C96-4993-ACE0-F6D55BA685D3}">
      <dgm:prSet/>
      <dgm:spPr/>
      <dgm:t>
        <a:bodyPr/>
        <a:lstStyle/>
        <a:p>
          <a:endParaRPr lang="en-US"/>
        </a:p>
      </dgm:t>
    </dgm:pt>
    <dgm:pt modelId="{F641CA92-EF1C-49E1-886F-198B8E1E3C4F}">
      <dgm:prSet/>
      <dgm:spPr/>
      <dgm:t>
        <a:bodyPr/>
        <a:lstStyle/>
        <a:p>
          <a:r>
            <a:rPr lang="en-US"/>
            <a:t>- absentéisme</a:t>
          </a:r>
        </a:p>
      </dgm:t>
    </dgm:pt>
    <dgm:pt modelId="{B5AB3F45-D914-42D4-9EDF-63A56D518164}" type="parTrans" cxnId="{FF1BAE5B-98DF-4B6D-845C-7F5B42D774FF}">
      <dgm:prSet/>
      <dgm:spPr/>
      <dgm:t>
        <a:bodyPr/>
        <a:lstStyle/>
        <a:p>
          <a:endParaRPr lang="en-US"/>
        </a:p>
      </dgm:t>
    </dgm:pt>
    <dgm:pt modelId="{3C25FDD7-17B3-4805-B50A-0BC01DE2AC22}" type="sibTrans" cxnId="{FF1BAE5B-98DF-4B6D-845C-7F5B42D774FF}">
      <dgm:prSet/>
      <dgm:spPr/>
      <dgm:t>
        <a:bodyPr/>
        <a:lstStyle/>
        <a:p>
          <a:endParaRPr lang="en-US"/>
        </a:p>
      </dgm:t>
    </dgm:pt>
    <dgm:pt modelId="{760D6085-53EB-4E7A-B285-218DF07D478B}">
      <dgm:prSet/>
      <dgm:spPr/>
      <dgm:t>
        <a:bodyPr/>
        <a:lstStyle/>
        <a:p>
          <a:r>
            <a:rPr lang="en-US"/>
            <a:t>- qualité des soins, satisfaction des patients</a:t>
          </a:r>
        </a:p>
      </dgm:t>
    </dgm:pt>
    <dgm:pt modelId="{7BF25A53-9DEA-490C-844F-28D06E552F15}" type="parTrans" cxnId="{45833BFE-D689-4054-B7F1-171B95146E4C}">
      <dgm:prSet/>
      <dgm:spPr/>
      <dgm:t>
        <a:bodyPr/>
        <a:lstStyle/>
        <a:p>
          <a:endParaRPr lang="en-US"/>
        </a:p>
      </dgm:t>
    </dgm:pt>
    <dgm:pt modelId="{A96B9F29-4690-421E-BFAE-1FB584E22038}" type="sibTrans" cxnId="{45833BFE-D689-4054-B7F1-171B95146E4C}">
      <dgm:prSet/>
      <dgm:spPr/>
      <dgm:t>
        <a:bodyPr/>
        <a:lstStyle/>
        <a:p>
          <a:endParaRPr lang="en-US"/>
        </a:p>
      </dgm:t>
    </dgm:pt>
    <dgm:pt modelId="{D9169F2F-A9B8-461E-A4A4-4D5126DAB15D}">
      <dgm:prSet/>
      <dgm:spPr/>
      <dgm:t>
        <a:bodyPr/>
        <a:lstStyle/>
        <a:p>
          <a:r>
            <a:rPr lang="en-US"/>
            <a:t>- impact économique   </a:t>
          </a:r>
        </a:p>
      </dgm:t>
    </dgm:pt>
    <dgm:pt modelId="{68EFA057-09C8-43D5-ACBD-034442C7003A}" type="parTrans" cxnId="{EA854673-6AFA-45E5-8421-499FAE5D7740}">
      <dgm:prSet/>
      <dgm:spPr/>
      <dgm:t>
        <a:bodyPr/>
        <a:lstStyle/>
        <a:p>
          <a:endParaRPr lang="en-US"/>
        </a:p>
      </dgm:t>
    </dgm:pt>
    <dgm:pt modelId="{CDBBD6FE-ED3C-48D5-8971-19D580B7B287}" type="sibTrans" cxnId="{EA854673-6AFA-45E5-8421-499FAE5D7740}">
      <dgm:prSet/>
      <dgm:spPr/>
      <dgm:t>
        <a:bodyPr/>
        <a:lstStyle/>
        <a:p>
          <a:endParaRPr lang="en-US"/>
        </a:p>
      </dgm:t>
    </dgm:pt>
    <dgm:pt modelId="{013FC398-B1FF-480C-ACA4-155D64016538}" type="pres">
      <dgm:prSet presAssocID="{8870F035-0907-401B-82E1-329F43AF5E06}" presName="vert0" presStyleCnt="0">
        <dgm:presLayoutVars>
          <dgm:dir/>
          <dgm:animOne val="branch"/>
          <dgm:animLvl val="lvl"/>
        </dgm:presLayoutVars>
      </dgm:prSet>
      <dgm:spPr/>
    </dgm:pt>
    <dgm:pt modelId="{BC7EE40D-3912-4684-8F44-F787513303B9}" type="pres">
      <dgm:prSet presAssocID="{F2E422A8-822A-4472-8AEB-C8245434D8DA}" presName="thickLine" presStyleLbl="alignNode1" presStyleIdx="0" presStyleCnt="10"/>
      <dgm:spPr/>
    </dgm:pt>
    <dgm:pt modelId="{0775E0B4-6F9D-4955-9053-4A34B0226439}" type="pres">
      <dgm:prSet presAssocID="{F2E422A8-822A-4472-8AEB-C8245434D8DA}" presName="horz1" presStyleCnt="0"/>
      <dgm:spPr/>
    </dgm:pt>
    <dgm:pt modelId="{8CFAB275-167C-4B3D-83A1-0910FD66A311}" type="pres">
      <dgm:prSet presAssocID="{F2E422A8-822A-4472-8AEB-C8245434D8DA}" presName="tx1" presStyleLbl="revTx" presStyleIdx="0" presStyleCnt="10"/>
      <dgm:spPr/>
    </dgm:pt>
    <dgm:pt modelId="{3E26FACB-429F-4F75-AA97-1009DAF0B50E}" type="pres">
      <dgm:prSet presAssocID="{F2E422A8-822A-4472-8AEB-C8245434D8DA}" presName="vert1" presStyleCnt="0"/>
      <dgm:spPr/>
    </dgm:pt>
    <dgm:pt modelId="{50B5AE09-7C25-4869-B4B4-12995EB3DF82}" type="pres">
      <dgm:prSet presAssocID="{8A2DB66A-C7F2-48C5-BF2D-9F0DB3E8F9C7}" presName="thickLine" presStyleLbl="alignNode1" presStyleIdx="1" presStyleCnt="10"/>
      <dgm:spPr/>
    </dgm:pt>
    <dgm:pt modelId="{50B51137-56F1-43FA-B22D-0E8BB62EF38C}" type="pres">
      <dgm:prSet presAssocID="{8A2DB66A-C7F2-48C5-BF2D-9F0DB3E8F9C7}" presName="horz1" presStyleCnt="0"/>
      <dgm:spPr/>
    </dgm:pt>
    <dgm:pt modelId="{27F07724-D83D-4035-A798-FA82497A6C3E}" type="pres">
      <dgm:prSet presAssocID="{8A2DB66A-C7F2-48C5-BF2D-9F0DB3E8F9C7}" presName="tx1" presStyleLbl="revTx" presStyleIdx="1" presStyleCnt="10"/>
      <dgm:spPr/>
    </dgm:pt>
    <dgm:pt modelId="{85CCD261-1CAA-4E40-B4C0-1D0CDCCE1B44}" type="pres">
      <dgm:prSet presAssocID="{8A2DB66A-C7F2-48C5-BF2D-9F0DB3E8F9C7}" presName="vert1" presStyleCnt="0"/>
      <dgm:spPr/>
    </dgm:pt>
    <dgm:pt modelId="{5763C4BD-35C3-4139-B336-F5BE7588470D}" type="pres">
      <dgm:prSet presAssocID="{92751CAB-AF48-4EC8-831C-BF3717C6AED8}" presName="thickLine" presStyleLbl="alignNode1" presStyleIdx="2" presStyleCnt="10"/>
      <dgm:spPr/>
    </dgm:pt>
    <dgm:pt modelId="{B32A934E-40F1-4FDD-85CF-4CC244DC1421}" type="pres">
      <dgm:prSet presAssocID="{92751CAB-AF48-4EC8-831C-BF3717C6AED8}" presName="horz1" presStyleCnt="0"/>
      <dgm:spPr/>
    </dgm:pt>
    <dgm:pt modelId="{25ACEB62-C115-4B68-A5BD-BA941BD7DEAA}" type="pres">
      <dgm:prSet presAssocID="{92751CAB-AF48-4EC8-831C-BF3717C6AED8}" presName="tx1" presStyleLbl="revTx" presStyleIdx="2" presStyleCnt="10"/>
      <dgm:spPr/>
    </dgm:pt>
    <dgm:pt modelId="{9D1B72D1-3D04-4FCA-896E-891FCFD2AF5B}" type="pres">
      <dgm:prSet presAssocID="{92751CAB-AF48-4EC8-831C-BF3717C6AED8}" presName="vert1" presStyleCnt="0"/>
      <dgm:spPr/>
    </dgm:pt>
    <dgm:pt modelId="{DACF9321-2B16-4A03-97AA-0A8F374AFCE1}" type="pres">
      <dgm:prSet presAssocID="{CEF9B973-243C-4916-B5F9-FF5E070E4245}" presName="thickLine" presStyleLbl="alignNode1" presStyleIdx="3" presStyleCnt="10"/>
      <dgm:spPr/>
    </dgm:pt>
    <dgm:pt modelId="{DCDF3278-138C-4B60-B701-272A69824868}" type="pres">
      <dgm:prSet presAssocID="{CEF9B973-243C-4916-B5F9-FF5E070E4245}" presName="horz1" presStyleCnt="0"/>
      <dgm:spPr/>
    </dgm:pt>
    <dgm:pt modelId="{EECC2651-6C7E-4DAD-8AD8-29A48249BFFF}" type="pres">
      <dgm:prSet presAssocID="{CEF9B973-243C-4916-B5F9-FF5E070E4245}" presName="tx1" presStyleLbl="revTx" presStyleIdx="3" presStyleCnt="10"/>
      <dgm:spPr/>
    </dgm:pt>
    <dgm:pt modelId="{0BDA0B12-74D8-4294-9BEA-E43EB9486D21}" type="pres">
      <dgm:prSet presAssocID="{CEF9B973-243C-4916-B5F9-FF5E070E4245}" presName="vert1" presStyleCnt="0"/>
      <dgm:spPr/>
    </dgm:pt>
    <dgm:pt modelId="{AC3CD254-440E-4AA6-8011-867D8DF4D4E8}" type="pres">
      <dgm:prSet presAssocID="{35DD6FC3-4A45-48E1-AA14-DDF539D98755}" presName="thickLine" presStyleLbl="alignNode1" presStyleIdx="4" presStyleCnt="10"/>
      <dgm:spPr/>
    </dgm:pt>
    <dgm:pt modelId="{9B8F426F-2ED8-4B0A-881A-15447BF08334}" type="pres">
      <dgm:prSet presAssocID="{35DD6FC3-4A45-48E1-AA14-DDF539D98755}" presName="horz1" presStyleCnt="0"/>
      <dgm:spPr/>
    </dgm:pt>
    <dgm:pt modelId="{7FDA7D82-B453-4581-A6CC-6A12487BCFE6}" type="pres">
      <dgm:prSet presAssocID="{35DD6FC3-4A45-48E1-AA14-DDF539D98755}" presName="tx1" presStyleLbl="revTx" presStyleIdx="4" presStyleCnt="10"/>
      <dgm:spPr/>
    </dgm:pt>
    <dgm:pt modelId="{875AD0B4-69C2-4EFB-945F-939B00AD67E7}" type="pres">
      <dgm:prSet presAssocID="{35DD6FC3-4A45-48E1-AA14-DDF539D98755}" presName="vert1" presStyleCnt="0"/>
      <dgm:spPr/>
    </dgm:pt>
    <dgm:pt modelId="{025AB72D-FA4D-4437-9AC1-410567641B21}" type="pres">
      <dgm:prSet presAssocID="{C0AA671E-5150-47A4-A777-4E0241C343EE}" presName="thickLine" presStyleLbl="alignNode1" presStyleIdx="5" presStyleCnt="10"/>
      <dgm:spPr/>
    </dgm:pt>
    <dgm:pt modelId="{11BDFD1D-42DE-4674-BB00-874C38BE0758}" type="pres">
      <dgm:prSet presAssocID="{C0AA671E-5150-47A4-A777-4E0241C343EE}" presName="horz1" presStyleCnt="0"/>
      <dgm:spPr/>
    </dgm:pt>
    <dgm:pt modelId="{AD2687E0-A186-4F7F-B223-8ED06EBCAB2B}" type="pres">
      <dgm:prSet presAssocID="{C0AA671E-5150-47A4-A777-4E0241C343EE}" presName="tx1" presStyleLbl="revTx" presStyleIdx="5" presStyleCnt="10"/>
      <dgm:spPr/>
    </dgm:pt>
    <dgm:pt modelId="{ECBFB03B-BE47-44A9-A5F0-7C196DE842FC}" type="pres">
      <dgm:prSet presAssocID="{C0AA671E-5150-47A4-A777-4E0241C343EE}" presName="vert1" presStyleCnt="0"/>
      <dgm:spPr/>
    </dgm:pt>
    <dgm:pt modelId="{6514B92C-CEE5-4464-89A0-8AB4362E0A47}" type="pres">
      <dgm:prSet presAssocID="{9FCA22AB-77FB-4016-8EA6-13BE0AF59AAF}" presName="thickLine" presStyleLbl="alignNode1" presStyleIdx="6" presStyleCnt="10"/>
      <dgm:spPr/>
    </dgm:pt>
    <dgm:pt modelId="{B8E51A73-897A-435C-9A5B-137AD3D6A8F0}" type="pres">
      <dgm:prSet presAssocID="{9FCA22AB-77FB-4016-8EA6-13BE0AF59AAF}" presName="horz1" presStyleCnt="0"/>
      <dgm:spPr/>
    </dgm:pt>
    <dgm:pt modelId="{5440D706-20D5-4348-8156-DCD6BA36DDE5}" type="pres">
      <dgm:prSet presAssocID="{9FCA22AB-77FB-4016-8EA6-13BE0AF59AAF}" presName="tx1" presStyleLbl="revTx" presStyleIdx="6" presStyleCnt="10"/>
      <dgm:spPr/>
    </dgm:pt>
    <dgm:pt modelId="{D1E78826-DB0D-41A0-8131-159FE7E3E310}" type="pres">
      <dgm:prSet presAssocID="{9FCA22AB-77FB-4016-8EA6-13BE0AF59AAF}" presName="vert1" presStyleCnt="0"/>
      <dgm:spPr/>
    </dgm:pt>
    <dgm:pt modelId="{59C46370-002F-42E0-AC3C-ACAEC947CEC9}" type="pres">
      <dgm:prSet presAssocID="{F641CA92-EF1C-49E1-886F-198B8E1E3C4F}" presName="thickLine" presStyleLbl="alignNode1" presStyleIdx="7" presStyleCnt="10"/>
      <dgm:spPr/>
    </dgm:pt>
    <dgm:pt modelId="{A9C73738-B340-4416-9D78-6B9E054A16F7}" type="pres">
      <dgm:prSet presAssocID="{F641CA92-EF1C-49E1-886F-198B8E1E3C4F}" presName="horz1" presStyleCnt="0"/>
      <dgm:spPr/>
    </dgm:pt>
    <dgm:pt modelId="{DA62165E-151D-4553-9237-C29C53674D71}" type="pres">
      <dgm:prSet presAssocID="{F641CA92-EF1C-49E1-886F-198B8E1E3C4F}" presName="tx1" presStyleLbl="revTx" presStyleIdx="7" presStyleCnt="10"/>
      <dgm:spPr/>
    </dgm:pt>
    <dgm:pt modelId="{F49D5D9A-07EA-45CF-BAD5-2D84F32DED77}" type="pres">
      <dgm:prSet presAssocID="{F641CA92-EF1C-49E1-886F-198B8E1E3C4F}" presName="vert1" presStyleCnt="0"/>
      <dgm:spPr/>
    </dgm:pt>
    <dgm:pt modelId="{637CDB5D-4F33-460E-BAF0-DAB955414CB5}" type="pres">
      <dgm:prSet presAssocID="{760D6085-53EB-4E7A-B285-218DF07D478B}" presName="thickLine" presStyleLbl="alignNode1" presStyleIdx="8" presStyleCnt="10"/>
      <dgm:spPr/>
    </dgm:pt>
    <dgm:pt modelId="{FA54F336-DE70-40D8-B63B-3EB946B34CAD}" type="pres">
      <dgm:prSet presAssocID="{760D6085-53EB-4E7A-B285-218DF07D478B}" presName="horz1" presStyleCnt="0"/>
      <dgm:spPr/>
    </dgm:pt>
    <dgm:pt modelId="{8FFE3CF6-FA10-4558-8EFA-CB922864120A}" type="pres">
      <dgm:prSet presAssocID="{760D6085-53EB-4E7A-B285-218DF07D478B}" presName="tx1" presStyleLbl="revTx" presStyleIdx="8" presStyleCnt="10"/>
      <dgm:spPr/>
    </dgm:pt>
    <dgm:pt modelId="{83657EB7-879A-4C24-B571-F29671FAF865}" type="pres">
      <dgm:prSet presAssocID="{760D6085-53EB-4E7A-B285-218DF07D478B}" presName="vert1" presStyleCnt="0"/>
      <dgm:spPr/>
    </dgm:pt>
    <dgm:pt modelId="{385351C8-A8F1-4602-BFEA-A0DC785075B8}" type="pres">
      <dgm:prSet presAssocID="{D9169F2F-A9B8-461E-A4A4-4D5126DAB15D}" presName="thickLine" presStyleLbl="alignNode1" presStyleIdx="9" presStyleCnt="10"/>
      <dgm:spPr/>
    </dgm:pt>
    <dgm:pt modelId="{2A78C4E5-2BF9-4B00-B6A5-BEA1ABBAED2D}" type="pres">
      <dgm:prSet presAssocID="{D9169F2F-A9B8-461E-A4A4-4D5126DAB15D}" presName="horz1" presStyleCnt="0"/>
      <dgm:spPr/>
    </dgm:pt>
    <dgm:pt modelId="{F230EEE2-5956-4AA3-8544-E29FA8C20F5E}" type="pres">
      <dgm:prSet presAssocID="{D9169F2F-A9B8-461E-A4A4-4D5126DAB15D}" presName="tx1" presStyleLbl="revTx" presStyleIdx="9" presStyleCnt="10"/>
      <dgm:spPr/>
    </dgm:pt>
    <dgm:pt modelId="{73A536F5-D9F5-4F75-B6C9-EAD0D75587CE}" type="pres">
      <dgm:prSet presAssocID="{D9169F2F-A9B8-461E-A4A4-4D5126DAB15D}" presName="vert1" presStyleCnt="0"/>
      <dgm:spPr/>
    </dgm:pt>
  </dgm:ptLst>
  <dgm:cxnLst>
    <dgm:cxn modelId="{160C670B-2326-404D-9FAB-70A3BAF04568}" type="presOf" srcId="{9FCA22AB-77FB-4016-8EA6-13BE0AF59AAF}" destId="{5440D706-20D5-4348-8156-DCD6BA36DDE5}" srcOrd="0" destOrd="0" presId="urn:microsoft.com/office/officeart/2008/layout/LinedList"/>
    <dgm:cxn modelId="{C824FC0E-9A42-4E9F-A64E-BF34FE7C4F5D}" type="presOf" srcId="{92751CAB-AF48-4EC8-831C-BF3717C6AED8}" destId="{25ACEB62-C115-4B68-A5BD-BA941BD7DEAA}" srcOrd="0" destOrd="0" presId="urn:microsoft.com/office/officeart/2008/layout/LinedList"/>
    <dgm:cxn modelId="{D62BB320-3045-4B4C-8896-C6DCC4D47821}" type="presOf" srcId="{35DD6FC3-4A45-48E1-AA14-DDF539D98755}" destId="{7FDA7D82-B453-4581-A6CC-6A12487BCFE6}" srcOrd="0" destOrd="0" presId="urn:microsoft.com/office/officeart/2008/layout/LinedList"/>
    <dgm:cxn modelId="{A4F88328-847B-40F4-B2B4-0A1F149433EE}" type="presOf" srcId="{F2E422A8-822A-4472-8AEB-C8245434D8DA}" destId="{8CFAB275-167C-4B3D-83A1-0910FD66A311}" srcOrd="0" destOrd="0" presId="urn:microsoft.com/office/officeart/2008/layout/LinedList"/>
    <dgm:cxn modelId="{6E8D9029-8F4B-47CD-BE97-B02DF40D2618}" srcId="{8870F035-0907-401B-82E1-329F43AF5E06}" destId="{92751CAB-AF48-4EC8-831C-BF3717C6AED8}" srcOrd="2" destOrd="0" parTransId="{4C9F84B7-4BEA-429F-A0AE-7D10FECBF821}" sibTransId="{A238747B-6305-4D34-AAC7-0512EA2CF7BA}"/>
    <dgm:cxn modelId="{AC380D3B-823B-460B-AB66-5B2521E35530}" srcId="{8870F035-0907-401B-82E1-329F43AF5E06}" destId="{35DD6FC3-4A45-48E1-AA14-DDF539D98755}" srcOrd="4" destOrd="0" parTransId="{85B565F0-F3ED-4D53-8F16-9333DE9F825C}" sibTransId="{E60B3AEB-71F7-4FA1-8D6F-28CB29832413}"/>
    <dgm:cxn modelId="{FF1BAE5B-98DF-4B6D-845C-7F5B42D774FF}" srcId="{8870F035-0907-401B-82E1-329F43AF5E06}" destId="{F641CA92-EF1C-49E1-886F-198B8E1E3C4F}" srcOrd="7" destOrd="0" parTransId="{B5AB3F45-D914-42D4-9EDF-63A56D518164}" sibTransId="{3C25FDD7-17B3-4805-B50A-0BC01DE2AC22}"/>
    <dgm:cxn modelId="{83020163-D4CA-48AA-A00C-062289A739FF}" srcId="{8870F035-0907-401B-82E1-329F43AF5E06}" destId="{CEF9B973-243C-4916-B5F9-FF5E070E4245}" srcOrd="3" destOrd="0" parTransId="{A1F591CD-E60E-4C6C-99B0-EE8A0569F456}" sibTransId="{2801D4BB-E8D1-4BE2-BC85-4122F38E4000}"/>
    <dgm:cxn modelId="{9A1FCC44-1039-4D33-ABB2-36F600BAE44D}" type="presOf" srcId="{CEF9B973-243C-4916-B5F9-FF5E070E4245}" destId="{EECC2651-6C7E-4DAD-8AD8-29A48249BFFF}" srcOrd="0" destOrd="0" presId="urn:microsoft.com/office/officeart/2008/layout/LinedList"/>
    <dgm:cxn modelId="{F1673849-FFD9-4837-BF0C-18FC8FC6F928}" srcId="{8870F035-0907-401B-82E1-329F43AF5E06}" destId="{C0AA671E-5150-47A4-A777-4E0241C343EE}" srcOrd="5" destOrd="0" parTransId="{A7A87258-87DC-43F9-BE7A-8BD6E6D33946}" sibTransId="{D06DBA75-5537-449B-B332-9353F89F122A}"/>
    <dgm:cxn modelId="{EA854673-6AFA-45E5-8421-499FAE5D7740}" srcId="{8870F035-0907-401B-82E1-329F43AF5E06}" destId="{D9169F2F-A9B8-461E-A4A4-4D5126DAB15D}" srcOrd="9" destOrd="0" parTransId="{68EFA057-09C8-43D5-ACBD-034442C7003A}" sibTransId="{CDBBD6FE-ED3C-48D5-8971-19D580B7B287}"/>
    <dgm:cxn modelId="{69B4DB54-AE0A-44D8-A3C3-7CD94BEC6C60}" type="presOf" srcId="{760D6085-53EB-4E7A-B285-218DF07D478B}" destId="{8FFE3CF6-FA10-4558-8EFA-CB922864120A}" srcOrd="0" destOrd="0" presId="urn:microsoft.com/office/officeart/2008/layout/LinedList"/>
    <dgm:cxn modelId="{B7333EAC-2391-478E-94FD-7679F21ACF4D}" type="presOf" srcId="{F641CA92-EF1C-49E1-886F-198B8E1E3C4F}" destId="{DA62165E-151D-4553-9237-C29C53674D71}" srcOrd="0" destOrd="0" presId="urn:microsoft.com/office/officeart/2008/layout/LinedList"/>
    <dgm:cxn modelId="{965710B1-74BF-48E8-B7AA-833B6A0B4A18}" type="presOf" srcId="{8870F035-0907-401B-82E1-329F43AF5E06}" destId="{013FC398-B1FF-480C-ACA4-155D64016538}" srcOrd="0" destOrd="0" presId="urn:microsoft.com/office/officeart/2008/layout/LinedList"/>
    <dgm:cxn modelId="{0F8179B3-F0E1-4923-80D5-78A6BB70F9B1}" type="presOf" srcId="{D9169F2F-A9B8-461E-A4A4-4D5126DAB15D}" destId="{F230EEE2-5956-4AA3-8544-E29FA8C20F5E}" srcOrd="0" destOrd="0" presId="urn:microsoft.com/office/officeart/2008/layout/LinedList"/>
    <dgm:cxn modelId="{B82157B6-BF41-49E5-AE5B-C9EC994F1F5E}" srcId="{8870F035-0907-401B-82E1-329F43AF5E06}" destId="{F2E422A8-822A-4472-8AEB-C8245434D8DA}" srcOrd="0" destOrd="0" parTransId="{A7D4A158-B4FC-49F6-A8F4-7B03668FF530}" sibTransId="{F72A2073-CF74-4FE4-935D-A0B2B07175D6}"/>
    <dgm:cxn modelId="{EF9458BF-9C96-4993-ACE0-F6D55BA685D3}" srcId="{8870F035-0907-401B-82E1-329F43AF5E06}" destId="{9FCA22AB-77FB-4016-8EA6-13BE0AF59AAF}" srcOrd="6" destOrd="0" parTransId="{8379A578-2427-4A2A-8E87-D69B62CF0BDB}" sibTransId="{81269686-0F45-45EF-A9B5-44124286560F}"/>
    <dgm:cxn modelId="{7F3C8AE1-4AB1-4359-B783-057580D82FFD}" type="presOf" srcId="{C0AA671E-5150-47A4-A777-4E0241C343EE}" destId="{AD2687E0-A186-4F7F-B223-8ED06EBCAB2B}" srcOrd="0" destOrd="0" presId="urn:microsoft.com/office/officeart/2008/layout/LinedList"/>
    <dgm:cxn modelId="{D3BDEDE6-A49A-428C-8A73-479364CD367C}" type="presOf" srcId="{8A2DB66A-C7F2-48C5-BF2D-9F0DB3E8F9C7}" destId="{27F07724-D83D-4035-A798-FA82497A6C3E}" srcOrd="0" destOrd="0" presId="urn:microsoft.com/office/officeart/2008/layout/LinedList"/>
    <dgm:cxn modelId="{6BFEB0F3-4509-49E7-9E2D-701F81B4EF4A}" srcId="{8870F035-0907-401B-82E1-329F43AF5E06}" destId="{8A2DB66A-C7F2-48C5-BF2D-9F0DB3E8F9C7}" srcOrd="1" destOrd="0" parTransId="{D915B244-21E6-4704-8433-804AF8A8B169}" sibTransId="{CE1C8FC2-1B92-477F-96BD-0FE988E64813}"/>
    <dgm:cxn modelId="{45833BFE-D689-4054-B7F1-171B95146E4C}" srcId="{8870F035-0907-401B-82E1-329F43AF5E06}" destId="{760D6085-53EB-4E7A-B285-218DF07D478B}" srcOrd="8" destOrd="0" parTransId="{7BF25A53-9DEA-490C-844F-28D06E552F15}" sibTransId="{A96B9F29-4690-421E-BFAE-1FB584E22038}"/>
    <dgm:cxn modelId="{A2E3C6D8-8286-4373-94CD-A07E6227AFDD}" type="presParOf" srcId="{013FC398-B1FF-480C-ACA4-155D64016538}" destId="{BC7EE40D-3912-4684-8F44-F787513303B9}" srcOrd="0" destOrd="0" presId="urn:microsoft.com/office/officeart/2008/layout/LinedList"/>
    <dgm:cxn modelId="{3186B7C4-D9D3-4CCB-9F8F-C212324B1C45}" type="presParOf" srcId="{013FC398-B1FF-480C-ACA4-155D64016538}" destId="{0775E0B4-6F9D-4955-9053-4A34B0226439}" srcOrd="1" destOrd="0" presId="urn:microsoft.com/office/officeart/2008/layout/LinedList"/>
    <dgm:cxn modelId="{B636BC51-FA40-4DD9-AD54-9EA9B49D3EAE}" type="presParOf" srcId="{0775E0B4-6F9D-4955-9053-4A34B0226439}" destId="{8CFAB275-167C-4B3D-83A1-0910FD66A311}" srcOrd="0" destOrd="0" presId="urn:microsoft.com/office/officeart/2008/layout/LinedList"/>
    <dgm:cxn modelId="{3E346D63-B36C-45C2-9586-30E07557F4D0}" type="presParOf" srcId="{0775E0B4-6F9D-4955-9053-4A34B0226439}" destId="{3E26FACB-429F-4F75-AA97-1009DAF0B50E}" srcOrd="1" destOrd="0" presId="urn:microsoft.com/office/officeart/2008/layout/LinedList"/>
    <dgm:cxn modelId="{CEB788A1-E765-4FCD-8FF9-EB98D0932D22}" type="presParOf" srcId="{013FC398-B1FF-480C-ACA4-155D64016538}" destId="{50B5AE09-7C25-4869-B4B4-12995EB3DF82}" srcOrd="2" destOrd="0" presId="urn:microsoft.com/office/officeart/2008/layout/LinedList"/>
    <dgm:cxn modelId="{1E621225-68BF-4986-8328-941C5B134BCB}" type="presParOf" srcId="{013FC398-B1FF-480C-ACA4-155D64016538}" destId="{50B51137-56F1-43FA-B22D-0E8BB62EF38C}" srcOrd="3" destOrd="0" presId="urn:microsoft.com/office/officeart/2008/layout/LinedList"/>
    <dgm:cxn modelId="{A1DFE8D6-3B46-4B5B-818E-8BE6985E8A1D}" type="presParOf" srcId="{50B51137-56F1-43FA-B22D-0E8BB62EF38C}" destId="{27F07724-D83D-4035-A798-FA82497A6C3E}" srcOrd="0" destOrd="0" presId="urn:microsoft.com/office/officeart/2008/layout/LinedList"/>
    <dgm:cxn modelId="{B4B6931F-76B8-4935-BED8-4B84443F5D2B}" type="presParOf" srcId="{50B51137-56F1-43FA-B22D-0E8BB62EF38C}" destId="{85CCD261-1CAA-4E40-B4C0-1D0CDCCE1B44}" srcOrd="1" destOrd="0" presId="urn:microsoft.com/office/officeart/2008/layout/LinedList"/>
    <dgm:cxn modelId="{4D4B14D8-F74D-4643-913B-DF5AC955F32B}" type="presParOf" srcId="{013FC398-B1FF-480C-ACA4-155D64016538}" destId="{5763C4BD-35C3-4139-B336-F5BE7588470D}" srcOrd="4" destOrd="0" presId="urn:microsoft.com/office/officeart/2008/layout/LinedList"/>
    <dgm:cxn modelId="{0A633112-6402-46DA-9FC8-0C7FC6ACC3FB}" type="presParOf" srcId="{013FC398-B1FF-480C-ACA4-155D64016538}" destId="{B32A934E-40F1-4FDD-85CF-4CC244DC1421}" srcOrd="5" destOrd="0" presId="urn:microsoft.com/office/officeart/2008/layout/LinedList"/>
    <dgm:cxn modelId="{12F01A14-0C77-4C7A-954F-807799317C62}" type="presParOf" srcId="{B32A934E-40F1-4FDD-85CF-4CC244DC1421}" destId="{25ACEB62-C115-4B68-A5BD-BA941BD7DEAA}" srcOrd="0" destOrd="0" presId="urn:microsoft.com/office/officeart/2008/layout/LinedList"/>
    <dgm:cxn modelId="{454259DC-4FB4-457A-AF78-74568D6796F7}" type="presParOf" srcId="{B32A934E-40F1-4FDD-85CF-4CC244DC1421}" destId="{9D1B72D1-3D04-4FCA-896E-891FCFD2AF5B}" srcOrd="1" destOrd="0" presId="urn:microsoft.com/office/officeart/2008/layout/LinedList"/>
    <dgm:cxn modelId="{E5E0A0EF-0717-4FB5-8EC3-D25E9BF78895}" type="presParOf" srcId="{013FC398-B1FF-480C-ACA4-155D64016538}" destId="{DACF9321-2B16-4A03-97AA-0A8F374AFCE1}" srcOrd="6" destOrd="0" presId="urn:microsoft.com/office/officeart/2008/layout/LinedList"/>
    <dgm:cxn modelId="{6D5E2B8D-E701-40D0-9622-A629F14A47AD}" type="presParOf" srcId="{013FC398-B1FF-480C-ACA4-155D64016538}" destId="{DCDF3278-138C-4B60-B701-272A69824868}" srcOrd="7" destOrd="0" presId="urn:microsoft.com/office/officeart/2008/layout/LinedList"/>
    <dgm:cxn modelId="{0C5BF90C-1F36-431B-BB4E-1C51DBFC38C3}" type="presParOf" srcId="{DCDF3278-138C-4B60-B701-272A69824868}" destId="{EECC2651-6C7E-4DAD-8AD8-29A48249BFFF}" srcOrd="0" destOrd="0" presId="urn:microsoft.com/office/officeart/2008/layout/LinedList"/>
    <dgm:cxn modelId="{1DA6A97C-8C4B-4468-8D95-F70934246525}" type="presParOf" srcId="{DCDF3278-138C-4B60-B701-272A69824868}" destId="{0BDA0B12-74D8-4294-9BEA-E43EB9486D21}" srcOrd="1" destOrd="0" presId="urn:microsoft.com/office/officeart/2008/layout/LinedList"/>
    <dgm:cxn modelId="{26186CFC-568A-42BA-A895-D9D5C64EF21B}" type="presParOf" srcId="{013FC398-B1FF-480C-ACA4-155D64016538}" destId="{AC3CD254-440E-4AA6-8011-867D8DF4D4E8}" srcOrd="8" destOrd="0" presId="urn:microsoft.com/office/officeart/2008/layout/LinedList"/>
    <dgm:cxn modelId="{DC53619B-1079-4568-80E3-1F1321869215}" type="presParOf" srcId="{013FC398-B1FF-480C-ACA4-155D64016538}" destId="{9B8F426F-2ED8-4B0A-881A-15447BF08334}" srcOrd="9" destOrd="0" presId="urn:microsoft.com/office/officeart/2008/layout/LinedList"/>
    <dgm:cxn modelId="{7206BEBF-56BF-4F21-86AE-9D5551760CE6}" type="presParOf" srcId="{9B8F426F-2ED8-4B0A-881A-15447BF08334}" destId="{7FDA7D82-B453-4581-A6CC-6A12487BCFE6}" srcOrd="0" destOrd="0" presId="urn:microsoft.com/office/officeart/2008/layout/LinedList"/>
    <dgm:cxn modelId="{ED40684D-4D78-4F71-96EB-B58AB2403614}" type="presParOf" srcId="{9B8F426F-2ED8-4B0A-881A-15447BF08334}" destId="{875AD0B4-69C2-4EFB-945F-939B00AD67E7}" srcOrd="1" destOrd="0" presId="urn:microsoft.com/office/officeart/2008/layout/LinedList"/>
    <dgm:cxn modelId="{BBD527EA-4344-4DA0-AE93-536D3370C784}" type="presParOf" srcId="{013FC398-B1FF-480C-ACA4-155D64016538}" destId="{025AB72D-FA4D-4437-9AC1-410567641B21}" srcOrd="10" destOrd="0" presId="urn:microsoft.com/office/officeart/2008/layout/LinedList"/>
    <dgm:cxn modelId="{3DF244B4-9AB5-48B8-8B3D-BAA529ABA04C}" type="presParOf" srcId="{013FC398-B1FF-480C-ACA4-155D64016538}" destId="{11BDFD1D-42DE-4674-BB00-874C38BE0758}" srcOrd="11" destOrd="0" presId="urn:microsoft.com/office/officeart/2008/layout/LinedList"/>
    <dgm:cxn modelId="{088E3320-478B-4D5C-813A-B0A87B3CC54D}" type="presParOf" srcId="{11BDFD1D-42DE-4674-BB00-874C38BE0758}" destId="{AD2687E0-A186-4F7F-B223-8ED06EBCAB2B}" srcOrd="0" destOrd="0" presId="urn:microsoft.com/office/officeart/2008/layout/LinedList"/>
    <dgm:cxn modelId="{BC2631DD-0B91-41C8-9525-F502FDBBFD1E}" type="presParOf" srcId="{11BDFD1D-42DE-4674-BB00-874C38BE0758}" destId="{ECBFB03B-BE47-44A9-A5F0-7C196DE842FC}" srcOrd="1" destOrd="0" presId="urn:microsoft.com/office/officeart/2008/layout/LinedList"/>
    <dgm:cxn modelId="{8847036F-DAA1-4841-96B4-3520DFE88CCA}" type="presParOf" srcId="{013FC398-B1FF-480C-ACA4-155D64016538}" destId="{6514B92C-CEE5-4464-89A0-8AB4362E0A47}" srcOrd="12" destOrd="0" presId="urn:microsoft.com/office/officeart/2008/layout/LinedList"/>
    <dgm:cxn modelId="{1F73C65B-2C07-4468-A81C-B6BC3BD6EBCF}" type="presParOf" srcId="{013FC398-B1FF-480C-ACA4-155D64016538}" destId="{B8E51A73-897A-435C-9A5B-137AD3D6A8F0}" srcOrd="13" destOrd="0" presId="urn:microsoft.com/office/officeart/2008/layout/LinedList"/>
    <dgm:cxn modelId="{FEDBA17C-CF1F-4326-AD6D-05EA13658265}" type="presParOf" srcId="{B8E51A73-897A-435C-9A5B-137AD3D6A8F0}" destId="{5440D706-20D5-4348-8156-DCD6BA36DDE5}" srcOrd="0" destOrd="0" presId="urn:microsoft.com/office/officeart/2008/layout/LinedList"/>
    <dgm:cxn modelId="{02CD5E1E-8A8D-419E-BD77-D5C9FFBEC02B}" type="presParOf" srcId="{B8E51A73-897A-435C-9A5B-137AD3D6A8F0}" destId="{D1E78826-DB0D-41A0-8131-159FE7E3E310}" srcOrd="1" destOrd="0" presId="urn:microsoft.com/office/officeart/2008/layout/LinedList"/>
    <dgm:cxn modelId="{B1838049-6AE1-401D-9AA2-1492AAF81435}" type="presParOf" srcId="{013FC398-B1FF-480C-ACA4-155D64016538}" destId="{59C46370-002F-42E0-AC3C-ACAEC947CEC9}" srcOrd="14" destOrd="0" presId="urn:microsoft.com/office/officeart/2008/layout/LinedList"/>
    <dgm:cxn modelId="{6E3D5870-BC67-4800-9505-50F8A41DCBFB}" type="presParOf" srcId="{013FC398-B1FF-480C-ACA4-155D64016538}" destId="{A9C73738-B340-4416-9D78-6B9E054A16F7}" srcOrd="15" destOrd="0" presId="urn:microsoft.com/office/officeart/2008/layout/LinedList"/>
    <dgm:cxn modelId="{AC0499DC-B532-441D-9488-EFC88C3DFC10}" type="presParOf" srcId="{A9C73738-B340-4416-9D78-6B9E054A16F7}" destId="{DA62165E-151D-4553-9237-C29C53674D71}" srcOrd="0" destOrd="0" presId="urn:microsoft.com/office/officeart/2008/layout/LinedList"/>
    <dgm:cxn modelId="{0D6D2A10-CB86-4B7F-BD15-7FC7B31DAA98}" type="presParOf" srcId="{A9C73738-B340-4416-9D78-6B9E054A16F7}" destId="{F49D5D9A-07EA-45CF-BAD5-2D84F32DED77}" srcOrd="1" destOrd="0" presId="urn:microsoft.com/office/officeart/2008/layout/LinedList"/>
    <dgm:cxn modelId="{5BB624A0-EEF5-4E8D-B506-8BDB9F5F32DD}" type="presParOf" srcId="{013FC398-B1FF-480C-ACA4-155D64016538}" destId="{637CDB5D-4F33-460E-BAF0-DAB955414CB5}" srcOrd="16" destOrd="0" presId="urn:microsoft.com/office/officeart/2008/layout/LinedList"/>
    <dgm:cxn modelId="{26316E23-A1F1-44E9-8DEE-1DC745988DFB}" type="presParOf" srcId="{013FC398-B1FF-480C-ACA4-155D64016538}" destId="{FA54F336-DE70-40D8-B63B-3EB946B34CAD}" srcOrd="17" destOrd="0" presId="urn:microsoft.com/office/officeart/2008/layout/LinedList"/>
    <dgm:cxn modelId="{893AB487-5425-422D-B5B1-9373FDE86C07}" type="presParOf" srcId="{FA54F336-DE70-40D8-B63B-3EB946B34CAD}" destId="{8FFE3CF6-FA10-4558-8EFA-CB922864120A}" srcOrd="0" destOrd="0" presId="urn:microsoft.com/office/officeart/2008/layout/LinedList"/>
    <dgm:cxn modelId="{B7029D2B-2554-41A3-B209-9667CAF61A3B}" type="presParOf" srcId="{FA54F336-DE70-40D8-B63B-3EB946B34CAD}" destId="{83657EB7-879A-4C24-B571-F29671FAF865}" srcOrd="1" destOrd="0" presId="urn:microsoft.com/office/officeart/2008/layout/LinedList"/>
    <dgm:cxn modelId="{506F5318-85AA-4DB6-BC13-E0BF81B32656}" type="presParOf" srcId="{013FC398-B1FF-480C-ACA4-155D64016538}" destId="{385351C8-A8F1-4602-BFEA-A0DC785075B8}" srcOrd="18" destOrd="0" presId="urn:microsoft.com/office/officeart/2008/layout/LinedList"/>
    <dgm:cxn modelId="{F11B8B2E-51B3-41F6-8CBF-AA86B5387777}" type="presParOf" srcId="{013FC398-B1FF-480C-ACA4-155D64016538}" destId="{2A78C4E5-2BF9-4B00-B6A5-BEA1ABBAED2D}" srcOrd="19" destOrd="0" presId="urn:microsoft.com/office/officeart/2008/layout/LinedList"/>
    <dgm:cxn modelId="{0D77F671-AD1E-4F48-A77E-0557CF6D2173}" type="presParOf" srcId="{2A78C4E5-2BF9-4B00-B6A5-BEA1ABBAED2D}" destId="{F230EEE2-5956-4AA3-8544-E29FA8C20F5E}" srcOrd="0" destOrd="0" presId="urn:microsoft.com/office/officeart/2008/layout/LinedList"/>
    <dgm:cxn modelId="{4C9DF884-7FBA-4C07-95EB-7564DB49D892}" type="presParOf" srcId="{2A78C4E5-2BF9-4B00-B6A5-BEA1ABBAED2D}" destId="{73A536F5-D9F5-4F75-B6C9-EAD0D75587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FB61E-E308-4647-80F3-CB38A21897D0}">
      <dsp:nvSpPr>
        <dsp:cNvPr id="0" name=""/>
        <dsp:cNvSpPr/>
      </dsp:nvSpPr>
      <dsp:spPr>
        <a:xfrm>
          <a:off x="5868755" y="3211602"/>
          <a:ext cx="2639106" cy="1634877"/>
        </a:xfrm>
        <a:prstGeom prst="roundRect">
          <a:avLst>
            <a:gd name="adj" fmla="val 10000"/>
          </a:avLst>
        </a:prstGeom>
        <a:solidFill>
          <a:schemeClr val="dk2">
            <a:alpha val="90000"/>
            <a:tint val="4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Soutien de couloir</a:t>
          </a:r>
        </a:p>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Soutien de ses pairs</a:t>
          </a:r>
        </a:p>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Soutien des équipes transversales</a:t>
          </a:r>
        </a:p>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a:t>
          </a:r>
        </a:p>
      </dsp:txBody>
      <dsp:txXfrm>
        <a:off x="6696400" y="3656235"/>
        <a:ext cx="1775548" cy="1154332"/>
      </dsp:txXfrm>
    </dsp:sp>
    <dsp:sp modelId="{4016C150-C299-4323-B975-3D19294273BC}">
      <dsp:nvSpPr>
        <dsp:cNvPr id="0" name=""/>
        <dsp:cNvSpPr/>
      </dsp:nvSpPr>
      <dsp:spPr>
        <a:xfrm>
          <a:off x="1060875" y="3474115"/>
          <a:ext cx="2523842" cy="1634877"/>
        </a:xfrm>
        <a:prstGeom prst="roundRect">
          <a:avLst>
            <a:gd name="adj" fmla="val 10000"/>
          </a:avLst>
        </a:prstGeom>
        <a:solidFill>
          <a:schemeClr val="dk2">
            <a:alpha val="90000"/>
            <a:tint val="4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fr-FR" sz="3000" b="1" kern="1200" dirty="0">
            <a:latin typeface="Times New Roman" pitchFamily="18" charset="0"/>
            <a:cs typeface="Times New Roman" pitchFamily="18" charset="0"/>
          </a:endParaRPr>
        </a:p>
      </dsp:txBody>
      <dsp:txXfrm>
        <a:off x="1096788" y="3918747"/>
        <a:ext cx="1694863" cy="1154332"/>
      </dsp:txXfrm>
    </dsp:sp>
    <dsp:sp modelId="{AF3970D0-11A1-42B4-AC33-AAAACA92DCCC}">
      <dsp:nvSpPr>
        <dsp:cNvPr id="0" name=""/>
        <dsp:cNvSpPr/>
      </dsp:nvSpPr>
      <dsp:spPr>
        <a:xfrm>
          <a:off x="5178723" y="0"/>
          <a:ext cx="2523842" cy="1634877"/>
        </a:xfrm>
        <a:prstGeom prst="roundRect">
          <a:avLst>
            <a:gd name="adj" fmla="val 10000"/>
          </a:avLst>
        </a:prstGeom>
        <a:solidFill>
          <a:schemeClr val="dk2">
            <a:alpha val="90000"/>
            <a:tint val="4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fr-FR" sz="3000" b="1" kern="1200" dirty="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endParaRPr lang="fr-FR" sz="3000" b="1" kern="1200" dirty="0">
            <a:latin typeface="Times New Roman" pitchFamily="18" charset="0"/>
            <a:cs typeface="Times New Roman" pitchFamily="18" charset="0"/>
          </a:endParaRPr>
        </a:p>
      </dsp:txBody>
      <dsp:txXfrm>
        <a:off x="5971789" y="35913"/>
        <a:ext cx="1694863" cy="1154332"/>
      </dsp:txXfrm>
    </dsp:sp>
    <dsp:sp modelId="{CAD386D0-E2EF-4673-8C6D-81D845939FA3}">
      <dsp:nvSpPr>
        <dsp:cNvPr id="0" name=""/>
        <dsp:cNvSpPr/>
      </dsp:nvSpPr>
      <dsp:spPr>
        <a:xfrm>
          <a:off x="951340" y="0"/>
          <a:ext cx="2523842" cy="1634877"/>
        </a:xfrm>
        <a:prstGeom prst="roundRect">
          <a:avLst>
            <a:gd name="adj" fmla="val 10000"/>
          </a:avLst>
        </a:prstGeom>
        <a:solidFill>
          <a:schemeClr val="dk2">
            <a:alpha val="90000"/>
            <a:tint val="40000"/>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Groupes de parole</a:t>
          </a:r>
        </a:p>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Réunions en situations de crise</a:t>
          </a:r>
        </a:p>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Soutien psychologique</a:t>
          </a:r>
        </a:p>
        <a:p>
          <a:pPr marL="114300" lvl="1" indent="-114300" algn="l" defTabSz="622300">
            <a:lnSpc>
              <a:spcPct val="90000"/>
            </a:lnSpc>
            <a:spcBef>
              <a:spcPct val="0"/>
            </a:spcBef>
            <a:spcAft>
              <a:spcPct val="15000"/>
            </a:spcAft>
            <a:buChar char="•"/>
          </a:pPr>
          <a:r>
            <a:rPr lang="fr-FR" sz="1400" b="1" kern="1200" dirty="0">
              <a:solidFill>
                <a:schemeClr val="tx1"/>
              </a:solidFill>
              <a:latin typeface="Calibri" panose="020F0502020204030204" pitchFamily="34" charset="0"/>
              <a:cs typeface="Calibri" panose="020F0502020204030204" pitchFamily="34" charset="0"/>
            </a:rPr>
            <a:t>…</a:t>
          </a:r>
        </a:p>
      </dsp:txBody>
      <dsp:txXfrm>
        <a:off x="987253" y="35913"/>
        <a:ext cx="1694863" cy="1154332"/>
      </dsp:txXfrm>
    </dsp:sp>
    <dsp:sp modelId="{22A24D0B-DB68-4CD9-9BCB-DC85AB79B163}">
      <dsp:nvSpPr>
        <dsp:cNvPr id="0" name=""/>
        <dsp:cNvSpPr/>
      </dsp:nvSpPr>
      <dsp:spPr>
        <a:xfrm>
          <a:off x="1732588" y="289155"/>
          <a:ext cx="2465468" cy="2152464"/>
        </a:xfrm>
        <a:prstGeom prst="pieWedge">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panose="020F0502020204030204" pitchFamily="34" charset="0"/>
              <a:cs typeface="Calibri" panose="020F0502020204030204" pitchFamily="34" charset="0"/>
            </a:rPr>
            <a:t>Espaces de parole institutionnalisés</a:t>
          </a:r>
        </a:p>
      </dsp:txBody>
      <dsp:txXfrm>
        <a:off x="2454707" y="919597"/>
        <a:ext cx="1743349" cy="1522022"/>
      </dsp:txXfrm>
    </dsp:sp>
    <dsp:sp modelId="{D29047B2-9899-4DA0-A90D-5C06F9E75CAB}">
      <dsp:nvSpPr>
        <dsp:cNvPr id="0" name=""/>
        <dsp:cNvSpPr/>
      </dsp:nvSpPr>
      <dsp:spPr>
        <a:xfrm rot="5400000">
          <a:off x="4704039" y="160538"/>
          <a:ext cx="2067339" cy="2409654"/>
        </a:xfrm>
        <a:prstGeom prst="pieWedge">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endParaRPr lang="fr-FR" sz="5100" b="1" kern="1200" dirty="0">
            <a:latin typeface="Calibri" panose="020F0502020204030204" pitchFamily="34" charset="0"/>
            <a:cs typeface="Calibri" panose="020F0502020204030204" pitchFamily="34" charset="0"/>
          </a:endParaRPr>
        </a:p>
      </dsp:txBody>
      <dsp:txXfrm rot="-5400000">
        <a:off x="4532882" y="937206"/>
        <a:ext cx="1703883" cy="1461829"/>
      </dsp:txXfrm>
    </dsp:sp>
    <dsp:sp modelId="{3D5B1A67-1693-433B-A80A-C569BF27901D}">
      <dsp:nvSpPr>
        <dsp:cNvPr id="0" name=""/>
        <dsp:cNvSpPr/>
      </dsp:nvSpPr>
      <dsp:spPr>
        <a:xfrm rot="10800000">
          <a:off x="4500594" y="2637585"/>
          <a:ext cx="2477723" cy="2064087"/>
        </a:xfrm>
        <a:prstGeom prst="pieWedge">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Calibri" panose="020F0502020204030204" pitchFamily="34" charset="0"/>
              <a:cs typeface="Calibri" panose="020F0502020204030204" pitchFamily="34" charset="0"/>
            </a:rPr>
            <a:t>Espaces de parole informels</a:t>
          </a:r>
        </a:p>
      </dsp:txBody>
      <dsp:txXfrm rot="10800000">
        <a:off x="4500594" y="2637585"/>
        <a:ext cx="1752015" cy="1459530"/>
      </dsp:txXfrm>
    </dsp:sp>
    <dsp:sp modelId="{BB872EAE-11A6-45F5-B0C9-260E68D0178F}">
      <dsp:nvSpPr>
        <dsp:cNvPr id="0" name=""/>
        <dsp:cNvSpPr/>
      </dsp:nvSpPr>
      <dsp:spPr>
        <a:xfrm rot="16200000">
          <a:off x="1997078" y="2467357"/>
          <a:ext cx="1936488" cy="2404544"/>
        </a:xfrm>
        <a:prstGeom prst="pieWedge">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endParaRPr lang="fr-FR" sz="4800" b="1" kern="1200" dirty="0">
            <a:latin typeface="Calibri" panose="020F0502020204030204" pitchFamily="34" charset="0"/>
            <a:cs typeface="Calibri" panose="020F0502020204030204" pitchFamily="34" charset="0"/>
          </a:endParaRPr>
        </a:p>
      </dsp:txBody>
      <dsp:txXfrm rot="5400000">
        <a:off x="2467326" y="2701385"/>
        <a:ext cx="1700269" cy="1369304"/>
      </dsp:txXfrm>
    </dsp:sp>
    <dsp:sp modelId="{D0A896CD-FA63-461C-890D-7F24CC48EAFE}">
      <dsp:nvSpPr>
        <dsp:cNvPr id="0" name=""/>
        <dsp:cNvSpPr/>
      </dsp:nvSpPr>
      <dsp:spPr>
        <a:xfrm>
          <a:off x="4028639" y="2094687"/>
          <a:ext cx="763794" cy="664169"/>
        </a:xfrm>
        <a:prstGeom prst="circularArrow">
          <a:avLst/>
        </a:prstGeom>
        <a:gradFill rotWithShape="0">
          <a:gsLst>
            <a:gs pos="0">
              <a:schemeClr val="dk2">
                <a:tint val="60000"/>
                <a:hueOff val="0"/>
                <a:satOff val="0"/>
                <a:lumOff val="0"/>
                <a:alphaOff val="0"/>
                <a:tint val="96000"/>
                <a:lumMod val="104000"/>
              </a:schemeClr>
            </a:gs>
            <a:gs pos="100000">
              <a:schemeClr val="dk2">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 modelId="{F132996B-ACD7-4EE2-A9A4-29C92A46D8A1}">
      <dsp:nvSpPr>
        <dsp:cNvPr id="0" name=""/>
        <dsp:cNvSpPr/>
      </dsp:nvSpPr>
      <dsp:spPr>
        <a:xfrm rot="10800000">
          <a:off x="4028639" y="2350136"/>
          <a:ext cx="763794" cy="664169"/>
        </a:xfrm>
        <a:prstGeom prst="circularArrow">
          <a:avLst/>
        </a:prstGeom>
        <a:gradFill rotWithShape="0">
          <a:gsLst>
            <a:gs pos="0">
              <a:schemeClr val="dk2">
                <a:tint val="60000"/>
                <a:hueOff val="0"/>
                <a:satOff val="0"/>
                <a:lumOff val="0"/>
                <a:alphaOff val="0"/>
                <a:tint val="96000"/>
                <a:lumMod val="104000"/>
              </a:schemeClr>
            </a:gs>
            <a:gs pos="100000">
              <a:schemeClr val="dk2">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D00B1-2CE2-46AA-A9A8-455C32C2BA8C}">
      <dsp:nvSpPr>
        <dsp:cNvPr id="0" name=""/>
        <dsp:cNvSpPr/>
      </dsp:nvSpPr>
      <dsp:spPr>
        <a:xfrm>
          <a:off x="0" y="0"/>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3501B-F794-4522-B31C-AA0009BB854F}">
      <dsp:nvSpPr>
        <dsp:cNvPr id="0" name=""/>
        <dsp:cNvSpPr/>
      </dsp:nvSpPr>
      <dsp:spPr>
        <a:xfrm>
          <a:off x="0" y="0"/>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t>Caractéristiques </a:t>
          </a:r>
          <a:endParaRPr lang="en-US" sz="1800" kern="1200" dirty="0"/>
        </a:p>
      </dsp:txBody>
      <dsp:txXfrm>
        <a:off x="0" y="0"/>
        <a:ext cx="7300311" cy="616148"/>
      </dsp:txXfrm>
    </dsp:sp>
    <dsp:sp modelId="{D84F4B63-6EE6-42FF-9837-98F29772C313}">
      <dsp:nvSpPr>
        <dsp:cNvPr id="0" name=""/>
        <dsp:cNvSpPr/>
      </dsp:nvSpPr>
      <dsp:spPr>
        <a:xfrm>
          <a:off x="0" y="616148"/>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6ED9E-F6EF-48FF-AE2D-741B17F202A0}">
      <dsp:nvSpPr>
        <dsp:cNvPr id="0" name=""/>
        <dsp:cNvSpPr/>
      </dsp:nvSpPr>
      <dsp:spPr>
        <a:xfrm>
          <a:off x="0" y="616148"/>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1° Relation collaborative infirmières/médecins</a:t>
          </a:r>
          <a:endParaRPr lang="en-US" sz="1800" kern="1200"/>
        </a:p>
      </dsp:txBody>
      <dsp:txXfrm>
        <a:off x="0" y="616148"/>
        <a:ext cx="7300311" cy="616148"/>
      </dsp:txXfrm>
    </dsp:sp>
    <dsp:sp modelId="{DDEDD061-3921-485E-8FBC-F74682D0EB78}">
      <dsp:nvSpPr>
        <dsp:cNvPr id="0" name=""/>
        <dsp:cNvSpPr/>
      </dsp:nvSpPr>
      <dsp:spPr>
        <a:xfrm>
          <a:off x="0" y="1232296"/>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A0980-7FC3-4501-B2ED-B95FE7C589C5}">
      <dsp:nvSpPr>
        <dsp:cNvPr id="0" name=""/>
        <dsp:cNvSpPr/>
      </dsp:nvSpPr>
      <dsp:spPr>
        <a:xfrm>
          <a:off x="0" y="1232296"/>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2° Autonomie clinique</a:t>
          </a:r>
          <a:endParaRPr lang="en-US" sz="1800" kern="1200"/>
        </a:p>
      </dsp:txBody>
      <dsp:txXfrm>
        <a:off x="0" y="1232296"/>
        <a:ext cx="7300311" cy="616148"/>
      </dsp:txXfrm>
    </dsp:sp>
    <dsp:sp modelId="{3767E2C2-9BC8-44CB-A210-7FF73E534B4D}">
      <dsp:nvSpPr>
        <dsp:cNvPr id="0" name=""/>
        <dsp:cNvSpPr/>
      </dsp:nvSpPr>
      <dsp:spPr>
        <a:xfrm>
          <a:off x="0" y="1848445"/>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0C549-887B-4801-9B40-3F79EA509C7D}">
      <dsp:nvSpPr>
        <dsp:cNvPr id="0" name=""/>
        <dsp:cNvSpPr/>
      </dsp:nvSpPr>
      <dsp:spPr>
        <a:xfrm>
          <a:off x="0" y="1848445"/>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3° Politique de formation</a:t>
          </a:r>
          <a:endParaRPr lang="en-US" sz="1800" kern="1200"/>
        </a:p>
      </dsp:txBody>
      <dsp:txXfrm>
        <a:off x="0" y="1848445"/>
        <a:ext cx="7300311" cy="616148"/>
      </dsp:txXfrm>
    </dsp:sp>
    <dsp:sp modelId="{2B01B685-2728-4483-82B0-DA31288C2F66}">
      <dsp:nvSpPr>
        <dsp:cNvPr id="0" name=""/>
        <dsp:cNvSpPr/>
      </dsp:nvSpPr>
      <dsp:spPr>
        <a:xfrm>
          <a:off x="0" y="2464593"/>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D3F36-6EFD-4D8E-9153-D5308DDC2359}">
      <dsp:nvSpPr>
        <dsp:cNvPr id="0" name=""/>
        <dsp:cNvSpPr/>
      </dsp:nvSpPr>
      <dsp:spPr>
        <a:xfrm>
          <a:off x="0" y="2464593"/>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4° Dotation suffisante en personnel  </a:t>
          </a:r>
          <a:endParaRPr lang="en-US" sz="1800" kern="1200"/>
        </a:p>
      </dsp:txBody>
      <dsp:txXfrm>
        <a:off x="0" y="2464593"/>
        <a:ext cx="7300311" cy="616148"/>
      </dsp:txXfrm>
    </dsp:sp>
    <dsp:sp modelId="{C1446230-D4A8-4B8A-8E06-987E316E379C}">
      <dsp:nvSpPr>
        <dsp:cNvPr id="0" name=""/>
        <dsp:cNvSpPr/>
      </dsp:nvSpPr>
      <dsp:spPr>
        <a:xfrm>
          <a:off x="0" y="3080741"/>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8E409-CCC2-4F8A-B1A9-4F871B15EC86}">
      <dsp:nvSpPr>
        <dsp:cNvPr id="0" name=""/>
        <dsp:cNvSpPr/>
      </dsp:nvSpPr>
      <dsp:spPr>
        <a:xfrm>
          <a:off x="0" y="3080741"/>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5° Soutien organisationnel du cadre de santé</a:t>
          </a:r>
          <a:endParaRPr lang="en-US" sz="1800" kern="1200"/>
        </a:p>
      </dsp:txBody>
      <dsp:txXfrm>
        <a:off x="0" y="3080741"/>
        <a:ext cx="7300311" cy="616148"/>
      </dsp:txXfrm>
    </dsp:sp>
    <dsp:sp modelId="{87F91A9A-23BE-4B3A-85FF-9F25079B5545}">
      <dsp:nvSpPr>
        <dsp:cNvPr id="0" name=""/>
        <dsp:cNvSpPr/>
      </dsp:nvSpPr>
      <dsp:spPr>
        <a:xfrm>
          <a:off x="0" y="3696890"/>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3546E-CA46-4861-867C-C970E48DD418}">
      <dsp:nvSpPr>
        <dsp:cNvPr id="0" name=""/>
        <dsp:cNvSpPr/>
      </dsp:nvSpPr>
      <dsp:spPr>
        <a:xfrm>
          <a:off x="0" y="3696890"/>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6° Contrôle de la qualité des soins</a:t>
          </a:r>
          <a:endParaRPr lang="en-US" sz="1800" kern="1200"/>
        </a:p>
      </dsp:txBody>
      <dsp:txXfrm>
        <a:off x="0" y="3696890"/>
        <a:ext cx="7300311" cy="616148"/>
      </dsp:txXfrm>
    </dsp:sp>
    <dsp:sp modelId="{E56760C2-EECE-4F29-9D4C-9DAEC3BA765A}">
      <dsp:nvSpPr>
        <dsp:cNvPr id="0" name=""/>
        <dsp:cNvSpPr/>
      </dsp:nvSpPr>
      <dsp:spPr>
        <a:xfrm>
          <a:off x="0" y="4313038"/>
          <a:ext cx="730031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DEEC5-FF2F-41ED-B444-3151DAA284FE}">
      <dsp:nvSpPr>
        <dsp:cNvPr id="0" name=""/>
        <dsp:cNvSpPr/>
      </dsp:nvSpPr>
      <dsp:spPr>
        <a:xfrm>
          <a:off x="0" y="4313038"/>
          <a:ext cx="7300311" cy="61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7° Transmission d’une culture centrée sur les valeurs du patient</a:t>
          </a:r>
          <a:endParaRPr lang="en-US" sz="1800" kern="1200"/>
        </a:p>
      </dsp:txBody>
      <dsp:txXfrm>
        <a:off x="0" y="4313038"/>
        <a:ext cx="7300311" cy="616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EE40D-3912-4684-8F44-F787513303B9}">
      <dsp:nvSpPr>
        <dsp:cNvPr id="0" name=""/>
        <dsp:cNvSpPr/>
      </dsp:nvSpPr>
      <dsp:spPr>
        <a:xfrm>
          <a:off x="0" y="571"/>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AB275-167C-4B3D-83A1-0910FD66A311}">
      <dsp:nvSpPr>
        <dsp:cNvPr id="0" name=""/>
        <dsp:cNvSpPr/>
      </dsp:nvSpPr>
      <dsp:spPr>
        <a:xfrm>
          <a:off x="0" y="571"/>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err="1"/>
            <a:t>Conséquences</a:t>
          </a:r>
          <a:r>
            <a:rPr lang="en-US" sz="2100" b="1" kern="1200" dirty="0"/>
            <a:t> : </a:t>
          </a:r>
          <a:r>
            <a:rPr lang="en-US" sz="2100" kern="1200" dirty="0"/>
            <a:t>(JAMA, 2002, 288, 1987-93)</a:t>
          </a:r>
        </a:p>
      </dsp:txBody>
      <dsp:txXfrm>
        <a:off x="0" y="571"/>
        <a:ext cx="6019061" cy="467739"/>
      </dsp:txXfrm>
    </dsp:sp>
    <dsp:sp modelId="{50B5AE09-7C25-4869-B4B4-12995EB3DF82}">
      <dsp:nvSpPr>
        <dsp:cNvPr id="0" name=""/>
        <dsp:cNvSpPr/>
      </dsp:nvSpPr>
      <dsp:spPr>
        <a:xfrm>
          <a:off x="0" y="468310"/>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7724-D83D-4035-A798-FA82497A6C3E}">
      <dsp:nvSpPr>
        <dsp:cNvPr id="0" name=""/>
        <dsp:cNvSpPr/>
      </dsp:nvSpPr>
      <dsp:spPr>
        <a:xfrm>
          <a:off x="0" y="468310"/>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1° Diminution </a:t>
          </a:r>
          <a:r>
            <a:rPr lang="en-US" sz="2100" kern="1200" dirty="0" err="1"/>
            <a:t>fréquence</a:t>
          </a:r>
          <a:r>
            <a:rPr lang="en-US" sz="2100" kern="1200" dirty="0"/>
            <a:t> burn-out</a:t>
          </a:r>
        </a:p>
      </dsp:txBody>
      <dsp:txXfrm>
        <a:off x="0" y="468310"/>
        <a:ext cx="6019061" cy="467739"/>
      </dsp:txXfrm>
    </dsp:sp>
    <dsp:sp modelId="{5763C4BD-35C3-4139-B336-F5BE7588470D}">
      <dsp:nvSpPr>
        <dsp:cNvPr id="0" name=""/>
        <dsp:cNvSpPr/>
      </dsp:nvSpPr>
      <dsp:spPr>
        <a:xfrm>
          <a:off x="0" y="936049"/>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CEB62-C115-4B68-A5BD-BA941BD7DEAA}">
      <dsp:nvSpPr>
        <dsp:cNvPr id="0" name=""/>
        <dsp:cNvSpPr/>
      </dsp:nvSpPr>
      <dsp:spPr>
        <a:xfrm>
          <a:off x="0" y="936049"/>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2°Améliore satisfaction au travail</a:t>
          </a:r>
        </a:p>
      </dsp:txBody>
      <dsp:txXfrm>
        <a:off x="0" y="936049"/>
        <a:ext cx="6019061" cy="467739"/>
      </dsp:txXfrm>
    </dsp:sp>
    <dsp:sp modelId="{DACF9321-2B16-4A03-97AA-0A8F374AFCE1}">
      <dsp:nvSpPr>
        <dsp:cNvPr id="0" name=""/>
        <dsp:cNvSpPr/>
      </dsp:nvSpPr>
      <dsp:spPr>
        <a:xfrm>
          <a:off x="0" y="1403788"/>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C2651-6C7E-4DAD-8AD8-29A48249BFFF}">
      <dsp:nvSpPr>
        <dsp:cNvPr id="0" name=""/>
        <dsp:cNvSpPr/>
      </dsp:nvSpPr>
      <dsp:spPr>
        <a:xfrm>
          <a:off x="0" y="1403788"/>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3° Diminue morbidité </a:t>
          </a:r>
        </a:p>
      </dsp:txBody>
      <dsp:txXfrm>
        <a:off x="0" y="1403788"/>
        <a:ext cx="6019061" cy="467739"/>
      </dsp:txXfrm>
    </dsp:sp>
    <dsp:sp modelId="{AC3CD254-440E-4AA6-8011-867D8DF4D4E8}">
      <dsp:nvSpPr>
        <dsp:cNvPr id="0" name=""/>
        <dsp:cNvSpPr/>
      </dsp:nvSpPr>
      <dsp:spPr>
        <a:xfrm>
          <a:off x="0" y="1871527"/>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A7D82-B453-4581-A6CC-6A12487BCFE6}">
      <dsp:nvSpPr>
        <dsp:cNvPr id="0" name=""/>
        <dsp:cNvSpPr/>
      </dsp:nvSpPr>
      <dsp:spPr>
        <a:xfrm>
          <a:off x="0" y="1871527"/>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4° Diminue mortalité  </a:t>
          </a:r>
        </a:p>
      </dsp:txBody>
      <dsp:txXfrm>
        <a:off x="0" y="1871527"/>
        <a:ext cx="6019061" cy="467739"/>
      </dsp:txXfrm>
    </dsp:sp>
    <dsp:sp modelId="{025AB72D-FA4D-4437-9AC1-410567641B21}">
      <dsp:nvSpPr>
        <dsp:cNvPr id="0" name=""/>
        <dsp:cNvSpPr/>
      </dsp:nvSpPr>
      <dsp:spPr>
        <a:xfrm>
          <a:off x="0" y="2339266"/>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687E0-A186-4F7F-B223-8ED06EBCAB2B}">
      <dsp:nvSpPr>
        <dsp:cNvPr id="0" name=""/>
        <dsp:cNvSpPr/>
      </dsp:nvSpPr>
      <dsp:spPr>
        <a:xfrm>
          <a:off x="0" y="2339266"/>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kern="1200" dirty="0" err="1"/>
            <a:t>Autres</a:t>
          </a:r>
          <a:r>
            <a:rPr lang="en-US" sz="2100" b="1" i="1" kern="1200" dirty="0"/>
            <a:t> impacts</a:t>
          </a:r>
        </a:p>
      </dsp:txBody>
      <dsp:txXfrm>
        <a:off x="0" y="2339266"/>
        <a:ext cx="6019061" cy="467739"/>
      </dsp:txXfrm>
    </dsp:sp>
    <dsp:sp modelId="{6514B92C-CEE5-4464-89A0-8AB4362E0A47}">
      <dsp:nvSpPr>
        <dsp:cNvPr id="0" name=""/>
        <dsp:cNvSpPr/>
      </dsp:nvSpPr>
      <dsp:spPr>
        <a:xfrm>
          <a:off x="0" y="2807005"/>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0D706-20D5-4348-8156-DCD6BA36DDE5}">
      <dsp:nvSpPr>
        <dsp:cNvPr id="0" name=""/>
        <dsp:cNvSpPr/>
      </dsp:nvSpPr>
      <dsp:spPr>
        <a:xfrm>
          <a:off x="0" y="2807005"/>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 turn-over</a:t>
          </a:r>
        </a:p>
      </dsp:txBody>
      <dsp:txXfrm>
        <a:off x="0" y="2807005"/>
        <a:ext cx="6019061" cy="467739"/>
      </dsp:txXfrm>
    </dsp:sp>
    <dsp:sp modelId="{59C46370-002F-42E0-AC3C-ACAEC947CEC9}">
      <dsp:nvSpPr>
        <dsp:cNvPr id="0" name=""/>
        <dsp:cNvSpPr/>
      </dsp:nvSpPr>
      <dsp:spPr>
        <a:xfrm>
          <a:off x="0" y="3274744"/>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2165E-151D-4553-9237-C29C53674D71}">
      <dsp:nvSpPr>
        <dsp:cNvPr id="0" name=""/>
        <dsp:cNvSpPr/>
      </dsp:nvSpPr>
      <dsp:spPr>
        <a:xfrm>
          <a:off x="0" y="3274744"/>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 absentéisme</a:t>
          </a:r>
        </a:p>
      </dsp:txBody>
      <dsp:txXfrm>
        <a:off x="0" y="3274744"/>
        <a:ext cx="6019061" cy="467739"/>
      </dsp:txXfrm>
    </dsp:sp>
    <dsp:sp modelId="{637CDB5D-4F33-460E-BAF0-DAB955414CB5}">
      <dsp:nvSpPr>
        <dsp:cNvPr id="0" name=""/>
        <dsp:cNvSpPr/>
      </dsp:nvSpPr>
      <dsp:spPr>
        <a:xfrm>
          <a:off x="0" y="3742483"/>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E3CF6-FA10-4558-8EFA-CB922864120A}">
      <dsp:nvSpPr>
        <dsp:cNvPr id="0" name=""/>
        <dsp:cNvSpPr/>
      </dsp:nvSpPr>
      <dsp:spPr>
        <a:xfrm>
          <a:off x="0" y="3742483"/>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 qualité des soins, satisfaction des patients</a:t>
          </a:r>
        </a:p>
      </dsp:txBody>
      <dsp:txXfrm>
        <a:off x="0" y="3742483"/>
        <a:ext cx="6019061" cy="467739"/>
      </dsp:txXfrm>
    </dsp:sp>
    <dsp:sp modelId="{385351C8-A8F1-4602-BFEA-A0DC785075B8}">
      <dsp:nvSpPr>
        <dsp:cNvPr id="0" name=""/>
        <dsp:cNvSpPr/>
      </dsp:nvSpPr>
      <dsp:spPr>
        <a:xfrm>
          <a:off x="0" y="4210222"/>
          <a:ext cx="60190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0EEE2-5956-4AA3-8544-E29FA8C20F5E}">
      <dsp:nvSpPr>
        <dsp:cNvPr id="0" name=""/>
        <dsp:cNvSpPr/>
      </dsp:nvSpPr>
      <dsp:spPr>
        <a:xfrm>
          <a:off x="0" y="4210222"/>
          <a:ext cx="6019061" cy="46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 impact économique   </a:t>
          </a:r>
        </a:p>
      </dsp:txBody>
      <dsp:txXfrm>
        <a:off x="0" y="4210222"/>
        <a:ext cx="6019061" cy="467739"/>
      </dsp:txXfrm>
    </dsp:sp>
  </dsp:spTree>
</dsp:drawing>
</file>

<file path=ppt/diagrams/layout1.xml><?xml version="1.0" encoding="utf-8"?>
<dgm:layoutDef xmlns:dgm="http://schemas.openxmlformats.org/drawingml/2006/diagram" xmlns:a="http://schemas.openxmlformats.org/drawingml/2006/main" uniqueId="urn:microsoft.com/office/officeart/2005/8/layout/cycle4#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879A1-0C6A-40EA-8652-927DBB3BFDC4}" type="datetimeFigureOut">
              <a:rPr lang="fr-FR" smtClean="0"/>
              <a:t>22/06/2023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DCF65-7E8C-4FA7-A764-C3F279EB0948}" type="slidenum">
              <a:rPr lang="fr-FR" smtClean="0"/>
              <a:t>‹N°›</a:t>
            </a:fld>
            <a:endParaRPr lang="fr-FR"/>
          </a:p>
        </p:txBody>
      </p:sp>
    </p:spTree>
    <p:extLst>
      <p:ext uri="{BB962C8B-B14F-4D97-AF65-F5344CB8AC3E}">
        <p14:creationId xmlns:p14="http://schemas.microsoft.com/office/powerpoint/2010/main" val="57602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3A730D5E-D294-6E44-BDE7-2D8CFA9A90EA}" type="slidenum">
              <a:rPr lang="fr-FR" altLang="fr-FR" sz="1400">
                <a:ea typeface="Microsoft YaHei" charset="0"/>
                <a:cs typeface="Lucida Sans Unicode" charset="0"/>
              </a:rPr>
              <a:pPr>
                <a:spcBef>
                  <a:spcPct val="0"/>
                </a:spcBef>
              </a:pPr>
              <a:t>4</a:t>
            </a:fld>
            <a:endParaRPr lang="fr-FR" altLang="fr-FR" sz="1400" dirty="0">
              <a:ea typeface="Microsoft YaHei" charset="0"/>
              <a:cs typeface="Lucida Sans Unicode" charset="0"/>
            </a:endParaRPr>
          </a:p>
        </p:txBody>
      </p:sp>
      <p:sp>
        <p:nvSpPr>
          <p:cNvPr id="53251" name="Rectangle 1"/>
          <p:cNvSpPr>
            <a:spLocks noGrp="1" noRot="1" noChangeAspect="1" noChangeArrowheads="1" noTextEdit="1"/>
          </p:cNvSpPr>
          <p:nvPr>
            <p:ph type="sldImg"/>
          </p:nvPr>
        </p:nvSpPr>
        <p:spPr>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Text Box 2"/>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hangingPunct="1">
              <a:spcBef>
                <a:spcPct val="0"/>
              </a:spcBef>
              <a:tabLst>
                <a:tab pos="723900" algn="l"/>
                <a:tab pos="1447800" algn="l"/>
                <a:tab pos="2171700" algn="l"/>
                <a:tab pos="2895600" algn="l"/>
                <a:tab pos="3619500" algn="l"/>
                <a:tab pos="4343400" algn="l"/>
                <a:tab pos="5067300" algn="l"/>
              </a:tabLst>
            </a:pPr>
            <a:r>
              <a:rPr lang="fr-FR" altLang="fr-FR" sz="2000" dirty="0">
                <a:latin typeface="Arial" charset="0"/>
                <a:ea typeface="Microsoft YaHei" charset="0"/>
              </a:rPr>
              <a:t>Définir les 3 composantes</a:t>
            </a:r>
          </a:p>
        </p:txBody>
      </p:sp>
      <p:sp>
        <p:nvSpPr>
          <p:cNvPr id="53253" name="Rectangle 3"/>
          <p:cNvSpPr>
            <a:spLocks noChangeArrowheads="1"/>
          </p:cNvSpPr>
          <p:nvPr/>
        </p:nvSpPr>
        <p:spPr bwMode="auto">
          <a:xfrm>
            <a:off x="3884613" y="9428163"/>
            <a:ext cx="29718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b"/>
          <a:lstStyle>
            <a:lvl1pPr>
              <a:tabLst>
                <a:tab pos="723900" algn="l"/>
                <a:tab pos="1447800" algn="l"/>
                <a:tab pos="2171700" algn="l"/>
                <a:tab pos="2895600" algn="l"/>
              </a:tabLst>
              <a:defRPr>
                <a:solidFill>
                  <a:schemeClr val="tx1"/>
                </a:solidFill>
                <a:latin typeface="Arial" charset="0"/>
                <a:ea typeface="Microsoft YaHei" charset="0"/>
              </a:defRPr>
            </a:lvl1pPr>
            <a:lvl2pPr>
              <a:tabLst>
                <a:tab pos="723900" algn="l"/>
                <a:tab pos="1447800" algn="l"/>
                <a:tab pos="2171700" algn="l"/>
                <a:tab pos="2895600" algn="l"/>
              </a:tabLst>
              <a:defRPr>
                <a:solidFill>
                  <a:schemeClr val="tx1"/>
                </a:solidFill>
                <a:latin typeface="Arial" charset="0"/>
                <a:ea typeface="Microsoft YaHei" charset="0"/>
              </a:defRPr>
            </a:lvl2pPr>
            <a:lvl3pPr>
              <a:tabLst>
                <a:tab pos="723900" algn="l"/>
                <a:tab pos="1447800" algn="l"/>
                <a:tab pos="2171700" algn="l"/>
                <a:tab pos="2895600" algn="l"/>
              </a:tabLst>
              <a:defRPr>
                <a:solidFill>
                  <a:schemeClr val="tx1"/>
                </a:solidFill>
                <a:latin typeface="Arial" charset="0"/>
                <a:ea typeface="Microsoft YaHei" charset="0"/>
              </a:defRPr>
            </a:lvl3pPr>
            <a:lvl4pPr>
              <a:tabLst>
                <a:tab pos="723900" algn="l"/>
                <a:tab pos="1447800" algn="l"/>
                <a:tab pos="2171700" algn="l"/>
                <a:tab pos="2895600" algn="l"/>
              </a:tabLst>
              <a:defRPr>
                <a:solidFill>
                  <a:schemeClr val="tx1"/>
                </a:solidFill>
                <a:latin typeface="Arial" charset="0"/>
                <a:ea typeface="Microsoft YaHei" charset="0"/>
              </a:defRPr>
            </a:lvl4pPr>
            <a:lvl5pPr>
              <a:tabLst>
                <a:tab pos="723900" algn="l"/>
                <a:tab pos="1447800" algn="l"/>
                <a:tab pos="2171700" algn="l"/>
                <a:tab pos="2895600" algn="l"/>
              </a:tabLst>
              <a:defRPr>
                <a:solidFill>
                  <a:schemeClr val="tx1"/>
                </a:solidFill>
                <a:latin typeface="Arial" charset="0"/>
                <a:ea typeface="Microsoft YaHei"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0"/>
              </a:defRPr>
            </a:lvl9pPr>
          </a:lstStyle>
          <a:p>
            <a:pPr algn="r" eaLnBrk="1" hangingPunct="1">
              <a:buClr>
                <a:srgbClr val="000000"/>
              </a:buClr>
              <a:buSzPct val="100000"/>
              <a:buFont typeface="Times New Roman" charset="0"/>
              <a:buNone/>
            </a:pPr>
            <a:fld id="{AD7CB72E-DA00-E348-8CF0-56059C297013}" type="slidenum">
              <a:rPr lang="fr-FR" altLang="fr-FR" sz="1200">
                <a:solidFill>
                  <a:srgbClr val="000000"/>
                </a:solidFill>
                <a:latin typeface="Calibri" charset="0"/>
              </a:rPr>
              <a:pPr algn="r" eaLnBrk="1" hangingPunct="1">
                <a:buClr>
                  <a:srgbClr val="000000"/>
                </a:buClr>
                <a:buSzPct val="100000"/>
                <a:buFont typeface="Times New Roman" charset="0"/>
                <a:buNone/>
              </a:pPr>
              <a:t>4</a:t>
            </a:fld>
            <a:endParaRPr lang="fr-FR" altLang="fr-FR" sz="1200" dirty="0">
              <a:solidFill>
                <a:srgbClr val="000000"/>
              </a:solidFill>
              <a:latin typeface="Calibri" charset="0"/>
            </a:endParaRPr>
          </a:p>
        </p:txBody>
      </p:sp>
    </p:spTree>
    <p:extLst>
      <p:ext uri="{BB962C8B-B14F-4D97-AF65-F5344CB8AC3E}">
        <p14:creationId xmlns:p14="http://schemas.microsoft.com/office/powerpoint/2010/main" val="1416226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F38580DF-FBC3-4ADB-B5C0-7E702326F71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D4E7EEE-0E15-45F1-B1BF-8F87EC11E609}" type="slidenum">
              <a:rPr lang="fr-FR" altLang="fr-FR" sz="1400" smtClean="0"/>
              <a:pPr>
                <a:spcBef>
                  <a:spcPct val="0"/>
                </a:spcBef>
              </a:pPr>
              <a:t>14</a:t>
            </a:fld>
            <a:endParaRPr lang="fr-FR" altLang="fr-FR" sz="1400"/>
          </a:p>
        </p:txBody>
      </p:sp>
      <p:sp>
        <p:nvSpPr>
          <p:cNvPr id="39939" name="Rectangle 1">
            <a:extLst>
              <a:ext uri="{FF2B5EF4-FFF2-40B4-BE49-F238E27FC236}">
                <a16:creationId xmlns:a16="http://schemas.microsoft.com/office/drawing/2014/main" id="{AD117B2A-C7FD-4E0F-8AC3-883764517300}"/>
              </a:ext>
            </a:extLst>
          </p:cNvPr>
          <p:cNvSpPr>
            <a:spLocks noGrp="1" noRot="1" noChangeAspect="1" noChangeArrowheads="1" noTextEdit="1"/>
          </p:cNvSpPr>
          <p:nvPr>
            <p:ph type="sldImg"/>
          </p:nvPr>
        </p:nvSpPr>
        <p:spPr>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558FCCC0-68EA-4717-A3E5-038CBF14122D}"/>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r-FR" altLang="fr-FR"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63CCF046-1C0C-4D7C-A1B4-2EB88297C7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CF60AA6-87FD-40EB-A0FD-CD704F7E14BA}" type="slidenum">
              <a:rPr lang="fr-FR" altLang="fr-FR" sz="1400" smtClean="0"/>
              <a:pPr>
                <a:spcBef>
                  <a:spcPct val="0"/>
                </a:spcBef>
              </a:pPr>
              <a:t>15</a:t>
            </a:fld>
            <a:endParaRPr lang="fr-FR" altLang="fr-FR" sz="1400"/>
          </a:p>
        </p:txBody>
      </p:sp>
      <p:sp>
        <p:nvSpPr>
          <p:cNvPr id="45059" name="Rectangle 1">
            <a:extLst>
              <a:ext uri="{FF2B5EF4-FFF2-40B4-BE49-F238E27FC236}">
                <a16:creationId xmlns:a16="http://schemas.microsoft.com/office/drawing/2014/main" id="{A47B707F-D154-49E4-B194-2CAB9800E0F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a:extLst>
              <a:ext uri="{FF2B5EF4-FFF2-40B4-BE49-F238E27FC236}">
                <a16:creationId xmlns:a16="http://schemas.microsoft.com/office/drawing/2014/main" id="{B54BA832-8275-476A-B58A-2EDB84ED863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a:extLst>
              <a:ext uri="{FF2B5EF4-FFF2-40B4-BE49-F238E27FC236}">
                <a16:creationId xmlns:a16="http://schemas.microsoft.com/office/drawing/2014/main" id="{21E82DAF-A8FE-481A-907A-06DAC80D36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CBA6FF8-078A-48B6-B460-0FF6FADE2C38}" type="slidenum">
              <a:rPr lang="fr-FR" altLang="fr-FR" sz="1400" smtClean="0"/>
              <a:pPr>
                <a:spcBef>
                  <a:spcPct val="0"/>
                </a:spcBef>
              </a:pPr>
              <a:t>16</a:t>
            </a:fld>
            <a:endParaRPr lang="fr-FR" altLang="fr-FR" sz="1400"/>
          </a:p>
        </p:txBody>
      </p:sp>
      <p:sp>
        <p:nvSpPr>
          <p:cNvPr id="91139" name="Rectangle 1">
            <a:extLst>
              <a:ext uri="{FF2B5EF4-FFF2-40B4-BE49-F238E27FC236}">
                <a16:creationId xmlns:a16="http://schemas.microsoft.com/office/drawing/2014/main" id="{BDC7C545-DBC5-49DB-B05E-7CD23543B15A}"/>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a:extLst>
              <a:ext uri="{FF2B5EF4-FFF2-40B4-BE49-F238E27FC236}">
                <a16:creationId xmlns:a16="http://schemas.microsoft.com/office/drawing/2014/main" id="{435C1AAD-A9A6-4162-92B7-617CD2BF8DF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7510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a:extLst>
              <a:ext uri="{FF2B5EF4-FFF2-40B4-BE49-F238E27FC236}">
                <a16:creationId xmlns:a16="http://schemas.microsoft.com/office/drawing/2014/main" id="{71A305CD-EF5B-46A9-84F2-4E8BA0B780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64517E0-9A0F-4ADE-8CAA-0F51068854C1}" type="slidenum">
              <a:rPr lang="fr-FR" altLang="fr-FR" sz="1400" smtClean="0"/>
              <a:pPr>
                <a:spcBef>
                  <a:spcPct val="0"/>
                </a:spcBef>
              </a:pPr>
              <a:t>17</a:t>
            </a:fld>
            <a:endParaRPr lang="fr-FR" altLang="fr-FR" sz="1400"/>
          </a:p>
        </p:txBody>
      </p:sp>
      <p:sp>
        <p:nvSpPr>
          <p:cNvPr id="155649" name="Text Box 1">
            <a:extLst>
              <a:ext uri="{FF2B5EF4-FFF2-40B4-BE49-F238E27FC236}">
                <a16:creationId xmlns:a16="http://schemas.microsoft.com/office/drawing/2014/main" id="{0A51824D-5050-4DD1-A4E0-6806F41DAA73}"/>
              </a:ext>
            </a:extLst>
          </p:cNvPr>
          <p:cNvSpPr txBox="1">
            <a:spLocks noChangeArrowheads="1"/>
          </p:cNvSpPr>
          <p:nvPr/>
        </p:nvSpPr>
        <p:spPr bwMode="auto">
          <a:xfrm>
            <a:off x="3884613" y="8685213"/>
            <a:ext cx="2971800" cy="458787"/>
          </a:xfrm>
          <a:prstGeom prst="rect">
            <a:avLst/>
          </a:prstGeom>
          <a:noFill/>
          <a:ln>
            <a:noFill/>
          </a:ln>
          <a:effec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fld id="{7264A973-4580-4592-8186-8F7BB82966B5}" type="slidenum">
              <a:rPr lang="fr-FR" altLang="fr-FR" smtClean="0">
                <a:latin typeface="+mn-lt" charset="0"/>
                <a:ea typeface="MS PGothic" panose="020B0600070205080204" pitchFamily="34" charset="-128"/>
              </a:rPr>
              <a:pPr eaLnBrk="1" hangingPunct="1">
                <a:buClr>
                  <a:srgbClr val="000000"/>
                </a:buClr>
                <a:buSzPct val="100000"/>
                <a:buFont typeface="Times New Roman" panose="02020603050405020304" pitchFamily="18" charset="0"/>
                <a:buNone/>
                <a:defRPr/>
              </a:pPr>
              <a:t>17</a:t>
            </a:fld>
            <a:endParaRPr lang="fr-FR" altLang="fr-FR">
              <a:latin typeface="+mn-lt" charset="0"/>
              <a:ea typeface="MS PGothic" panose="020B0600070205080204" pitchFamily="34" charset="-128"/>
            </a:endParaRPr>
          </a:p>
        </p:txBody>
      </p:sp>
      <p:sp>
        <p:nvSpPr>
          <p:cNvPr id="53252" name="Rectangle 2">
            <a:extLst>
              <a:ext uri="{FF2B5EF4-FFF2-40B4-BE49-F238E27FC236}">
                <a16:creationId xmlns:a16="http://schemas.microsoft.com/office/drawing/2014/main" id="{AEC92A1F-72FF-4D97-8C01-457CD5370E5C}"/>
              </a:ext>
            </a:extLst>
          </p:cNvPr>
          <p:cNvSpPr>
            <a:spLocks noChangeArrowheads="1"/>
          </p:cNvSpPr>
          <p:nvPr/>
        </p:nvSpPr>
        <p:spPr bwMode="auto">
          <a:xfrm>
            <a:off x="2143125" y="685800"/>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53253" name="Rectangle 3">
            <a:extLst>
              <a:ext uri="{FF2B5EF4-FFF2-40B4-BE49-F238E27FC236}">
                <a16:creationId xmlns:a16="http://schemas.microsoft.com/office/drawing/2014/main" id="{212C8B52-F658-47A3-BC4C-D999667563CB}"/>
              </a:ext>
            </a:extLst>
          </p:cNvPr>
          <p:cNvSpPr>
            <a:spLocks noGrp="1" noChangeArrowheads="1"/>
          </p:cNvSpPr>
          <p:nvPr>
            <p:ph type="body"/>
          </p:nvPr>
        </p:nvSpPr>
        <p:spPr>
          <a:xfrm>
            <a:off x="914400" y="4343400"/>
            <a:ext cx="50276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Lst>
            </a:pPr>
            <a:endParaRPr lang="fr-FR" altLang="fr-FR"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a:extLst>
              <a:ext uri="{FF2B5EF4-FFF2-40B4-BE49-F238E27FC236}">
                <a16:creationId xmlns:a16="http://schemas.microsoft.com/office/drawing/2014/main" id="{E9E2F02B-EB68-464C-A161-C29240FBFC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148DEBB-DD78-4847-847A-B445B8CCA89C}" type="slidenum">
              <a:rPr lang="fr-FR" altLang="fr-FR" sz="1400" smtClean="0"/>
              <a:pPr>
                <a:spcBef>
                  <a:spcPct val="0"/>
                </a:spcBef>
              </a:pPr>
              <a:t>19</a:t>
            </a:fld>
            <a:endParaRPr lang="fr-FR" altLang="fr-FR" sz="1400"/>
          </a:p>
        </p:txBody>
      </p:sp>
      <p:sp>
        <p:nvSpPr>
          <p:cNvPr id="157697" name="Text Box 1">
            <a:extLst>
              <a:ext uri="{FF2B5EF4-FFF2-40B4-BE49-F238E27FC236}">
                <a16:creationId xmlns:a16="http://schemas.microsoft.com/office/drawing/2014/main" id="{7325E945-EC10-4E6E-8929-4A76C0E471B8}"/>
              </a:ext>
            </a:extLst>
          </p:cNvPr>
          <p:cNvSpPr txBox="1">
            <a:spLocks noChangeArrowheads="1"/>
          </p:cNvSpPr>
          <p:nvPr/>
        </p:nvSpPr>
        <p:spPr bwMode="auto">
          <a:xfrm>
            <a:off x="3884613" y="8685213"/>
            <a:ext cx="2971800" cy="458787"/>
          </a:xfrm>
          <a:prstGeom prst="rect">
            <a:avLst/>
          </a:prstGeom>
          <a:noFill/>
          <a:ln>
            <a:noFill/>
          </a:ln>
          <a:effec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fld id="{211FE9D8-034C-484C-B865-0479DDF7E0C7}" type="slidenum">
              <a:rPr lang="fr-FR" altLang="fr-FR" smtClean="0">
                <a:latin typeface="+mn-lt" charset="0"/>
                <a:ea typeface="MS PGothic" panose="020B0600070205080204" pitchFamily="34" charset="-128"/>
              </a:rPr>
              <a:pPr eaLnBrk="1" hangingPunct="1">
                <a:buClr>
                  <a:srgbClr val="000000"/>
                </a:buClr>
                <a:buSzPct val="100000"/>
                <a:buFont typeface="Times New Roman" panose="02020603050405020304" pitchFamily="18" charset="0"/>
                <a:buNone/>
                <a:defRPr/>
              </a:pPr>
              <a:t>19</a:t>
            </a:fld>
            <a:endParaRPr lang="fr-FR" altLang="fr-FR">
              <a:latin typeface="+mn-lt" charset="0"/>
              <a:ea typeface="MS PGothic" panose="020B0600070205080204" pitchFamily="34" charset="-128"/>
            </a:endParaRPr>
          </a:p>
        </p:txBody>
      </p:sp>
      <p:sp>
        <p:nvSpPr>
          <p:cNvPr id="102404" name="Rectangle 2">
            <a:extLst>
              <a:ext uri="{FF2B5EF4-FFF2-40B4-BE49-F238E27FC236}">
                <a16:creationId xmlns:a16="http://schemas.microsoft.com/office/drawing/2014/main" id="{38E1C91D-4602-46FA-A7E5-1C13A3B54732}"/>
              </a:ext>
            </a:extLst>
          </p:cNvPr>
          <p:cNvSpPr>
            <a:spLocks noChangeArrowheads="1"/>
          </p:cNvSpPr>
          <p:nvPr/>
        </p:nvSpPr>
        <p:spPr bwMode="auto">
          <a:xfrm>
            <a:off x="2143125" y="685800"/>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02405" name="Rectangle 3">
            <a:extLst>
              <a:ext uri="{FF2B5EF4-FFF2-40B4-BE49-F238E27FC236}">
                <a16:creationId xmlns:a16="http://schemas.microsoft.com/office/drawing/2014/main" id="{F7E34E10-AAE7-4E9C-8EF0-0255806F18F5}"/>
              </a:ext>
            </a:extLst>
          </p:cNvPr>
          <p:cNvSpPr>
            <a:spLocks noGrp="1" noChangeArrowheads="1"/>
          </p:cNvSpPr>
          <p:nvPr>
            <p:ph type="body"/>
          </p:nvPr>
        </p:nvSpPr>
        <p:spPr>
          <a:xfrm>
            <a:off x="914400" y="4343400"/>
            <a:ext cx="50276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Lst>
            </a:pPr>
            <a:endParaRPr lang="fr-FR" altLang="fr-FR"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a:extLst>
              <a:ext uri="{FF2B5EF4-FFF2-40B4-BE49-F238E27FC236}">
                <a16:creationId xmlns:a16="http://schemas.microsoft.com/office/drawing/2014/main" id="{1435A5F0-9E98-443B-9CC6-0024E8BB483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FBFFE52-C531-4569-97F3-ED7D89407B93}" type="slidenum">
              <a:rPr lang="fr-FR" altLang="fr-FR" sz="1400" smtClean="0"/>
              <a:pPr>
                <a:spcBef>
                  <a:spcPct val="0"/>
                </a:spcBef>
              </a:pPr>
              <a:t>20</a:t>
            </a:fld>
            <a:endParaRPr lang="fr-FR" altLang="fr-FR" sz="1400"/>
          </a:p>
        </p:txBody>
      </p:sp>
      <p:sp>
        <p:nvSpPr>
          <p:cNvPr id="108547" name="Rectangle 1">
            <a:extLst>
              <a:ext uri="{FF2B5EF4-FFF2-40B4-BE49-F238E27FC236}">
                <a16:creationId xmlns:a16="http://schemas.microsoft.com/office/drawing/2014/main" id="{BC4C0FFA-1FFD-47E5-89A5-7CA3852C5E66}"/>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a:extLst>
              <a:ext uri="{FF2B5EF4-FFF2-40B4-BE49-F238E27FC236}">
                <a16:creationId xmlns:a16="http://schemas.microsoft.com/office/drawing/2014/main" id="{376409EC-8DF7-4F73-B1A5-EDBCF63A59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0BE425FC-C700-4736-B2AF-FE109E46BE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3A78163B-0F51-499A-8368-308ECE7971C2}" type="slidenum">
              <a:rPr lang="fr-FR" altLang="fr-FR" smtClean="0">
                <a:solidFill>
                  <a:srgbClr val="000000"/>
                </a:solidFill>
                <a:latin typeface="Times New Roman" panose="02020603050405020304" pitchFamily="18" charset="0"/>
              </a:rPr>
              <a:pPr/>
              <a:t>21</a:t>
            </a:fld>
            <a:endParaRPr lang="fr-FR" altLang="fr-FR">
              <a:solidFill>
                <a:srgbClr val="000000"/>
              </a:solidFill>
              <a:latin typeface="Times New Roman" panose="02020603050405020304" pitchFamily="18" charset="0"/>
            </a:endParaRPr>
          </a:p>
        </p:txBody>
      </p:sp>
      <p:sp>
        <p:nvSpPr>
          <p:cNvPr id="43011" name="Rectangle 1">
            <a:extLst>
              <a:ext uri="{FF2B5EF4-FFF2-40B4-BE49-F238E27FC236}">
                <a16:creationId xmlns:a16="http://schemas.microsoft.com/office/drawing/2014/main" id="{A0330F7A-3905-4D13-9F59-263EE7F4D890}"/>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A6EB6DA0-D201-498A-9FDD-F7645518972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C4CA126-8E0A-4562-8EF0-BD82A98EE05D}"/>
              </a:ext>
            </a:extLst>
          </p:cNvPr>
          <p:cNvSpPr>
            <a:spLocks noGrp="1" noRot="1" noChangeAspect="1" noChangeArrowheads="1" noTextEdit="1"/>
          </p:cNvSpPr>
          <p:nvPr>
            <p:ph type="sldImg"/>
          </p:nvPr>
        </p:nvSpPr>
        <p:spPr>
          <a:xfrm>
            <a:off x="217488" y="812800"/>
            <a:ext cx="7121525" cy="4006850"/>
          </a:xfrm>
        </p:spPr>
      </p:sp>
      <p:sp>
        <p:nvSpPr>
          <p:cNvPr id="77827" name="Rectangle 4">
            <a:extLst>
              <a:ext uri="{FF2B5EF4-FFF2-40B4-BE49-F238E27FC236}">
                <a16:creationId xmlns:a16="http://schemas.microsoft.com/office/drawing/2014/main" id="{0E35D5B9-DAA2-4396-BD76-A220364094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extLst>
      <p:ext uri="{BB962C8B-B14F-4D97-AF65-F5344CB8AC3E}">
        <p14:creationId xmlns:p14="http://schemas.microsoft.com/office/powerpoint/2010/main" val="175035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9620953-0046-43DB-8A18-F2DB11EE12E9}"/>
              </a:ext>
            </a:extLst>
          </p:cNvPr>
          <p:cNvSpPr>
            <a:spLocks noGrp="1" noRot="1" noChangeAspect="1" noChangeArrowheads="1" noTextEdit="1"/>
          </p:cNvSpPr>
          <p:nvPr>
            <p:ph type="sldImg"/>
          </p:nvPr>
        </p:nvSpPr>
        <p:spPr>
          <a:xfrm>
            <a:off x="217488" y="812800"/>
            <a:ext cx="7121525" cy="4006850"/>
          </a:xfrm>
        </p:spPr>
      </p:sp>
      <p:sp>
        <p:nvSpPr>
          <p:cNvPr id="79875" name="Rectangle 4">
            <a:extLst>
              <a:ext uri="{FF2B5EF4-FFF2-40B4-BE49-F238E27FC236}">
                <a16:creationId xmlns:a16="http://schemas.microsoft.com/office/drawing/2014/main" id="{DEFFB4AB-074A-4B6C-9E2B-75F9BB7F32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extLst>
      <p:ext uri="{BB962C8B-B14F-4D97-AF65-F5344CB8AC3E}">
        <p14:creationId xmlns:p14="http://schemas.microsoft.com/office/powerpoint/2010/main" val="192325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FF44BB4-8889-4986-BE81-4FB9EDE2BDCD}"/>
              </a:ext>
            </a:extLst>
          </p:cNvPr>
          <p:cNvSpPr>
            <a:spLocks noGrp="1" noRot="1" noChangeAspect="1" noChangeArrowheads="1" noTextEdit="1"/>
          </p:cNvSpPr>
          <p:nvPr>
            <p:ph type="sldImg"/>
          </p:nvPr>
        </p:nvSpPr>
        <p:spPr>
          <a:xfrm>
            <a:off x="217488" y="812800"/>
            <a:ext cx="7121525" cy="4006850"/>
          </a:xfrm>
        </p:spPr>
      </p:sp>
      <p:sp>
        <p:nvSpPr>
          <p:cNvPr id="81923" name="Rectangle 4">
            <a:extLst>
              <a:ext uri="{FF2B5EF4-FFF2-40B4-BE49-F238E27FC236}">
                <a16:creationId xmlns:a16="http://schemas.microsoft.com/office/drawing/2014/main" id="{A9605B6D-5375-42BB-AC0B-804343D213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extLst>
      <p:ext uri="{BB962C8B-B14F-4D97-AF65-F5344CB8AC3E}">
        <p14:creationId xmlns:p14="http://schemas.microsoft.com/office/powerpoint/2010/main" val="289136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a:extLst>
              <a:ext uri="{FF2B5EF4-FFF2-40B4-BE49-F238E27FC236}">
                <a16:creationId xmlns:a16="http://schemas.microsoft.com/office/drawing/2014/main" id="{4FEBEC77-0A1F-4F69-8ACA-22346238DDC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B75A08D-A501-47C1-BAF3-D56FAFEEA28E}" type="slidenum">
              <a:rPr lang="fr-FR" altLang="fr-FR" sz="1400" smtClean="0"/>
              <a:pPr>
                <a:spcBef>
                  <a:spcPct val="0"/>
                </a:spcBef>
              </a:pPr>
              <a:t>5</a:t>
            </a:fld>
            <a:endParaRPr lang="fr-FR" altLang="fr-FR" sz="1400" dirty="0"/>
          </a:p>
        </p:txBody>
      </p:sp>
      <p:sp>
        <p:nvSpPr>
          <p:cNvPr id="55299" name="Rectangle 1">
            <a:extLst>
              <a:ext uri="{FF2B5EF4-FFF2-40B4-BE49-F238E27FC236}">
                <a16:creationId xmlns:a16="http://schemas.microsoft.com/office/drawing/2014/main" id="{845F8183-AFE7-4966-B1EE-2AC306A8A17F}"/>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a:extLst>
              <a:ext uri="{FF2B5EF4-FFF2-40B4-BE49-F238E27FC236}">
                <a16:creationId xmlns:a16="http://schemas.microsoft.com/office/drawing/2014/main" id="{20BF66EC-1561-405B-86E5-9D760B4075FA}"/>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F8921DE-C945-46D0-BDD4-67061148E435}"/>
              </a:ext>
            </a:extLst>
          </p:cNvPr>
          <p:cNvSpPr>
            <a:spLocks noGrp="1" noRot="1" noChangeAspect="1" noChangeArrowheads="1" noTextEdit="1"/>
          </p:cNvSpPr>
          <p:nvPr>
            <p:ph type="sldImg"/>
          </p:nvPr>
        </p:nvSpPr>
        <p:spPr>
          <a:xfrm>
            <a:off x="217488" y="812800"/>
            <a:ext cx="7121525" cy="4006850"/>
          </a:xfrm>
        </p:spPr>
      </p:sp>
      <p:sp>
        <p:nvSpPr>
          <p:cNvPr id="83971" name="Rectangle 4">
            <a:extLst>
              <a:ext uri="{FF2B5EF4-FFF2-40B4-BE49-F238E27FC236}">
                <a16:creationId xmlns:a16="http://schemas.microsoft.com/office/drawing/2014/main" id="{F88C3EB5-F25F-47FD-B750-E667B285CC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a:extLst>
              <a:ext uri="{FF2B5EF4-FFF2-40B4-BE49-F238E27FC236}">
                <a16:creationId xmlns:a16="http://schemas.microsoft.com/office/drawing/2014/main" id="{AF41DF26-5237-4B85-A0DE-21796353B9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44C1A07-D361-491D-B62F-424443753D01}" type="slidenum">
              <a:rPr lang="fr-FR" altLang="fr-FR" sz="1400" smtClean="0"/>
              <a:pPr>
                <a:spcBef>
                  <a:spcPct val="0"/>
                </a:spcBef>
              </a:pPr>
              <a:t>27</a:t>
            </a:fld>
            <a:endParaRPr lang="fr-FR" altLang="fr-FR" sz="1400"/>
          </a:p>
        </p:txBody>
      </p:sp>
      <p:sp>
        <p:nvSpPr>
          <p:cNvPr id="112643" name="Rectangle 1">
            <a:extLst>
              <a:ext uri="{FF2B5EF4-FFF2-40B4-BE49-F238E27FC236}">
                <a16:creationId xmlns:a16="http://schemas.microsoft.com/office/drawing/2014/main" id="{62CEFED6-1A7C-4FDF-9D2E-72929BF400B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a:extLst>
              <a:ext uri="{FF2B5EF4-FFF2-40B4-BE49-F238E27FC236}">
                <a16:creationId xmlns:a16="http://schemas.microsoft.com/office/drawing/2014/main" id="{1A25D10A-2056-4E87-8459-25B4783E25C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9C862FFB-FE47-4342-AAC0-BA5B71473C8D}" type="slidenum">
              <a:rPr lang="fr-FR" altLang="fr-FR" sz="1400">
                <a:ea typeface="Microsoft YaHei" charset="0"/>
                <a:cs typeface="Lucida Sans Unicode" charset="0"/>
              </a:rPr>
              <a:pPr>
                <a:spcBef>
                  <a:spcPct val="0"/>
                </a:spcBef>
              </a:pPr>
              <a:t>29</a:t>
            </a:fld>
            <a:endParaRPr lang="fr-FR" altLang="fr-FR" sz="1400">
              <a:ea typeface="Microsoft YaHei" charset="0"/>
              <a:cs typeface="Lucida Sans Unicode" charset="0"/>
            </a:endParaRPr>
          </a:p>
        </p:txBody>
      </p:sp>
      <p:sp>
        <p:nvSpPr>
          <p:cNvPr id="111619"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fr-FR" altLang="fr-FR">
              <a:latin typeface="Times New Roman" charset="0"/>
            </a:endParaRPr>
          </a:p>
        </p:txBody>
      </p:sp>
    </p:spTree>
    <p:extLst>
      <p:ext uri="{BB962C8B-B14F-4D97-AF65-F5344CB8AC3E}">
        <p14:creationId xmlns:p14="http://schemas.microsoft.com/office/powerpoint/2010/main" val="794903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6">
            <a:extLst>
              <a:ext uri="{FF2B5EF4-FFF2-40B4-BE49-F238E27FC236}">
                <a16:creationId xmlns:a16="http://schemas.microsoft.com/office/drawing/2014/main" id="{62155484-C521-4E8D-B162-41C0C85A52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F623435-F651-4F7F-BFA1-A652701BE919}" type="slidenum">
              <a:rPr lang="fr-FR" altLang="fr-FR" sz="1400" smtClean="0"/>
              <a:pPr>
                <a:spcBef>
                  <a:spcPct val="0"/>
                </a:spcBef>
              </a:pPr>
              <a:t>30</a:t>
            </a:fld>
            <a:endParaRPr lang="fr-FR" altLang="fr-FR" sz="1400"/>
          </a:p>
        </p:txBody>
      </p:sp>
      <p:sp>
        <p:nvSpPr>
          <p:cNvPr id="148483" name="Rectangle 1">
            <a:extLst>
              <a:ext uri="{FF2B5EF4-FFF2-40B4-BE49-F238E27FC236}">
                <a16:creationId xmlns:a16="http://schemas.microsoft.com/office/drawing/2014/main" id="{2D582079-EF89-48C3-A139-A5AD73F65F8B}"/>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4" name="Rectangle 2">
            <a:extLst>
              <a:ext uri="{FF2B5EF4-FFF2-40B4-BE49-F238E27FC236}">
                <a16:creationId xmlns:a16="http://schemas.microsoft.com/office/drawing/2014/main" id="{DFE16E88-DF8D-4FE5-9925-C0A84A4D9DB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6">
            <a:extLst>
              <a:ext uri="{FF2B5EF4-FFF2-40B4-BE49-F238E27FC236}">
                <a16:creationId xmlns:a16="http://schemas.microsoft.com/office/drawing/2014/main" id="{D7FAEC09-8A36-451D-BA44-40FF58ECDBD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3C5CD4E2-7549-4E8D-A9E2-D2B01EADCC80}" type="slidenum">
              <a:rPr lang="fr-FR" altLang="fr-FR" smtClean="0">
                <a:solidFill>
                  <a:srgbClr val="000000"/>
                </a:solidFill>
                <a:latin typeface="Times New Roman" panose="02020603050405020304" pitchFamily="18" charset="0"/>
              </a:rPr>
              <a:pPr/>
              <a:t>31</a:t>
            </a:fld>
            <a:endParaRPr lang="fr-FR" altLang="fr-FR">
              <a:solidFill>
                <a:srgbClr val="000000"/>
              </a:solidFill>
              <a:latin typeface="Times New Roman" panose="02020603050405020304" pitchFamily="18" charset="0"/>
            </a:endParaRPr>
          </a:p>
        </p:txBody>
      </p:sp>
      <p:sp>
        <p:nvSpPr>
          <p:cNvPr id="156675" name="Rectangle 1">
            <a:extLst>
              <a:ext uri="{FF2B5EF4-FFF2-40B4-BE49-F238E27FC236}">
                <a16:creationId xmlns:a16="http://schemas.microsoft.com/office/drawing/2014/main" id="{E01814A0-40F4-41F6-A2AE-6A8C3FBA924B}"/>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6" name="Rectangle 2">
            <a:extLst>
              <a:ext uri="{FF2B5EF4-FFF2-40B4-BE49-F238E27FC236}">
                <a16:creationId xmlns:a16="http://schemas.microsoft.com/office/drawing/2014/main" id="{F5F610FA-FEB6-4F39-837B-4148DF92000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29134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6">
            <a:extLst>
              <a:ext uri="{FF2B5EF4-FFF2-40B4-BE49-F238E27FC236}">
                <a16:creationId xmlns:a16="http://schemas.microsoft.com/office/drawing/2014/main" id="{2772E3F9-3AFA-421F-B845-9AB8EA27FE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C812803-B5FD-473B-8CF5-275BD0CAF71C}" type="slidenum">
              <a:rPr lang="fr-FR" altLang="fr-FR" sz="1400" smtClean="0"/>
              <a:pPr>
                <a:spcBef>
                  <a:spcPct val="0"/>
                </a:spcBef>
              </a:pPr>
              <a:t>32</a:t>
            </a:fld>
            <a:endParaRPr lang="fr-FR" altLang="fr-FR" sz="1400"/>
          </a:p>
        </p:txBody>
      </p:sp>
      <p:sp>
        <p:nvSpPr>
          <p:cNvPr id="154627" name="Rectangle 1">
            <a:extLst>
              <a:ext uri="{FF2B5EF4-FFF2-40B4-BE49-F238E27FC236}">
                <a16:creationId xmlns:a16="http://schemas.microsoft.com/office/drawing/2014/main" id="{D85251F6-800B-49FC-8ABD-BFCDDEDA9462}"/>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8" name="Rectangle 2">
            <a:extLst>
              <a:ext uri="{FF2B5EF4-FFF2-40B4-BE49-F238E27FC236}">
                <a16:creationId xmlns:a16="http://schemas.microsoft.com/office/drawing/2014/main" id="{6434F4CD-4203-41BF-8D2B-5005FC78B2C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641534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8979A392-D920-4E33-BBC8-3437E7AA30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550C7CB3-9A95-4FCE-BEE4-DC80375DD8B0}" type="slidenum">
              <a:rPr lang="fr-FR" altLang="fr-FR" smtClean="0">
                <a:solidFill>
                  <a:srgbClr val="000000"/>
                </a:solidFill>
                <a:latin typeface="Times New Roman" panose="02020603050405020304" pitchFamily="18" charset="0"/>
              </a:rPr>
              <a:pPr/>
              <a:t>34</a:t>
            </a:fld>
            <a:endParaRPr lang="fr-FR" altLang="fr-FR">
              <a:solidFill>
                <a:srgbClr val="000000"/>
              </a:solidFill>
              <a:latin typeface="Times New Roman" panose="02020603050405020304" pitchFamily="18" charset="0"/>
            </a:endParaRPr>
          </a:p>
        </p:txBody>
      </p:sp>
      <p:sp>
        <p:nvSpPr>
          <p:cNvPr id="162819" name="Rectangle 1">
            <a:extLst>
              <a:ext uri="{FF2B5EF4-FFF2-40B4-BE49-F238E27FC236}">
                <a16:creationId xmlns:a16="http://schemas.microsoft.com/office/drawing/2014/main" id="{C41A445A-CF4A-4402-AB26-D957E007CDE5}"/>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Rectangle 2">
            <a:extLst>
              <a:ext uri="{FF2B5EF4-FFF2-40B4-BE49-F238E27FC236}">
                <a16:creationId xmlns:a16="http://schemas.microsoft.com/office/drawing/2014/main" id="{88CDBC35-E069-4619-9B0A-6497D84791EB}"/>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19329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image des diapositives 1">
            <a:extLst>
              <a:ext uri="{FF2B5EF4-FFF2-40B4-BE49-F238E27FC236}">
                <a16:creationId xmlns:a16="http://schemas.microsoft.com/office/drawing/2014/main" id="{8CDDAEC6-16CB-4795-8D15-AC63780CC9E0}"/>
              </a:ext>
            </a:extLst>
          </p:cNvPr>
          <p:cNvSpPr>
            <a:spLocks noGrp="1" noRot="1" noChangeAspect="1" noTextEdit="1"/>
          </p:cNvSpPr>
          <p:nvPr>
            <p:ph type="sldImg"/>
          </p:nvPr>
        </p:nvSpPr>
        <p:spPr>
          <a:xfrm>
            <a:off x="217488" y="812800"/>
            <a:ext cx="7121525" cy="4006850"/>
          </a:xfrm>
          <a:ln>
            <a:solidFill>
              <a:srgbClr val="000000"/>
            </a:solidFill>
            <a:miter lim="800000"/>
            <a:headEnd/>
            <a:tailEnd/>
          </a:ln>
        </p:spPr>
      </p:sp>
      <p:sp>
        <p:nvSpPr>
          <p:cNvPr id="166915" name="Espace réservé des commentaires 2">
            <a:extLst>
              <a:ext uri="{FF2B5EF4-FFF2-40B4-BE49-F238E27FC236}">
                <a16:creationId xmlns:a16="http://schemas.microsoft.com/office/drawing/2014/main" id="{4646CFB3-8C04-4C2E-9654-4C54CA9BDFE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p>
        </p:txBody>
      </p:sp>
      <p:sp>
        <p:nvSpPr>
          <p:cNvPr id="166916" name="Espace réservé du numéro de diapositive 3">
            <a:extLst>
              <a:ext uri="{FF2B5EF4-FFF2-40B4-BE49-F238E27FC236}">
                <a16:creationId xmlns:a16="http://schemas.microsoft.com/office/drawing/2014/main" id="{FF30BED6-0E46-4131-BC1F-51F3141D95C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r" eaLnBrk="1" hangingPunct="1">
              <a:spcBef>
                <a:spcPct val="0"/>
              </a:spcBef>
              <a:buClrTx/>
              <a:buSzTx/>
              <a:buFontTx/>
              <a:buNone/>
            </a:pPr>
            <a:fld id="{A98557EA-BA1E-4411-A2AD-F174A8F9EDB2}" type="slidenum">
              <a:rPr lang="fr-FR" altLang="fr-FR">
                <a:latin typeface="Calibri" panose="020F0502020204030204" pitchFamily="34" charset="0"/>
              </a:rPr>
              <a:pPr algn="r" eaLnBrk="1" hangingPunct="1">
                <a:spcBef>
                  <a:spcPct val="0"/>
                </a:spcBef>
                <a:buClrTx/>
                <a:buSzTx/>
                <a:buFontTx/>
                <a:buNone/>
              </a:pPr>
              <a:t>35</a:t>
            </a:fld>
            <a:endParaRPr lang="fr-FR" altLang="fr-FR">
              <a:latin typeface="Calibri" panose="020F0502020204030204" pitchFamily="34" charset="0"/>
            </a:endParaRPr>
          </a:p>
        </p:txBody>
      </p:sp>
    </p:spTree>
    <p:extLst>
      <p:ext uri="{BB962C8B-B14F-4D97-AF65-F5344CB8AC3E}">
        <p14:creationId xmlns:p14="http://schemas.microsoft.com/office/powerpoint/2010/main" val="143538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6">
            <a:extLst>
              <a:ext uri="{FF2B5EF4-FFF2-40B4-BE49-F238E27FC236}">
                <a16:creationId xmlns:a16="http://schemas.microsoft.com/office/drawing/2014/main" id="{C940BBEA-48DD-4EAF-A82D-3C2487A5BDA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CAF8AF72-E9A1-4EDE-938E-ED3E664A739B}" type="slidenum">
              <a:rPr lang="fr-FR" altLang="fr-FR" smtClean="0">
                <a:solidFill>
                  <a:srgbClr val="000000"/>
                </a:solidFill>
                <a:latin typeface="Times New Roman" panose="02020603050405020304" pitchFamily="18" charset="0"/>
              </a:rPr>
              <a:pPr/>
              <a:t>36</a:t>
            </a:fld>
            <a:endParaRPr lang="fr-FR" altLang="fr-FR">
              <a:solidFill>
                <a:srgbClr val="000000"/>
              </a:solidFill>
              <a:latin typeface="Times New Roman" panose="02020603050405020304" pitchFamily="18" charset="0"/>
            </a:endParaRPr>
          </a:p>
        </p:txBody>
      </p:sp>
      <p:sp>
        <p:nvSpPr>
          <p:cNvPr id="171011" name="Rectangle 1">
            <a:extLst>
              <a:ext uri="{FF2B5EF4-FFF2-40B4-BE49-F238E27FC236}">
                <a16:creationId xmlns:a16="http://schemas.microsoft.com/office/drawing/2014/main" id="{D4B43264-4132-4C33-B221-E497C060FFF9}"/>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2" name="Rectangle 2">
            <a:extLst>
              <a:ext uri="{FF2B5EF4-FFF2-40B4-BE49-F238E27FC236}">
                <a16:creationId xmlns:a16="http://schemas.microsoft.com/office/drawing/2014/main" id="{250883B5-F62D-4BEB-8852-51737CA16E7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892979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6">
            <a:extLst>
              <a:ext uri="{FF2B5EF4-FFF2-40B4-BE49-F238E27FC236}">
                <a16:creationId xmlns:a16="http://schemas.microsoft.com/office/drawing/2014/main" id="{765D3B15-7646-43C4-8D77-5D36EFA2F4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054E225-8E7A-4A34-B8E3-7FC91B94F649}" type="slidenum">
              <a:rPr lang="fr-FR" altLang="fr-FR" sz="1400" smtClean="0"/>
              <a:pPr>
                <a:spcBef>
                  <a:spcPct val="0"/>
                </a:spcBef>
              </a:pPr>
              <a:t>37</a:t>
            </a:fld>
            <a:endParaRPr lang="fr-FR" altLang="fr-FR" sz="1400"/>
          </a:p>
        </p:txBody>
      </p:sp>
      <p:sp>
        <p:nvSpPr>
          <p:cNvPr id="173059" name="Rectangle 1">
            <a:extLst>
              <a:ext uri="{FF2B5EF4-FFF2-40B4-BE49-F238E27FC236}">
                <a16:creationId xmlns:a16="http://schemas.microsoft.com/office/drawing/2014/main" id="{8CC34BF7-5475-4311-894A-3A472A576AE1}"/>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0" name="Rectangle 2">
            <a:extLst>
              <a:ext uri="{FF2B5EF4-FFF2-40B4-BE49-F238E27FC236}">
                <a16:creationId xmlns:a16="http://schemas.microsoft.com/office/drawing/2014/main" id="{95B014A3-784D-4797-B25F-9F23B336AAF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39033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a:extLst>
              <a:ext uri="{FF2B5EF4-FFF2-40B4-BE49-F238E27FC236}">
                <a16:creationId xmlns:a16="http://schemas.microsoft.com/office/drawing/2014/main" id="{60F34F7E-6FD7-4C68-948B-5839C8A791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0B7EE1D-5BCA-44D3-8AD7-DF82CB41BA75}" type="slidenum">
              <a:rPr lang="fr-FR" altLang="fr-FR" sz="1400" smtClean="0"/>
              <a:pPr>
                <a:spcBef>
                  <a:spcPct val="0"/>
                </a:spcBef>
              </a:pPr>
              <a:t>7</a:t>
            </a:fld>
            <a:endParaRPr lang="fr-FR" altLang="fr-FR" sz="1400"/>
          </a:p>
        </p:txBody>
      </p:sp>
      <p:sp>
        <p:nvSpPr>
          <p:cNvPr id="57347" name="Rectangle 1">
            <a:extLst>
              <a:ext uri="{FF2B5EF4-FFF2-40B4-BE49-F238E27FC236}">
                <a16:creationId xmlns:a16="http://schemas.microsoft.com/office/drawing/2014/main" id="{0BFC62CF-FEFD-40CE-8D7F-F2C513B8AD31}"/>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63C9BE6C-8593-4A0F-ABAB-D78F34C29A9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6">
            <a:extLst>
              <a:ext uri="{FF2B5EF4-FFF2-40B4-BE49-F238E27FC236}">
                <a16:creationId xmlns:a16="http://schemas.microsoft.com/office/drawing/2014/main" id="{A571FFC0-DD1F-47E0-8826-0AF3427C90B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D418D018-9667-4261-95FF-B7800234D144}" type="slidenum">
              <a:rPr lang="fr-FR" altLang="fr-FR" smtClean="0">
                <a:solidFill>
                  <a:srgbClr val="000000"/>
                </a:solidFill>
                <a:latin typeface="Times New Roman" panose="02020603050405020304" pitchFamily="18" charset="0"/>
              </a:rPr>
              <a:pPr/>
              <a:t>38</a:t>
            </a:fld>
            <a:endParaRPr lang="fr-FR" altLang="fr-FR">
              <a:solidFill>
                <a:srgbClr val="000000"/>
              </a:solidFill>
              <a:latin typeface="Times New Roman" panose="02020603050405020304" pitchFamily="18" charset="0"/>
            </a:endParaRPr>
          </a:p>
        </p:txBody>
      </p:sp>
      <p:sp>
        <p:nvSpPr>
          <p:cNvPr id="179203" name="Rectangle 1">
            <a:extLst>
              <a:ext uri="{FF2B5EF4-FFF2-40B4-BE49-F238E27FC236}">
                <a16:creationId xmlns:a16="http://schemas.microsoft.com/office/drawing/2014/main" id="{B98BD5E5-E114-406B-82D3-681C88D63704}"/>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4" name="Rectangle 2">
            <a:extLst>
              <a:ext uri="{FF2B5EF4-FFF2-40B4-BE49-F238E27FC236}">
                <a16:creationId xmlns:a16="http://schemas.microsoft.com/office/drawing/2014/main" id="{28A06AD2-6C03-4C71-B442-B5C99D36C58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803419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6">
            <a:extLst>
              <a:ext uri="{FF2B5EF4-FFF2-40B4-BE49-F238E27FC236}">
                <a16:creationId xmlns:a16="http://schemas.microsoft.com/office/drawing/2014/main" id="{C806C3FC-78BB-49EF-8675-1D92FC10B35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C13F06B-413A-464D-9313-215F80E22E13}" type="slidenum">
              <a:rPr lang="fr-FR" altLang="fr-FR" sz="1400" smtClean="0"/>
              <a:pPr>
                <a:spcBef>
                  <a:spcPct val="0"/>
                </a:spcBef>
              </a:pPr>
              <a:t>40</a:t>
            </a:fld>
            <a:endParaRPr lang="fr-FR" altLang="fr-FR" sz="1400"/>
          </a:p>
        </p:txBody>
      </p:sp>
      <p:sp>
        <p:nvSpPr>
          <p:cNvPr id="220163" name="Rectangle 1">
            <a:extLst>
              <a:ext uri="{FF2B5EF4-FFF2-40B4-BE49-F238E27FC236}">
                <a16:creationId xmlns:a16="http://schemas.microsoft.com/office/drawing/2014/main" id="{965A11A8-77A1-428C-A3BB-7D90A6F9E330}"/>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0164" name="Rectangle 2">
            <a:extLst>
              <a:ext uri="{FF2B5EF4-FFF2-40B4-BE49-F238E27FC236}">
                <a16:creationId xmlns:a16="http://schemas.microsoft.com/office/drawing/2014/main" id="{8EFA2667-59AB-4590-A90F-320AA6B6B3A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610266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a:extLst>
              <a:ext uri="{FF2B5EF4-FFF2-40B4-BE49-F238E27FC236}">
                <a16:creationId xmlns:a16="http://schemas.microsoft.com/office/drawing/2014/main" id="{0F836856-28CF-43CE-A0E6-A4EF594CFB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B868888-28C9-4447-B266-5CF90D36BAC6}" type="slidenum">
              <a:rPr lang="fr-FR" altLang="fr-FR" sz="1400" smtClean="0"/>
              <a:pPr>
                <a:spcBef>
                  <a:spcPct val="0"/>
                </a:spcBef>
              </a:pPr>
              <a:t>43</a:t>
            </a:fld>
            <a:endParaRPr lang="fr-FR" altLang="fr-FR" sz="1400"/>
          </a:p>
        </p:txBody>
      </p:sp>
      <p:sp>
        <p:nvSpPr>
          <p:cNvPr id="122883" name="Rectangle 1">
            <a:extLst>
              <a:ext uri="{FF2B5EF4-FFF2-40B4-BE49-F238E27FC236}">
                <a16:creationId xmlns:a16="http://schemas.microsoft.com/office/drawing/2014/main" id="{C9A4457F-EFBD-4870-800A-E194FF66119C}"/>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a:extLst>
              <a:ext uri="{FF2B5EF4-FFF2-40B4-BE49-F238E27FC236}">
                <a16:creationId xmlns:a16="http://schemas.microsoft.com/office/drawing/2014/main" id="{16A931EA-0DA7-4736-9BD9-A00F711596F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6">
            <a:extLst>
              <a:ext uri="{FF2B5EF4-FFF2-40B4-BE49-F238E27FC236}">
                <a16:creationId xmlns:a16="http://schemas.microsoft.com/office/drawing/2014/main" id="{925290C2-7DE6-43BE-A78A-00A51E8F2F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CD83C9E7-50C8-4AF6-989D-C9FD445AABBC}" type="slidenum">
              <a:rPr lang="fr-FR" altLang="fr-FR" smtClean="0">
                <a:solidFill>
                  <a:srgbClr val="000000"/>
                </a:solidFill>
                <a:latin typeface="Times New Roman" panose="02020603050405020304" pitchFamily="18" charset="0"/>
              </a:rPr>
              <a:pPr/>
              <a:t>45</a:t>
            </a:fld>
            <a:endParaRPr lang="fr-FR" altLang="fr-FR">
              <a:solidFill>
                <a:srgbClr val="000000"/>
              </a:solidFill>
              <a:latin typeface="Times New Roman" panose="02020603050405020304" pitchFamily="18" charset="0"/>
            </a:endParaRPr>
          </a:p>
        </p:txBody>
      </p:sp>
      <p:sp>
        <p:nvSpPr>
          <p:cNvPr id="119811" name="Rectangle 1">
            <a:extLst>
              <a:ext uri="{FF2B5EF4-FFF2-40B4-BE49-F238E27FC236}">
                <a16:creationId xmlns:a16="http://schemas.microsoft.com/office/drawing/2014/main" id="{AB5C8B22-BFB0-4118-B67B-245FE2E2B148}"/>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Rectangle 2">
            <a:extLst>
              <a:ext uri="{FF2B5EF4-FFF2-40B4-BE49-F238E27FC236}">
                <a16:creationId xmlns:a16="http://schemas.microsoft.com/office/drawing/2014/main" id="{E87ACD96-8A74-4398-8596-2914A085588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6F234ABC-EA3C-844A-B80D-C8BDDDE68E21}" type="slidenum">
              <a:rPr lang="fr-FR" altLang="fr-FR" sz="1400">
                <a:ea typeface="Microsoft YaHei" charset="0"/>
                <a:cs typeface="Lucida Sans Unicode" charset="0"/>
              </a:rPr>
              <a:pPr>
                <a:spcBef>
                  <a:spcPct val="0"/>
                </a:spcBef>
              </a:pPr>
              <a:t>47</a:t>
            </a:fld>
            <a:endParaRPr lang="fr-FR" altLang="fr-FR" sz="1400">
              <a:ea typeface="Microsoft YaHei" charset="0"/>
              <a:cs typeface="Lucida Sans Unicode" charset="0"/>
            </a:endParaRPr>
          </a:p>
        </p:txBody>
      </p:sp>
      <p:sp>
        <p:nvSpPr>
          <p:cNvPr id="125955"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fr-FR" altLang="fr-FR">
              <a:latin typeface="Times New Roman" charset="0"/>
            </a:endParaRPr>
          </a:p>
        </p:txBody>
      </p:sp>
    </p:spTree>
    <p:extLst>
      <p:ext uri="{BB962C8B-B14F-4D97-AF65-F5344CB8AC3E}">
        <p14:creationId xmlns:p14="http://schemas.microsoft.com/office/powerpoint/2010/main" val="708761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6">
            <a:extLst>
              <a:ext uri="{FF2B5EF4-FFF2-40B4-BE49-F238E27FC236}">
                <a16:creationId xmlns:a16="http://schemas.microsoft.com/office/drawing/2014/main" id="{6BA33290-37E4-4985-AF08-70CED960322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426FA0-B1EF-4286-994A-023D30CA874A}" type="slidenum">
              <a:rPr lang="fr-FR" altLang="fr-FR" sz="1400" smtClean="0"/>
              <a:pPr>
                <a:spcBef>
                  <a:spcPct val="0"/>
                </a:spcBef>
              </a:pPr>
              <a:t>48</a:t>
            </a:fld>
            <a:endParaRPr lang="fr-FR" altLang="fr-FR" sz="1400"/>
          </a:p>
        </p:txBody>
      </p:sp>
      <p:sp>
        <p:nvSpPr>
          <p:cNvPr id="134147" name="Rectangle 1">
            <a:extLst>
              <a:ext uri="{FF2B5EF4-FFF2-40B4-BE49-F238E27FC236}">
                <a16:creationId xmlns:a16="http://schemas.microsoft.com/office/drawing/2014/main" id="{D182F335-4FB5-444D-9BBC-27E047B2A502}"/>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a:extLst>
              <a:ext uri="{FF2B5EF4-FFF2-40B4-BE49-F238E27FC236}">
                <a16:creationId xmlns:a16="http://schemas.microsoft.com/office/drawing/2014/main" id="{E6407C1F-267A-4112-A944-81B6B8E16A0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pPr>
            <a:fld id="{56BE1162-2147-D447-9CD9-F92BFD568893}" type="slidenum">
              <a:rPr lang="fr-FR" altLang="fr-FR" sz="1400">
                <a:ea typeface="Microsoft YaHei" charset="0"/>
                <a:cs typeface="Lucida Sans Unicode" charset="0"/>
              </a:rPr>
              <a:pPr>
                <a:spcBef>
                  <a:spcPct val="0"/>
                </a:spcBef>
              </a:pPr>
              <a:t>50</a:t>
            </a:fld>
            <a:endParaRPr lang="fr-FR" altLang="fr-FR" sz="1400">
              <a:ea typeface="Microsoft YaHei" charset="0"/>
              <a:cs typeface="Lucida Sans Unicode" charset="0"/>
            </a:endParaRPr>
          </a:p>
        </p:txBody>
      </p:sp>
      <p:sp>
        <p:nvSpPr>
          <p:cNvPr id="138243"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fr-FR" altLang="fr-FR">
              <a:latin typeface="Times New Roman" charset="0"/>
            </a:endParaRPr>
          </a:p>
        </p:txBody>
      </p:sp>
    </p:spTree>
    <p:extLst>
      <p:ext uri="{BB962C8B-B14F-4D97-AF65-F5344CB8AC3E}">
        <p14:creationId xmlns:p14="http://schemas.microsoft.com/office/powerpoint/2010/main" val="1701741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a:extLst>
              <a:ext uri="{FF2B5EF4-FFF2-40B4-BE49-F238E27FC236}">
                <a16:creationId xmlns:a16="http://schemas.microsoft.com/office/drawing/2014/main" id="{78ECAB67-D366-4CC5-98D6-42197B78AC76}"/>
              </a:ext>
            </a:extLst>
          </p:cNvPr>
          <p:cNvSpPr>
            <a:spLocks noGrp="1" noRot="1" noChangeAspect="1" noTextEdit="1"/>
          </p:cNvSpPr>
          <p:nvPr>
            <p:ph type="sldImg"/>
          </p:nvPr>
        </p:nvSpPr>
        <p:spPr>
          <a:xfrm>
            <a:off x="217488" y="812800"/>
            <a:ext cx="7121525" cy="4006850"/>
          </a:xfrm>
          <a:ln>
            <a:solidFill>
              <a:srgbClr val="000000"/>
            </a:solidFill>
            <a:miter lim="800000"/>
            <a:headEnd/>
            <a:tailEnd/>
          </a:ln>
        </p:spPr>
      </p:sp>
      <p:sp>
        <p:nvSpPr>
          <p:cNvPr id="138243" name="Espace réservé des commentaires 2">
            <a:extLst>
              <a:ext uri="{FF2B5EF4-FFF2-40B4-BE49-F238E27FC236}">
                <a16:creationId xmlns:a16="http://schemas.microsoft.com/office/drawing/2014/main" id="{C64ADB3C-44DE-4CB2-823E-B43A6A5062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p>
        </p:txBody>
      </p:sp>
      <p:sp>
        <p:nvSpPr>
          <p:cNvPr id="138244" name="Espace réservé du numéro de diapositive 3">
            <a:extLst>
              <a:ext uri="{FF2B5EF4-FFF2-40B4-BE49-F238E27FC236}">
                <a16:creationId xmlns:a16="http://schemas.microsoft.com/office/drawing/2014/main" id="{877CD2CB-377D-4205-AE02-F2BAE9AD1AB0}"/>
              </a:ext>
            </a:extLst>
          </p:cNvPr>
          <p:cNvSpPr txBox="1">
            <a:spLocks noGrp="1" noChangeArrowheads="1"/>
          </p:cNvSpPr>
          <p:nvPr/>
        </p:nvSpPr>
        <p:spPr bwMode="auto">
          <a:xfrm>
            <a:off x="3884613" y="8686800"/>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056" tIns="48910" rIns="94056" bIns="48910" anchor="b"/>
          <a:lstStyle>
            <a:lvl1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1pPr>
            <a:lvl2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2pPr>
            <a:lvl3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3pPr>
            <a:lvl4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4pPr>
            <a:lvl5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5pPr>
            <a:lvl6pPr marL="25146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6pPr>
            <a:lvl7pPr marL="29718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7pPr>
            <a:lvl8pPr marL="34290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8pPr>
            <a:lvl9pPr marL="38862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9pPr>
          </a:lstStyle>
          <a:p>
            <a:pPr algn="r"/>
            <a:fld id="{04C1E1A0-B498-4AE7-A1EA-156FED6DF717}" type="slidenum">
              <a:rPr lang="en-GB" altLang="fr-FR" sz="1300">
                <a:solidFill>
                  <a:srgbClr val="000000"/>
                </a:solidFill>
                <a:latin typeface="Calibri" panose="020F0502020204030204" pitchFamily="34" charset="0"/>
              </a:rPr>
              <a:pPr algn="r"/>
              <a:t>51</a:t>
            </a:fld>
            <a:endParaRPr lang="en-GB" altLang="fr-FR" sz="1300">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e l'image des diapositives 1">
            <a:extLst>
              <a:ext uri="{FF2B5EF4-FFF2-40B4-BE49-F238E27FC236}">
                <a16:creationId xmlns:a16="http://schemas.microsoft.com/office/drawing/2014/main" id="{B8D7B06C-C2E6-47FD-9DFE-ACEE6BD6E107}"/>
              </a:ext>
            </a:extLst>
          </p:cNvPr>
          <p:cNvSpPr>
            <a:spLocks noGrp="1" noRot="1" noChangeAspect="1" noTextEdit="1"/>
          </p:cNvSpPr>
          <p:nvPr>
            <p:ph type="sldImg"/>
          </p:nvPr>
        </p:nvSpPr>
        <p:spPr>
          <a:xfrm>
            <a:off x="217488" y="812800"/>
            <a:ext cx="7121525" cy="4006850"/>
          </a:xfrm>
          <a:ln>
            <a:solidFill>
              <a:srgbClr val="000000"/>
            </a:solidFill>
            <a:miter lim="800000"/>
            <a:headEnd/>
            <a:tailEnd/>
          </a:ln>
        </p:spPr>
      </p:sp>
      <p:sp>
        <p:nvSpPr>
          <p:cNvPr id="140291" name="Espace réservé des commentaires 2">
            <a:extLst>
              <a:ext uri="{FF2B5EF4-FFF2-40B4-BE49-F238E27FC236}">
                <a16:creationId xmlns:a16="http://schemas.microsoft.com/office/drawing/2014/main" id="{10526F8F-627C-41BE-9D30-2EE036C517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p>
        </p:txBody>
      </p:sp>
      <p:sp>
        <p:nvSpPr>
          <p:cNvPr id="140292" name="Espace réservé du numéro de diapositive 3">
            <a:extLst>
              <a:ext uri="{FF2B5EF4-FFF2-40B4-BE49-F238E27FC236}">
                <a16:creationId xmlns:a16="http://schemas.microsoft.com/office/drawing/2014/main" id="{7FDDF8AB-3A79-46AE-BF6D-3990A2AC6E24}"/>
              </a:ext>
            </a:extLst>
          </p:cNvPr>
          <p:cNvSpPr txBox="1">
            <a:spLocks noGrp="1" noChangeArrowheads="1"/>
          </p:cNvSpPr>
          <p:nvPr/>
        </p:nvSpPr>
        <p:spPr bwMode="auto">
          <a:xfrm>
            <a:off x="3884613" y="8686800"/>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056" tIns="48910" rIns="94056" bIns="48910" anchor="b"/>
          <a:lstStyle>
            <a:lvl1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1pPr>
            <a:lvl2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2pPr>
            <a:lvl3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3pPr>
            <a:lvl4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4pPr>
            <a:lvl5pPr defTabSz="469900">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5pPr>
            <a:lvl6pPr marL="25146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6pPr>
            <a:lvl7pPr marL="29718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7pPr>
            <a:lvl8pPr marL="34290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8pPr>
            <a:lvl9pPr marL="3886200" indent="-228600" defTabSz="469900" eaLnBrk="0" fontAlgn="base" hangingPunct="0">
              <a:spcBef>
                <a:spcPct val="0"/>
              </a:spcBef>
              <a:spcAft>
                <a:spcPct val="0"/>
              </a:spcAft>
              <a:tabLst>
                <a:tab pos="0" algn="l"/>
                <a:tab pos="955675" algn="l"/>
                <a:tab pos="1911350" algn="l"/>
                <a:tab pos="2867025" algn="l"/>
                <a:tab pos="3822700" algn="l"/>
                <a:tab pos="4778375" algn="l"/>
                <a:tab pos="5734050" algn="l"/>
                <a:tab pos="6688138" algn="l"/>
                <a:tab pos="7643813" algn="l"/>
                <a:tab pos="8599488" algn="l"/>
                <a:tab pos="9555163" algn="l"/>
                <a:tab pos="10510838" algn="l"/>
              </a:tabLst>
              <a:defRPr>
                <a:solidFill>
                  <a:schemeClr val="tx1"/>
                </a:solidFill>
                <a:latin typeface="Arial" panose="020B0604020202020204" pitchFamily="34" charset="0"/>
                <a:ea typeface="Microsoft YaHei" panose="020B0503020204020204" pitchFamily="34" charset="-122"/>
              </a:defRPr>
            </a:lvl9pPr>
          </a:lstStyle>
          <a:p>
            <a:pPr algn="r"/>
            <a:fld id="{CF3BD0C6-6DAE-48C4-918A-699CE8C8F78E}" type="slidenum">
              <a:rPr lang="en-GB" altLang="fr-FR" sz="1300">
                <a:solidFill>
                  <a:srgbClr val="000000"/>
                </a:solidFill>
                <a:latin typeface="Calibri" panose="020F0502020204030204" pitchFamily="34" charset="0"/>
              </a:rPr>
              <a:pPr algn="r"/>
              <a:t>52</a:t>
            </a:fld>
            <a:endParaRPr lang="en-GB" altLang="fr-FR" sz="1300">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6">
            <a:extLst>
              <a:ext uri="{FF2B5EF4-FFF2-40B4-BE49-F238E27FC236}">
                <a16:creationId xmlns:a16="http://schemas.microsoft.com/office/drawing/2014/main" id="{BEFBB90A-785C-4EEF-AB52-04287536F06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39C20F65-7942-4169-A2DE-E3D35245B235}" type="slidenum">
              <a:rPr lang="fr-FR" altLang="fr-FR" smtClean="0">
                <a:solidFill>
                  <a:srgbClr val="000000"/>
                </a:solidFill>
                <a:latin typeface="Times New Roman" panose="02020603050405020304" pitchFamily="18" charset="0"/>
              </a:rPr>
              <a:pPr/>
              <a:t>54</a:t>
            </a:fld>
            <a:endParaRPr lang="fr-FR" altLang="fr-FR">
              <a:solidFill>
                <a:srgbClr val="000000"/>
              </a:solidFill>
              <a:latin typeface="Times New Roman" panose="02020603050405020304" pitchFamily="18" charset="0"/>
            </a:endParaRPr>
          </a:p>
        </p:txBody>
      </p:sp>
      <p:sp>
        <p:nvSpPr>
          <p:cNvPr id="205827" name="Rectangle 1">
            <a:extLst>
              <a:ext uri="{FF2B5EF4-FFF2-40B4-BE49-F238E27FC236}">
                <a16:creationId xmlns:a16="http://schemas.microsoft.com/office/drawing/2014/main" id="{1AF020C7-2F82-438C-88BE-515ACED12D3C}"/>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828" name="Rectangle 2">
            <a:extLst>
              <a:ext uri="{FF2B5EF4-FFF2-40B4-BE49-F238E27FC236}">
                <a16:creationId xmlns:a16="http://schemas.microsoft.com/office/drawing/2014/main" id="{3DB46356-A154-4960-849D-EE754B8EB37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9947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a:extLst>
              <a:ext uri="{FF2B5EF4-FFF2-40B4-BE49-F238E27FC236}">
                <a16:creationId xmlns:a16="http://schemas.microsoft.com/office/drawing/2014/main" id="{64D3A8D4-0F3B-46F0-B3E7-13C532889C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7F48A85-B7D3-44DE-B736-6F1C126C1E86}" type="slidenum">
              <a:rPr lang="fr-FR" altLang="fr-FR" sz="1400" smtClean="0"/>
              <a:pPr>
                <a:spcBef>
                  <a:spcPct val="0"/>
                </a:spcBef>
              </a:pPr>
              <a:t>8</a:t>
            </a:fld>
            <a:endParaRPr lang="fr-FR" altLang="fr-FR" sz="1400"/>
          </a:p>
        </p:txBody>
      </p:sp>
      <p:sp>
        <p:nvSpPr>
          <p:cNvPr id="59395" name="Rectangle 1">
            <a:extLst>
              <a:ext uri="{FF2B5EF4-FFF2-40B4-BE49-F238E27FC236}">
                <a16:creationId xmlns:a16="http://schemas.microsoft.com/office/drawing/2014/main" id="{C93EFD57-47C6-425F-BE49-020514C1D4A8}"/>
              </a:ext>
            </a:extLst>
          </p:cNvPr>
          <p:cNvSpPr>
            <a:spLocks noGrp="1" noRot="1" noChangeAspect="1" noChangeArrowheads="1" noTextEdit="1"/>
          </p:cNvSpPr>
          <p:nvPr>
            <p:ph type="sldImg"/>
          </p:nvPr>
        </p:nvSpPr>
        <p:spPr>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a:extLst>
              <a:ext uri="{FF2B5EF4-FFF2-40B4-BE49-F238E27FC236}">
                <a16:creationId xmlns:a16="http://schemas.microsoft.com/office/drawing/2014/main" id="{6552708F-F75F-423B-A802-10F2A2D1609A}"/>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r-FR" altLang="fr-FR"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6">
            <a:extLst>
              <a:ext uri="{FF2B5EF4-FFF2-40B4-BE49-F238E27FC236}">
                <a16:creationId xmlns:a16="http://schemas.microsoft.com/office/drawing/2014/main" id="{53E107C8-F1BF-4D14-880B-C9B55550916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B8D14287-A95F-4F06-A7DE-DB1AA12B3A1E}" type="slidenum">
              <a:rPr lang="fr-FR" altLang="fr-FR" smtClean="0">
                <a:solidFill>
                  <a:srgbClr val="000000"/>
                </a:solidFill>
                <a:latin typeface="Times New Roman" panose="02020603050405020304" pitchFamily="18" charset="0"/>
              </a:rPr>
              <a:pPr/>
              <a:t>55</a:t>
            </a:fld>
            <a:endParaRPr lang="fr-FR" altLang="fr-FR">
              <a:solidFill>
                <a:srgbClr val="000000"/>
              </a:solidFill>
              <a:latin typeface="Times New Roman" panose="02020603050405020304" pitchFamily="18" charset="0"/>
            </a:endParaRPr>
          </a:p>
        </p:txBody>
      </p:sp>
      <p:sp>
        <p:nvSpPr>
          <p:cNvPr id="207875" name="Rectangle 1">
            <a:extLst>
              <a:ext uri="{FF2B5EF4-FFF2-40B4-BE49-F238E27FC236}">
                <a16:creationId xmlns:a16="http://schemas.microsoft.com/office/drawing/2014/main" id="{210365B9-80EC-48AA-8AF3-A6FE7DC3C640}"/>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7876" name="Rectangle 2">
            <a:extLst>
              <a:ext uri="{FF2B5EF4-FFF2-40B4-BE49-F238E27FC236}">
                <a16:creationId xmlns:a16="http://schemas.microsoft.com/office/drawing/2014/main" id="{640B420E-1248-4B5C-AA96-BE6E945A52B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968209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Rectangle 6">
            <a:extLst>
              <a:ext uri="{FF2B5EF4-FFF2-40B4-BE49-F238E27FC236}">
                <a16:creationId xmlns:a16="http://schemas.microsoft.com/office/drawing/2014/main" id="{9C073007-D687-41B3-9FFA-EE3D7135BF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DFC6B34C-4842-46A8-8290-A352EE7F674A}" type="slidenum">
              <a:rPr lang="fr-FR" altLang="fr-FR" smtClean="0">
                <a:solidFill>
                  <a:srgbClr val="000000"/>
                </a:solidFill>
                <a:latin typeface="Times New Roman" panose="02020603050405020304" pitchFamily="18" charset="0"/>
              </a:rPr>
              <a:pPr/>
              <a:t>56</a:t>
            </a:fld>
            <a:endParaRPr lang="fr-FR" altLang="fr-FR">
              <a:solidFill>
                <a:srgbClr val="000000"/>
              </a:solidFill>
              <a:latin typeface="Times New Roman" panose="02020603050405020304" pitchFamily="18" charset="0"/>
            </a:endParaRPr>
          </a:p>
        </p:txBody>
      </p:sp>
      <p:sp>
        <p:nvSpPr>
          <p:cNvPr id="209923" name="Rectangle 1">
            <a:extLst>
              <a:ext uri="{FF2B5EF4-FFF2-40B4-BE49-F238E27FC236}">
                <a16:creationId xmlns:a16="http://schemas.microsoft.com/office/drawing/2014/main" id="{D581B58A-150F-428A-905A-6389585394C2}"/>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9924" name="Rectangle 2">
            <a:extLst>
              <a:ext uri="{FF2B5EF4-FFF2-40B4-BE49-F238E27FC236}">
                <a16:creationId xmlns:a16="http://schemas.microsoft.com/office/drawing/2014/main" id="{FB92FA44-FECF-46C0-AA13-1C4CA15903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160599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Rectangle 6">
            <a:extLst>
              <a:ext uri="{FF2B5EF4-FFF2-40B4-BE49-F238E27FC236}">
                <a16:creationId xmlns:a16="http://schemas.microsoft.com/office/drawing/2014/main" id="{A88AC4F9-B613-482F-97B4-355F27982BF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7214BECA-9045-4DA6-B039-5460E1D29FB0}" type="slidenum">
              <a:rPr lang="fr-FR" altLang="fr-FR" smtClean="0">
                <a:solidFill>
                  <a:srgbClr val="000000"/>
                </a:solidFill>
                <a:latin typeface="Times New Roman" panose="02020603050405020304" pitchFamily="18" charset="0"/>
              </a:rPr>
              <a:pPr/>
              <a:t>57</a:t>
            </a:fld>
            <a:endParaRPr lang="fr-FR" altLang="fr-FR">
              <a:solidFill>
                <a:srgbClr val="000000"/>
              </a:solidFill>
              <a:latin typeface="Times New Roman" panose="02020603050405020304" pitchFamily="18" charset="0"/>
            </a:endParaRPr>
          </a:p>
        </p:txBody>
      </p:sp>
      <p:sp>
        <p:nvSpPr>
          <p:cNvPr id="224259" name="Rectangle 1">
            <a:extLst>
              <a:ext uri="{FF2B5EF4-FFF2-40B4-BE49-F238E27FC236}">
                <a16:creationId xmlns:a16="http://schemas.microsoft.com/office/drawing/2014/main" id="{73F1E335-AF15-4BEA-8CB5-2F01F27C792C}"/>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4260" name="Rectangle 2">
            <a:extLst>
              <a:ext uri="{FF2B5EF4-FFF2-40B4-BE49-F238E27FC236}">
                <a16:creationId xmlns:a16="http://schemas.microsoft.com/office/drawing/2014/main" id="{CF53B393-D497-47EC-8ADF-1343E38A400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303866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Rectangle 6">
            <a:extLst>
              <a:ext uri="{FF2B5EF4-FFF2-40B4-BE49-F238E27FC236}">
                <a16:creationId xmlns:a16="http://schemas.microsoft.com/office/drawing/2014/main" id="{010F3FDD-7138-4A8A-8655-8F1348AF94B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D72EBE2-6CD2-467F-AAEB-13DF400C6D3D}" type="slidenum">
              <a:rPr lang="fr-FR" altLang="fr-FR" sz="1400" smtClean="0"/>
              <a:pPr>
                <a:spcBef>
                  <a:spcPct val="0"/>
                </a:spcBef>
              </a:pPr>
              <a:t>58</a:t>
            </a:fld>
            <a:endParaRPr lang="fr-FR" altLang="fr-FR" sz="1400"/>
          </a:p>
        </p:txBody>
      </p:sp>
      <p:sp>
        <p:nvSpPr>
          <p:cNvPr id="218115" name="Rectangle 1">
            <a:extLst>
              <a:ext uri="{FF2B5EF4-FFF2-40B4-BE49-F238E27FC236}">
                <a16:creationId xmlns:a16="http://schemas.microsoft.com/office/drawing/2014/main" id="{2A6BEE1A-F726-45CD-87D0-D763DF37CFD5}"/>
              </a:ext>
            </a:extLst>
          </p:cNvPr>
          <p:cNvSpPr>
            <a:spLocks noGrp="1" noRot="1" noChangeAspect="1" noChangeArrowheads="1" noTextEdit="1"/>
          </p:cNvSpPr>
          <p:nvPr>
            <p:ph type="sldImg"/>
          </p:nvPr>
        </p:nvSpPr>
        <p:spPr>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8116" name="Text Box 2">
            <a:extLst>
              <a:ext uri="{FF2B5EF4-FFF2-40B4-BE49-F238E27FC236}">
                <a16:creationId xmlns:a16="http://schemas.microsoft.com/office/drawing/2014/main" id="{A0685579-1A83-4ADC-BD53-FA28AC6376A5}"/>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fr-FR" altLang="fr-FR" sz="2000">
                <a:latin typeface="Arial" panose="020B0604020202020204" pitchFamily="34" charset="0"/>
                <a:ea typeface="Microsoft YaHei" panose="020B0503020204020204" pitchFamily="34" charset="-122"/>
              </a:rPr>
              <a:t>Proposition</a:t>
            </a:r>
          </a:p>
        </p:txBody>
      </p:sp>
      <p:sp>
        <p:nvSpPr>
          <p:cNvPr id="212995" name="Text Box 3">
            <a:extLst>
              <a:ext uri="{FF2B5EF4-FFF2-40B4-BE49-F238E27FC236}">
                <a16:creationId xmlns:a16="http://schemas.microsoft.com/office/drawing/2014/main" id="{2F97CDFC-8A60-4734-B0EF-67A7306572E5}"/>
              </a:ext>
            </a:extLst>
          </p:cNvPr>
          <p:cNvSpPr txBox="1">
            <a:spLocks noChangeArrowheads="1"/>
          </p:cNvSpPr>
          <p:nvPr/>
        </p:nvSpPr>
        <p:spPr bwMode="auto">
          <a:xfrm>
            <a:off x="3884613" y="8685213"/>
            <a:ext cx="2971800" cy="458787"/>
          </a:xfrm>
          <a:prstGeom prst="rect">
            <a:avLst/>
          </a:prstGeom>
          <a:noFill/>
          <a:ln>
            <a:noFill/>
          </a:ln>
          <a:effec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fld id="{7E54F7C7-783F-4D84-8F4E-86850F50F64B}" type="slidenum">
              <a:rPr lang="fr-FR" altLang="fr-FR" smtClean="0">
                <a:latin typeface="Calibri" panose="020F0502020204030204" pitchFamily="34" charset="0"/>
                <a:cs typeface="+mn-ea" charset="0"/>
              </a:rPr>
              <a:pPr eaLnBrk="1" hangingPunct="1">
                <a:buClr>
                  <a:srgbClr val="000000"/>
                </a:buClr>
                <a:buSzPct val="100000"/>
                <a:buFont typeface="Times New Roman" panose="02020603050405020304" pitchFamily="18" charset="0"/>
                <a:buNone/>
                <a:defRPr/>
              </a:pPr>
              <a:t>58</a:t>
            </a:fld>
            <a:endParaRPr lang="fr-FR" altLang="fr-FR">
              <a:latin typeface="Calibri" panose="020F0502020204030204" pitchFamily="34" charset="0"/>
              <a:cs typeface="+mn-ea" charset="0"/>
            </a:endParaRPr>
          </a:p>
        </p:txBody>
      </p:sp>
    </p:spTree>
    <p:extLst>
      <p:ext uri="{BB962C8B-B14F-4D97-AF65-F5344CB8AC3E}">
        <p14:creationId xmlns:p14="http://schemas.microsoft.com/office/powerpoint/2010/main" val="4092428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6">
            <a:extLst>
              <a:ext uri="{FF2B5EF4-FFF2-40B4-BE49-F238E27FC236}">
                <a16:creationId xmlns:a16="http://schemas.microsoft.com/office/drawing/2014/main" id="{8BEAFF39-3AF3-4F14-8A25-75E3832349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1BA7EB3-E1C5-41CF-A3C9-F9D0EF2C237F}" type="slidenum">
              <a:rPr lang="fr-FR" altLang="fr-FR" sz="1400" smtClean="0"/>
              <a:pPr>
                <a:spcBef>
                  <a:spcPct val="0"/>
                </a:spcBef>
              </a:pPr>
              <a:t>67</a:t>
            </a:fld>
            <a:endParaRPr lang="fr-FR" altLang="fr-FR" sz="1400"/>
          </a:p>
        </p:txBody>
      </p:sp>
      <p:sp>
        <p:nvSpPr>
          <p:cNvPr id="139267" name="Rectangle 1">
            <a:extLst>
              <a:ext uri="{FF2B5EF4-FFF2-40B4-BE49-F238E27FC236}">
                <a16:creationId xmlns:a16="http://schemas.microsoft.com/office/drawing/2014/main" id="{20AF5ED3-7E63-4F41-BA12-60CE79FD85C8}"/>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a:extLst>
              <a:ext uri="{FF2B5EF4-FFF2-40B4-BE49-F238E27FC236}">
                <a16:creationId xmlns:a16="http://schemas.microsoft.com/office/drawing/2014/main" id="{593CD4F4-931B-4436-8574-3C7BAF40F08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6">
            <a:extLst>
              <a:ext uri="{FF2B5EF4-FFF2-40B4-BE49-F238E27FC236}">
                <a16:creationId xmlns:a16="http://schemas.microsoft.com/office/drawing/2014/main" id="{DA736498-DA77-4C17-B66B-E8821E1077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1341C7D-4481-431B-AE01-12A2AC2DF6D2}" type="slidenum">
              <a:rPr lang="fr-FR" altLang="fr-FR" sz="1400" smtClean="0"/>
              <a:pPr>
                <a:spcBef>
                  <a:spcPct val="0"/>
                </a:spcBef>
              </a:pPr>
              <a:t>68</a:t>
            </a:fld>
            <a:endParaRPr lang="fr-FR" altLang="fr-FR" sz="1400"/>
          </a:p>
        </p:txBody>
      </p:sp>
      <p:sp>
        <p:nvSpPr>
          <p:cNvPr id="141315" name="Rectangle 1">
            <a:extLst>
              <a:ext uri="{FF2B5EF4-FFF2-40B4-BE49-F238E27FC236}">
                <a16:creationId xmlns:a16="http://schemas.microsoft.com/office/drawing/2014/main" id="{E2737BEF-A3AB-47AC-9392-8BE1EE5C6380}"/>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a:extLst>
              <a:ext uri="{FF2B5EF4-FFF2-40B4-BE49-F238E27FC236}">
                <a16:creationId xmlns:a16="http://schemas.microsoft.com/office/drawing/2014/main" id="{64359241-EE39-4998-880E-366C13ACC97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6">
            <a:extLst>
              <a:ext uri="{FF2B5EF4-FFF2-40B4-BE49-F238E27FC236}">
                <a16:creationId xmlns:a16="http://schemas.microsoft.com/office/drawing/2014/main" id="{DA0D7B63-604E-4619-BB2A-F90AC33492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61B9B74-05EC-4F30-A441-0D01152DB2EC}" type="slidenum">
              <a:rPr lang="fr-FR" altLang="fr-FR" sz="1400" smtClean="0"/>
              <a:pPr>
                <a:spcBef>
                  <a:spcPct val="0"/>
                </a:spcBef>
              </a:pPr>
              <a:t>69</a:t>
            </a:fld>
            <a:endParaRPr lang="fr-FR" altLang="fr-FR" sz="1400"/>
          </a:p>
        </p:txBody>
      </p:sp>
      <p:sp>
        <p:nvSpPr>
          <p:cNvPr id="143363" name="Rectangle 1">
            <a:extLst>
              <a:ext uri="{FF2B5EF4-FFF2-40B4-BE49-F238E27FC236}">
                <a16:creationId xmlns:a16="http://schemas.microsoft.com/office/drawing/2014/main" id="{DCBCC0C3-AC1B-4F82-8879-6BBB0DAC159D}"/>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4" name="Rectangle 2">
            <a:extLst>
              <a:ext uri="{FF2B5EF4-FFF2-40B4-BE49-F238E27FC236}">
                <a16:creationId xmlns:a16="http://schemas.microsoft.com/office/drawing/2014/main" id="{623DFA93-5D96-41D9-938C-E73B5466748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69F06CBB-E478-41ED-8AA2-BA0BBBCBEC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B958C90-3DC4-48C9-90A5-49F1465C4B46}" type="slidenum">
              <a:rPr lang="fr-FR" altLang="fr-FR" sz="1400" smtClean="0"/>
              <a:pPr>
                <a:spcBef>
                  <a:spcPct val="0"/>
                </a:spcBef>
              </a:pPr>
              <a:t>9</a:t>
            </a:fld>
            <a:endParaRPr lang="fr-FR" altLang="fr-FR" sz="1400"/>
          </a:p>
        </p:txBody>
      </p:sp>
      <p:sp>
        <p:nvSpPr>
          <p:cNvPr id="61443" name="Rectangle 1">
            <a:extLst>
              <a:ext uri="{FF2B5EF4-FFF2-40B4-BE49-F238E27FC236}">
                <a16:creationId xmlns:a16="http://schemas.microsoft.com/office/drawing/2014/main" id="{D61311F3-58A0-49D9-B438-2D699B1515A5}"/>
              </a:ext>
            </a:extLst>
          </p:cNvPr>
          <p:cNvSpPr>
            <a:spLocks noGrp="1" noRot="1" noChangeAspect="1" noChangeArrowheads="1" noTextEdit="1"/>
          </p:cNvSpPr>
          <p:nvPr>
            <p:ph type="sldImg"/>
          </p:nvPr>
        </p:nvSpPr>
        <p:spPr>
          <a:xfrm>
            <a:off x="174625" y="736600"/>
            <a:ext cx="6824663" cy="38401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1DA979DB-8B95-4D76-B39C-5B59B67756F0}"/>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r-FR" altLang="fr-FR"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a:extLst>
              <a:ext uri="{FF2B5EF4-FFF2-40B4-BE49-F238E27FC236}">
                <a16:creationId xmlns:a16="http://schemas.microsoft.com/office/drawing/2014/main" id="{1A2B8ED4-34D5-4BAB-B155-8CCE55CCF3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F6D4ED8-26C6-4515-8F76-35DB41E0CAEE}" type="slidenum">
              <a:rPr lang="fr-FR" altLang="fr-FR" sz="1400" smtClean="0"/>
              <a:pPr>
                <a:spcBef>
                  <a:spcPct val="0"/>
                </a:spcBef>
              </a:pPr>
              <a:t>10</a:t>
            </a:fld>
            <a:endParaRPr lang="fr-FR" altLang="fr-FR" sz="1400"/>
          </a:p>
        </p:txBody>
      </p:sp>
      <p:sp>
        <p:nvSpPr>
          <p:cNvPr id="63491" name="Rectangle 1">
            <a:extLst>
              <a:ext uri="{FF2B5EF4-FFF2-40B4-BE49-F238E27FC236}">
                <a16:creationId xmlns:a16="http://schemas.microsoft.com/office/drawing/2014/main" id="{6F73E7A5-1C2A-45C0-BAB0-ED013DECE341}"/>
              </a:ext>
            </a:extLst>
          </p:cNvPr>
          <p:cNvSpPr>
            <a:spLocks noGrp="1" noRot="1" noChangeAspect="1" noChangeArrowheads="1" noTextEdit="1"/>
          </p:cNvSpPr>
          <p:nvPr>
            <p:ph type="sldImg"/>
          </p:nvPr>
        </p:nvSpPr>
        <p:spPr>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a:extLst>
              <a:ext uri="{FF2B5EF4-FFF2-40B4-BE49-F238E27FC236}">
                <a16:creationId xmlns:a16="http://schemas.microsoft.com/office/drawing/2014/main" id="{E812FF1B-0BA3-41FA-B217-4177C51D01A9}"/>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endParaRPr lang="fr-FR" altLang="fr-FR" sz="2000">
              <a:latin typeface="Calibri" panose="020F0502020204030204" pitchFamily="34" charset="0"/>
              <a:ea typeface="Microsoft YaHei" panose="020B0503020204020204" pitchFamily="34" charset="-122"/>
            </a:endParaRPr>
          </a:p>
          <a:p>
            <a:pPr marL="215900" indent="-214313" eaLnBrk="1">
              <a:spcBef>
                <a:spcPct val="0"/>
              </a:spcBef>
              <a:tabLst>
                <a:tab pos="723900" algn="l"/>
                <a:tab pos="1447800" algn="l"/>
                <a:tab pos="2171700" algn="l"/>
                <a:tab pos="2895600" algn="l"/>
                <a:tab pos="3619500" algn="l"/>
                <a:tab pos="4343400" algn="l"/>
                <a:tab pos="5067300" algn="l"/>
              </a:tabLst>
            </a:pPr>
            <a:br>
              <a:rPr lang="fr-FR" altLang="fr-FR" sz="2000">
                <a:latin typeface="Calibri" panose="020F0502020204030204" pitchFamily="34" charset="0"/>
                <a:ea typeface="Microsoft YaHei" panose="020B0503020204020204" pitchFamily="34" charset="-122"/>
              </a:rPr>
            </a:br>
            <a:endParaRPr lang="fr-FR" altLang="fr-FR" sz="2000">
              <a:latin typeface="Calibri" panose="020F0502020204030204" pitchFamily="34" charset="0"/>
              <a:ea typeface="Microsoft YaHei"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4615AE8C-3DF5-4EB3-92EC-C06EED9DF7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B7E81EC-6D8E-48B9-9EE8-6887B0245E54}" type="slidenum">
              <a:rPr lang="fr-FR" altLang="fr-FR" sz="1400" smtClean="0"/>
              <a:pPr>
                <a:spcBef>
                  <a:spcPct val="0"/>
                </a:spcBef>
              </a:pPr>
              <a:t>11</a:t>
            </a:fld>
            <a:endParaRPr lang="fr-FR" altLang="fr-FR" sz="1400"/>
          </a:p>
        </p:txBody>
      </p:sp>
      <p:sp>
        <p:nvSpPr>
          <p:cNvPr id="33795" name="Rectangle 1">
            <a:extLst>
              <a:ext uri="{FF2B5EF4-FFF2-40B4-BE49-F238E27FC236}">
                <a16:creationId xmlns:a16="http://schemas.microsoft.com/office/drawing/2014/main" id="{51446258-E8C2-4456-9DFC-F4B030ED2A06}"/>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1854CE6A-B7E1-406A-AAF7-8FAE1C79ADB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a:extLst>
              <a:ext uri="{FF2B5EF4-FFF2-40B4-BE49-F238E27FC236}">
                <a16:creationId xmlns:a16="http://schemas.microsoft.com/office/drawing/2014/main" id="{7A26B083-D4DE-414F-97BD-81F1A21636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DA2936A-3C12-4767-88D3-E9D368EACE0B}" type="slidenum">
              <a:rPr lang="fr-FR" altLang="fr-FR" sz="1400" smtClean="0"/>
              <a:pPr>
                <a:spcBef>
                  <a:spcPct val="0"/>
                </a:spcBef>
              </a:pPr>
              <a:t>12</a:t>
            </a:fld>
            <a:endParaRPr lang="fr-FR" altLang="fr-FR" sz="1400"/>
          </a:p>
        </p:txBody>
      </p:sp>
      <p:sp>
        <p:nvSpPr>
          <p:cNvPr id="71683" name="Rectangle 1">
            <a:extLst>
              <a:ext uri="{FF2B5EF4-FFF2-40B4-BE49-F238E27FC236}">
                <a16:creationId xmlns:a16="http://schemas.microsoft.com/office/drawing/2014/main" id="{D726DC7B-2BA3-428C-AC4F-6547E9ADF650}"/>
              </a:ext>
            </a:extLst>
          </p:cNvPr>
          <p:cNvSpPr>
            <a:spLocks noGrp="1" noRot="1" noChangeAspect="1" noChangeArrowheads="1" noTextEdit="1"/>
          </p:cNvSpPr>
          <p:nvPr>
            <p:ph type="sldImg"/>
          </p:nvPr>
        </p:nvSpPr>
        <p:spPr>
          <a:xfrm>
            <a:off x="685800" y="1143000"/>
            <a:ext cx="54864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Text Box 2">
            <a:extLst>
              <a:ext uri="{FF2B5EF4-FFF2-40B4-BE49-F238E27FC236}">
                <a16:creationId xmlns:a16="http://schemas.microsoft.com/office/drawing/2014/main" id="{2454F638-56C5-4F4F-A663-9FA6E2F82381}"/>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fr-FR" altLang="fr-FR" sz="2000">
                <a:latin typeface="Calibri" panose="020F0502020204030204" pitchFamily="34" charset="0"/>
                <a:ea typeface="Microsoft YaHei" panose="020B0503020204020204" pitchFamily="34" charset="-122"/>
              </a:rPr>
              <a:t>SFPO</a:t>
            </a:r>
          </a:p>
          <a:p>
            <a:pPr marL="215900" indent="-214313" eaLnBrk="1">
              <a:spcBef>
                <a:spcPct val="0"/>
              </a:spcBef>
              <a:tabLst>
                <a:tab pos="723900" algn="l"/>
                <a:tab pos="1447800" algn="l"/>
                <a:tab pos="2171700" algn="l"/>
                <a:tab pos="2895600" algn="l"/>
                <a:tab pos="3619500" algn="l"/>
                <a:tab pos="4343400" algn="l"/>
                <a:tab pos="5067300" algn="l"/>
              </a:tabLst>
            </a:pPr>
            <a:r>
              <a:rPr lang="fr-FR" altLang="fr-FR" sz="2000">
                <a:latin typeface="Calibri" panose="020F0502020204030204" pitchFamily="34" charset="0"/>
                <a:ea typeface="Microsoft YaHei" panose="020B0503020204020204" pitchFamily="34" charset="-122"/>
              </a:rPr>
              <a:t>Notion de charges concurrentes (regroupant les problèmes sociaux, conflits travail/famille, rupture ou conflits dans sa vie personnelle et deuil récent)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AFD14647-D0B2-4BD0-9F66-088F71919E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F8AE315-C081-492B-85E4-5BEC0CA5085F}" type="slidenum">
              <a:rPr lang="fr-FR" altLang="fr-FR" sz="1400" smtClean="0"/>
              <a:pPr>
                <a:spcBef>
                  <a:spcPct val="0"/>
                </a:spcBef>
              </a:pPr>
              <a:t>13</a:t>
            </a:fld>
            <a:endParaRPr lang="fr-FR" altLang="fr-FR" sz="1400"/>
          </a:p>
        </p:txBody>
      </p:sp>
      <p:sp>
        <p:nvSpPr>
          <p:cNvPr id="37891" name="Rectangle 1">
            <a:extLst>
              <a:ext uri="{FF2B5EF4-FFF2-40B4-BE49-F238E27FC236}">
                <a16:creationId xmlns:a16="http://schemas.microsoft.com/office/drawing/2014/main" id="{9EEBFC92-6E66-472E-8AC5-660FBAB6412F}"/>
              </a:ext>
            </a:extLst>
          </p:cNvPr>
          <p:cNvSpPr>
            <a:spLocks noGrp="1" noRot="1" noChangeAspect="1" noChangeArrowheads="1" noTextEdit="1"/>
          </p:cNvSpPr>
          <p:nvPr>
            <p:ph type="sldImg"/>
          </p:nvPr>
        </p:nvSpPr>
        <p:spPr>
          <a:xfrm>
            <a:off x="415925" y="658813"/>
            <a:ext cx="6097588" cy="3430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88FE53EF-6A2B-44D8-8621-21DEEBC5B663}"/>
              </a:ext>
            </a:extLst>
          </p:cNvPr>
          <p:cNvSpPr>
            <a:spLocks noGrp="1" noChangeArrowheads="1"/>
          </p:cNvSpPr>
          <p:nvPr>
            <p:ph type="body" idx="1"/>
          </p:nvPr>
        </p:nvSpPr>
        <p:spPr>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fr-FR" altLang="fr-FR" sz="1400" b="1">
                <a:latin typeface="Calibri" panose="020F0502020204030204" pitchFamily="34" charset="0"/>
                <a:ea typeface="Microsoft YaHei" panose="020B0503020204020204" pitchFamily="34" charset="-122"/>
              </a:rPr>
              <a:t>SFPO</a:t>
            </a:r>
          </a:p>
          <a:p>
            <a:pPr marL="215900" indent="-214313" eaLnBrk="1">
              <a:spcBef>
                <a:spcPct val="0"/>
              </a:spcBef>
              <a:tabLst>
                <a:tab pos="723900" algn="l"/>
                <a:tab pos="1447800" algn="l"/>
                <a:tab pos="2171700" algn="l"/>
                <a:tab pos="2895600" algn="l"/>
                <a:tab pos="3619500" algn="l"/>
                <a:tab pos="4343400" algn="l"/>
                <a:tab pos="5067300" algn="l"/>
              </a:tabLst>
            </a:pPr>
            <a:r>
              <a:rPr lang="fr-FR" altLang="fr-FR" sz="1400">
                <a:latin typeface="Calibri" panose="020F0502020204030204" pitchFamily="34" charset="0"/>
                <a:ea typeface="Microsoft YaHei" panose="020B0503020204020204" pitchFamily="34" charset="-122"/>
              </a:rPr>
              <a:t>Dans « Organisation du travail »</a:t>
            </a:r>
          </a:p>
          <a:p>
            <a:pPr marL="215900" indent="-214313" eaLnBrk="1">
              <a:spcBef>
                <a:spcPct val="0"/>
              </a:spcBef>
              <a:tabLst>
                <a:tab pos="723900" algn="l"/>
                <a:tab pos="1447800" algn="l"/>
                <a:tab pos="2171700" algn="l"/>
                <a:tab pos="2895600" algn="l"/>
                <a:tab pos="3619500" algn="l"/>
                <a:tab pos="4343400" algn="l"/>
                <a:tab pos="5067300" algn="l"/>
              </a:tabLst>
            </a:pPr>
            <a:r>
              <a:rPr lang="fr-FR" altLang="fr-FR" sz="1400">
                <a:latin typeface="Calibri" panose="020F0502020204030204" pitchFamily="34" charset="0"/>
                <a:ea typeface="Microsoft YaHei" panose="020B0503020204020204" pitchFamily="34" charset="-122"/>
              </a:rPr>
              <a:t>Le respect, à tous les niveaux, de l’éthique des soins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334438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50351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F45992-4D17-42FC-97D4-A99ECB8BF57D}"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25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65D460-FB91-491C-BAAD-53D470B4388B}" type="datetimeFigureOut">
              <a:rPr lang="fr-FR" smtClean="0"/>
              <a:t>22/06/2023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71807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65D460-FB91-491C-BAAD-53D470B4388B}" type="datetimeFigureOut">
              <a:rPr lang="fr-FR" smtClean="0"/>
              <a:t>22/06/2023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F45992-4D17-42FC-97D4-A99ECB8BF57D}"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013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65D460-FB91-491C-BAAD-53D470B4388B}" type="datetimeFigureOut">
              <a:rPr lang="fr-FR" smtClean="0"/>
              <a:t>22/06/2023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2232777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320893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23738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77988" y="260350"/>
            <a:ext cx="9982200" cy="415925"/>
          </a:xfrm>
        </p:spPr>
        <p:txBody>
          <a:bodyPr/>
          <a:lstStyle/>
          <a:p>
            <a:r>
              <a:rPr lang="fr-FR"/>
              <a:t>Modifiez le style du titre</a:t>
            </a:r>
          </a:p>
        </p:txBody>
      </p:sp>
      <p:sp>
        <p:nvSpPr>
          <p:cNvPr id="3" name="Espace réservé du texte 2"/>
          <p:cNvSpPr>
            <a:spLocks noGrp="1"/>
          </p:cNvSpPr>
          <p:nvPr>
            <p:ph type="body" sz="half" idx="1"/>
          </p:nvPr>
        </p:nvSpPr>
        <p:spPr>
          <a:xfrm>
            <a:off x="215900" y="1511300"/>
            <a:ext cx="2811463" cy="51101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79763" y="1511300"/>
            <a:ext cx="2813050" cy="51101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1737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524000" y="1122363"/>
            <a:ext cx="9142413" cy="2386012"/>
          </a:xfrm>
        </p:spPr>
        <p:txBody>
          <a:bodyPr/>
          <a:lstStyle/>
          <a:p>
            <a:r>
              <a:rPr lang="fr-FR"/>
              <a:t>Modifiez le style du titre</a:t>
            </a:r>
          </a:p>
        </p:txBody>
      </p:sp>
      <p:sp>
        <p:nvSpPr>
          <p:cNvPr id="3" name="Rectangle 2"/>
          <p:cNvSpPr>
            <a:spLocks noGrp="1" noChangeArrowheads="1"/>
          </p:cNvSpPr>
          <p:nvPr>
            <p:ph type="dt" idx="10"/>
          </p:nvPr>
        </p:nvSpPr>
        <p:spPr>
          <a:ln/>
        </p:spPr>
        <p:txBody>
          <a:bodyPr/>
          <a:lstStyle>
            <a:lvl1pPr>
              <a:defRPr/>
            </a:lvl1pPr>
          </a:lstStyle>
          <a:p>
            <a:pPr>
              <a:defRPr/>
            </a:pPr>
            <a:r>
              <a:rPr lang="fr-FR" altLang="fr-FR"/>
              <a:t>04/08/2021</a:t>
            </a:r>
          </a:p>
        </p:txBody>
      </p:sp>
      <p:sp>
        <p:nvSpPr>
          <p:cNvPr id="4" name="Rectangle 4"/>
          <p:cNvSpPr>
            <a:spLocks noGrp="1" noChangeArrowheads="1"/>
          </p:cNvSpPr>
          <p:nvPr>
            <p:ph type="sldNum" idx="11"/>
          </p:nvPr>
        </p:nvSpPr>
        <p:spPr>
          <a:ln/>
        </p:spPr>
        <p:txBody>
          <a:bodyPr/>
          <a:lstStyle>
            <a:lvl1pPr>
              <a:defRPr/>
            </a:lvl1pPr>
          </a:lstStyle>
          <a:p>
            <a:pPr>
              <a:defRPr/>
            </a:pPr>
            <a:fld id="{4BD5C7DB-D808-F34A-873A-063FC66D563A}" type="slidenum">
              <a:rPr lang="fr-FR" altLang="fr-FR"/>
              <a:pPr>
                <a:defRPr/>
              </a:pPr>
              <a:t>‹N°›</a:t>
            </a:fld>
            <a:endParaRPr lang="fr-FR" altLang="fr-FR"/>
          </a:p>
        </p:txBody>
      </p:sp>
    </p:spTree>
    <p:extLst>
      <p:ext uri="{BB962C8B-B14F-4D97-AF65-F5344CB8AC3E}">
        <p14:creationId xmlns:p14="http://schemas.microsoft.com/office/powerpoint/2010/main" val="2225638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92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317485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865D460-FB91-491C-BAAD-53D470B4388B}" type="datetimeFigureOut">
              <a:rPr lang="fr-FR" smtClean="0"/>
              <a:t>22/06/2023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14476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865D460-FB91-491C-BAAD-53D470B4388B}" type="datetimeFigureOut">
              <a:rPr lang="fr-FR" smtClean="0"/>
              <a:t>22/06/2023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139398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865D460-FB91-491C-BAAD-53D470B4388B}" type="datetimeFigureOut">
              <a:rPr lang="fr-FR" smtClean="0"/>
              <a:t>22/06/2023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248040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865D460-FB91-491C-BAAD-53D470B4388B}" type="datetimeFigureOut">
              <a:rPr lang="fr-FR" smtClean="0"/>
              <a:t>22/06/2023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39099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5D460-FB91-491C-BAAD-53D470B4388B}" type="datetimeFigureOut">
              <a:rPr lang="fr-FR" smtClean="0"/>
              <a:t>22/06/2023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348582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865D460-FB91-491C-BAAD-53D470B4388B}" type="datetimeFigureOut">
              <a:rPr lang="fr-FR" smtClean="0"/>
              <a:t>22/06/2023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340954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865D460-FB91-491C-BAAD-53D470B4388B}" type="datetimeFigureOut">
              <a:rPr lang="fr-FR" smtClean="0"/>
              <a:t>22/06/2023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F45992-4D17-42FC-97D4-A99ECB8BF57D}" type="slidenum">
              <a:rPr lang="fr-FR" smtClean="0"/>
              <a:t>‹N°›</a:t>
            </a:fld>
            <a:endParaRPr lang="fr-FR"/>
          </a:p>
        </p:txBody>
      </p:sp>
    </p:spTree>
    <p:extLst>
      <p:ext uri="{BB962C8B-B14F-4D97-AF65-F5344CB8AC3E}">
        <p14:creationId xmlns:p14="http://schemas.microsoft.com/office/powerpoint/2010/main" val="78839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65D460-FB91-491C-BAAD-53D470B4388B}" type="datetimeFigureOut">
              <a:rPr lang="fr-FR" smtClean="0"/>
              <a:t>22/06/2023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4F45992-4D17-42FC-97D4-A99ECB8BF57D}" type="slidenum">
              <a:rPr lang="fr-FR" smtClean="0"/>
              <a:t>‹N°›</a:t>
            </a:fld>
            <a:endParaRPr lang="fr-FR"/>
          </a:p>
        </p:txBody>
      </p:sp>
      <p:pic>
        <p:nvPicPr>
          <p:cNvPr id="8" name="Image 7">
            <a:extLst>
              <a:ext uri="{FF2B5EF4-FFF2-40B4-BE49-F238E27FC236}">
                <a16:creationId xmlns:a16="http://schemas.microsoft.com/office/drawing/2014/main" id="{576B72AA-7B4A-6B60-3E53-160FF9BEDE2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440000" cy="1440000"/>
          </a:xfrm>
          <a:prstGeom prst="rect">
            <a:avLst/>
          </a:prstGeom>
        </p:spPr>
      </p:pic>
      <p:pic>
        <p:nvPicPr>
          <p:cNvPr id="9" name="Image 8">
            <a:extLst>
              <a:ext uri="{FF2B5EF4-FFF2-40B4-BE49-F238E27FC236}">
                <a16:creationId xmlns:a16="http://schemas.microsoft.com/office/drawing/2014/main" id="{4535D6EB-64B1-0D21-01AB-3C7D0359676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611865" y="6352222"/>
            <a:ext cx="1741935" cy="360000"/>
          </a:xfrm>
          <a:prstGeom prst="rect">
            <a:avLst/>
          </a:prstGeom>
        </p:spPr>
      </p:pic>
      <p:sp>
        <p:nvSpPr>
          <p:cNvPr id="36" name="Rectangle 35">
            <a:extLst>
              <a:ext uri="{FF2B5EF4-FFF2-40B4-BE49-F238E27FC236}">
                <a16:creationId xmlns:a16="http://schemas.microsoft.com/office/drawing/2014/main" id="{D6726A84-AA47-1593-1F3A-3694DB91BF70}"/>
              </a:ext>
            </a:extLst>
          </p:cNvPr>
          <p:cNvSpPr/>
          <p:nvPr userDrawn="1"/>
        </p:nvSpPr>
        <p:spPr>
          <a:xfrm>
            <a:off x="5598160" y="295932"/>
            <a:ext cx="5755640" cy="45719"/>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7BC110BA-641A-5E30-C0E7-38610D888EA3}"/>
              </a:ext>
            </a:extLst>
          </p:cNvPr>
          <p:cNvSpPr/>
          <p:nvPr userDrawn="1"/>
        </p:nvSpPr>
        <p:spPr>
          <a:xfrm flipH="1">
            <a:off x="228601" y="3779520"/>
            <a:ext cx="50550" cy="23974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8241056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lidarites-sante.gouv.fr/fichiers/bo/2004/04-28/a0282079.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aquavies.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afsos.org/referentielsinterregionaux"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s://www.youtube.com/watch?v=wGrhdSi4nmo" TargetMode="External"/><Relationship Id="rId4" Type="http://schemas.openxmlformats.org/officeDocument/2006/relationships/hyperlink" Target="http://solidarites-sante.gouv.fr/observatoireQV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www.youtube.com/watch?v=wGrhdSi4nmo"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fso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lidarites-sante.gouv.fr/observatoireQV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47060" y="2725446"/>
            <a:ext cx="9685538" cy="2938508"/>
          </a:xfrm>
        </p:spPr>
        <p:txBody>
          <a:bodyPr>
            <a:normAutofit fontScale="90000"/>
          </a:bodyPr>
          <a:lstStyle/>
          <a:p>
            <a:pPr algn="ctr"/>
            <a:r>
              <a:rPr lang="fr-FR" b="1" dirty="0">
                <a:solidFill>
                  <a:srgbClr val="002060"/>
                </a:solidFill>
              </a:rPr>
              <a:t>MIEUX MANAGER </a:t>
            </a:r>
            <a:br>
              <a:rPr lang="fr-FR" b="1" dirty="0">
                <a:solidFill>
                  <a:srgbClr val="002060"/>
                </a:solidFill>
              </a:rPr>
            </a:br>
            <a:br>
              <a:rPr lang="fr-FR" b="1" dirty="0">
                <a:solidFill>
                  <a:srgbClr val="002060"/>
                </a:solidFill>
              </a:rPr>
            </a:br>
            <a:r>
              <a:rPr lang="fr-FR" b="1" dirty="0">
                <a:solidFill>
                  <a:srgbClr val="002060"/>
                </a:solidFill>
              </a:rPr>
              <a:t>POUR MIEUX SOIGNER</a:t>
            </a:r>
            <a:br>
              <a:rPr lang="fr-FR" b="1" dirty="0">
                <a:solidFill>
                  <a:srgbClr val="002060"/>
                </a:solidFill>
              </a:rPr>
            </a:br>
            <a:endParaRPr lang="fr-FR" b="1" dirty="0">
              <a:solidFill>
                <a:srgbClr val="002060"/>
              </a:solidFill>
            </a:endParaRPr>
          </a:p>
        </p:txBody>
      </p:sp>
      <p:sp>
        <p:nvSpPr>
          <p:cNvPr id="5" name="ZoneTexte 4">
            <a:extLst>
              <a:ext uri="{FF2B5EF4-FFF2-40B4-BE49-F238E27FC236}">
                <a16:creationId xmlns:a16="http://schemas.microsoft.com/office/drawing/2014/main" id="{1DCA4820-B48A-868A-A755-15189917C653}"/>
              </a:ext>
            </a:extLst>
          </p:cNvPr>
          <p:cNvSpPr txBox="1"/>
          <p:nvPr/>
        </p:nvSpPr>
        <p:spPr>
          <a:xfrm>
            <a:off x="2343705" y="628650"/>
            <a:ext cx="7554897" cy="830997"/>
          </a:xfrm>
          <a:prstGeom prst="rect">
            <a:avLst/>
          </a:prstGeom>
          <a:noFill/>
        </p:spPr>
        <p:txBody>
          <a:bodyPr wrap="square" rtlCol="0">
            <a:spAutoFit/>
          </a:bodyPr>
          <a:lstStyle/>
          <a:p>
            <a:pPr algn="ctr"/>
            <a:r>
              <a:rPr lang="fr-FR" sz="2400" b="1" i="0" dirty="0">
                <a:solidFill>
                  <a:srgbClr val="333333"/>
                </a:solidFill>
                <a:effectLst/>
                <a:latin typeface="Roboto" panose="02000000000000000000" pitchFamily="2" charset="0"/>
              </a:rPr>
              <a:t>10 </a:t>
            </a:r>
            <a:r>
              <a:rPr lang="fr-FR" sz="2400" b="1" i="0" dirty="0" err="1">
                <a:solidFill>
                  <a:srgbClr val="333333"/>
                </a:solidFill>
                <a:effectLst/>
                <a:latin typeface="Roboto" panose="02000000000000000000" pitchFamily="2" charset="0"/>
              </a:rPr>
              <a:t>ème</a:t>
            </a:r>
            <a:r>
              <a:rPr lang="fr-FR" sz="2400" b="1" i="0" dirty="0">
                <a:solidFill>
                  <a:srgbClr val="333333"/>
                </a:solidFill>
                <a:effectLst/>
                <a:latin typeface="Roboto" panose="02000000000000000000" pitchFamily="2" charset="0"/>
              </a:rPr>
              <a:t> journée normande </a:t>
            </a:r>
          </a:p>
          <a:p>
            <a:pPr algn="ctr"/>
            <a:r>
              <a:rPr lang="fr-FR" sz="2400" b="1" i="0" dirty="0">
                <a:solidFill>
                  <a:srgbClr val="333333"/>
                </a:solidFill>
                <a:effectLst/>
                <a:latin typeface="Roboto" panose="02000000000000000000" pitchFamily="2" charset="0"/>
              </a:rPr>
              <a:t>des soins oncologiques de support</a:t>
            </a:r>
            <a:endParaRPr lang="fr-FR" sz="2400" dirty="0"/>
          </a:p>
        </p:txBody>
      </p:sp>
      <p:pic>
        <p:nvPicPr>
          <p:cNvPr id="1026" name="Picture 2" descr="OncoNormandie Réseau Régional de Cancérologie">
            <a:extLst>
              <a:ext uri="{FF2B5EF4-FFF2-40B4-BE49-F238E27FC236}">
                <a16:creationId xmlns:a16="http://schemas.microsoft.com/office/drawing/2014/main" id="{40079966-7341-5B0A-21D9-72A92B923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07" y="407944"/>
            <a:ext cx="1366982" cy="8426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texte, Police, logo, Graphique&#10;&#10;Description générée automatiquement">
            <a:extLst>
              <a:ext uri="{FF2B5EF4-FFF2-40B4-BE49-F238E27FC236}">
                <a16:creationId xmlns:a16="http://schemas.microsoft.com/office/drawing/2014/main" id="{B7527137-F1B6-CE7B-19B8-79D86489C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939" y="1250547"/>
            <a:ext cx="1627318" cy="630402"/>
          </a:xfrm>
          <a:prstGeom prst="rect">
            <a:avLst/>
          </a:prstGeom>
        </p:spPr>
      </p:pic>
    </p:spTree>
    <p:extLst>
      <p:ext uri="{BB962C8B-B14F-4D97-AF65-F5344CB8AC3E}">
        <p14:creationId xmlns:p14="http://schemas.microsoft.com/office/powerpoint/2010/main" val="92209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1" name="Rectangle 48">
            <a:extLst>
              <a:ext uri="{FF2B5EF4-FFF2-40B4-BE49-F238E27FC236}">
                <a16:creationId xmlns:a16="http://schemas.microsoft.com/office/drawing/2014/main" id="{28DB3EA2-A515-426C-B8B2-EDE4E8B053DE}"/>
              </a:ext>
            </a:extLst>
          </p:cNvPr>
          <p:cNvSpPr>
            <a:spLocks noGrp="1" noChangeArrowheads="1"/>
          </p:cNvSpPr>
          <p:nvPr>
            <p:ph type="title"/>
          </p:nvPr>
        </p:nvSpPr>
        <p:spPr>
          <a:xfrm>
            <a:off x="2603500" y="390617"/>
            <a:ext cx="8064500" cy="877796"/>
          </a:xfrm>
          <a:solidFill>
            <a:srgbClr val="FFFFFF">
              <a:alpha val="0"/>
            </a:srgbClr>
          </a:solidFill>
        </p:spPr>
        <p:txBody>
          <a:bodyPr>
            <a:normAutofit/>
          </a:bodyPr>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dirty="0">
                <a:solidFill>
                  <a:srgbClr val="002060"/>
                </a:solidFill>
                <a:latin typeface="Arial" panose="020B0604020202020204" pitchFamily="34" charset="0"/>
                <a:cs typeface="Arial" panose="020B0604020202020204" pitchFamily="34" charset="0"/>
              </a:rPr>
              <a:t>Syndrome d’Épuisement Professionnel des Soignants</a:t>
            </a:r>
          </a:p>
        </p:txBody>
      </p:sp>
      <p:sp>
        <p:nvSpPr>
          <p:cNvPr id="37889" name="Rectangle 1">
            <a:extLst>
              <a:ext uri="{FF2B5EF4-FFF2-40B4-BE49-F238E27FC236}">
                <a16:creationId xmlns:a16="http://schemas.microsoft.com/office/drawing/2014/main" id="{658ED1A6-A17B-4620-B24E-15C737A3DB82}"/>
              </a:ext>
            </a:extLst>
          </p:cNvPr>
          <p:cNvSpPr>
            <a:spLocks noGrp="1" noChangeArrowheads="1"/>
          </p:cNvSpPr>
          <p:nvPr>
            <p:ph type="body" sz="half" idx="1"/>
          </p:nvPr>
        </p:nvSpPr>
        <p:spPr>
          <a:xfrm>
            <a:off x="2424113" y="1196975"/>
            <a:ext cx="8064500" cy="5400675"/>
          </a:xfrm>
        </p:spPr>
        <p:txBody>
          <a:bodyPr/>
          <a:lstStyle/>
          <a:p>
            <a:pPr marL="228600" indent="-227013" algn="just" eaLnBrk="1" hangingPunct="1">
              <a:lnSpc>
                <a:spcPct val="90000"/>
              </a:lnSpc>
              <a:spcBef>
                <a:spcPts val="1263"/>
              </a:spcBef>
              <a:buClr>
                <a:srgbClr val="FF6600"/>
              </a:buClr>
              <a:buSzPct val="45000"/>
              <a:buFont typeface="Wingdings" panose="05000000000000000000"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altLang="fr-FR" sz="2400" b="1" dirty="0">
                <a:cs typeface="Geneva" charset="0"/>
              </a:rPr>
              <a:t>Les échelles de dépistage du SEPS</a:t>
            </a:r>
          </a:p>
          <a:p>
            <a:pPr marL="0" indent="1588" algn="just" eaLnBrk="1" hangingPunct="1">
              <a:lnSpc>
                <a:spcPct val="90000"/>
              </a:lnSpc>
              <a:spcBef>
                <a:spcPts val="725"/>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fr-FR" altLang="fr-FR" sz="2400" b="1" dirty="0">
              <a:cs typeface="Geneva" charset="0"/>
            </a:endParaRPr>
          </a:p>
          <a:p>
            <a:pPr marL="0" indent="1588" algn="just" eaLnBrk="1" hangingPunct="1">
              <a:lnSpc>
                <a:spcPct val="90000"/>
              </a:lnSpc>
              <a:spcBef>
                <a:spcPts val="725"/>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fr-FR" altLang="fr-FR" sz="2400" dirty="0">
              <a:cs typeface="Geneva" charset="0"/>
            </a:endParaRPr>
          </a:p>
        </p:txBody>
      </p:sp>
      <p:graphicFrame>
        <p:nvGraphicFramePr>
          <p:cNvPr id="37890" name="Group 2">
            <a:extLst>
              <a:ext uri="{FF2B5EF4-FFF2-40B4-BE49-F238E27FC236}">
                <a16:creationId xmlns:a16="http://schemas.microsoft.com/office/drawing/2014/main" id="{C97AF314-22BA-4A7C-8139-51C4D7BEDB3D}"/>
              </a:ext>
            </a:extLst>
          </p:cNvPr>
          <p:cNvGraphicFramePr>
            <a:graphicFrameLocks noGrp="1"/>
          </p:cNvGraphicFramePr>
          <p:nvPr/>
        </p:nvGraphicFramePr>
        <p:xfrm>
          <a:off x="1992313" y="1916113"/>
          <a:ext cx="8281987" cy="4248151"/>
        </p:xfrm>
        <a:graphic>
          <a:graphicData uri="http://schemas.openxmlformats.org/drawingml/2006/table">
            <a:tbl>
              <a:tblPr/>
              <a:tblGrid>
                <a:gridCol w="2070100">
                  <a:extLst>
                    <a:ext uri="{9D8B030D-6E8A-4147-A177-3AD203B41FA5}">
                      <a16:colId xmlns:a16="http://schemas.microsoft.com/office/drawing/2014/main" val="20000"/>
                    </a:ext>
                  </a:extLst>
                </a:gridCol>
                <a:gridCol w="1751012">
                  <a:extLst>
                    <a:ext uri="{9D8B030D-6E8A-4147-A177-3AD203B41FA5}">
                      <a16:colId xmlns:a16="http://schemas.microsoft.com/office/drawing/2014/main" val="20001"/>
                    </a:ext>
                  </a:extLst>
                </a:gridCol>
                <a:gridCol w="4460875">
                  <a:extLst>
                    <a:ext uri="{9D8B030D-6E8A-4147-A177-3AD203B41FA5}">
                      <a16:colId xmlns:a16="http://schemas.microsoft.com/office/drawing/2014/main" val="20002"/>
                    </a:ext>
                  </a:extLst>
                </a:gridCol>
              </a:tblGrid>
              <a:tr h="515938">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Échelles</a:t>
                      </a:r>
                    </a:p>
                  </a:txBody>
                  <a:tcPr marT="58067" anchor="ctr" horzOverflow="overflow">
                    <a:lnL w="2736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2736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Nombre d’items</a:t>
                      </a:r>
                    </a:p>
                  </a:txBody>
                  <a:tcPr marT="58067" anchor="ctr" horzOverflow="overflow">
                    <a:lnL w="1872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2736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Dimensions explorées</a:t>
                      </a:r>
                    </a:p>
                  </a:txBody>
                  <a:tcPr marT="58067" anchor="ctr" horzOverflow="overflow">
                    <a:lnL w="18720" cap="flat" cmpd="sng" algn="ctr">
                      <a:solidFill>
                        <a:srgbClr val="055095"/>
                      </a:solidFill>
                      <a:prstDash val="solid"/>
                      <a:round/>
                      <a:headEnd type="none" w="med" len="med"/>
                      <a:tailEnd type="none" w="med" len="med"/>
                    </a:lnL>
                    <a:lnR w="27360" cap="flat" cmpd="sng" algn="ctr">
                      <a:solidFill>
                        <a:srgbClr val="055095"/>
                      </a:solidFill>
                      <a:prstDash val="solid"/>
                      <a:round/>
                      <a:headEnd type="none" w="med" len="med"/>
                      <a:tailEnd type="none" w="med" len="med"/>
                    </a:lnR>
                    <a:lnT w="2736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967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SMBM </a:t>
                      </a:r>
                      <a:r>
                        <a:rPr kumimoji="0" lang="fr-FR" altLang="fr-FR" sz="10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(Shirom-Melamed Burnout Measure)</a:t>
                      </a:r>
                    </a:p>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Sassi, N., &amp; Neveu, J.-P. (2010). Traduction et validation d’une nouvelle mesure d’épuisement professionnel : le Shirom-Melamed Burnout Measure. Revue Canadienne des Sciences du Comportement, 42, 177-184. </a:t>
                      </a:r>
                      <a:r>
                        <a:rPr kumimoji="0" lang="fr-FR" altLang="fr-FR" sz="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t>
                      </a:r>
                    </a:p>
                  </a:txBody>
                  <a:tcPr marT="56304" horzOverflow="overflow">
                    <a:lnL w="2736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14</a:t>
                      </a:r>
                    </a:p>
                  </a:txBody>
                  <a:tcPr marT="56304" anchor="ctr" horzOverflow="overflow">
                    <a:lnL w="1872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fatigue physique</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épuisement émotionnel</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lassitude cognitive</a:t>
                      </a:r>
                    </a:p>
                  </a:txBody>
                  <a:tcPr marT="56304" anchor="ctr" horzOverflow="overflow">
                    <a:lnL w="18720" cap="flat" cmpd="sng" algn="ctr">
                      <a:solidFill>
                        <a:srgbClr val="055095"/>
                      </a:solidFill>
                      <a:prstDash val="solid"/>
                      <a:round/>
                      <a:headEnd type="none" w="med" len="med"/>
                      <a:tailEnd type="none" w="med" len="med"/>
                    </a:lnL>
                    <a:lnR w="2736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5488">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OLBI </a:t>
                      </a:r>
                      <a:r>
                        <a:rPr kumimoji="0" lang="fr-FR" altLang="fr-FR" sz="10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(Oldenburg Burnout Inventory)</a:t>
                      </a:r>
                    </a:p>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Journal of Psychological Assessment, 2003 19, 12-23</a:t>
                      </a:r>
                    </a:p>
                  </a:txBody>
                  <a:tcPr marT="56304" horzOverflow="overflow">
                    <a:lnL w="2736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15</a:t>
                      </a:r>
                    </a:p>
                  </a:txBody>
                  <a:tcPr marT="56304" anchor="ctr" horzOverflow="overflow">
                    <a:lnL w="1872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épuisement émotionnel</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désengagement</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une composante de fatigue physique</a:t>
                      </a:r>
                    </a:p>
                  </a:txBody>
                  <a:tcPr marT="56304" horzOverflow="overflow">
                    <a:lnL w="18720" cap="flat" cmpd="sng" algn="ctr">
                      <a:solidFill>
                        <a:srgbClr val="055095"/>
                      </a:solidFill>
                      <a:prstDash val="solid"/>
                      <a:round/>
                      <a:headEnd type="none" w="med" len="med"/>
                      <a:tailEnd type="none" w="med" len="med"/>
                    </a:lnL>
                    <a:lnR w="2736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18720" cap="flat" cmpd="sng" algn="ctr">
                      <a:solidFill>
                        <a:srgbClr val="05509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050">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MBI </a:t>
                      </a:r>
                      <a:r>
                        <a:rPr kumimoji="0" lang="fr-FR" altLang="fr-FR" sz="10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(Maslach Burnout Inventory)</a:t>
                      </a:r>
                    </a:p>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800" b="0" i="1" u="none" strike="noStrike" cap="none" normalizeH="0" baseline="0">
                          <a:ln>
                            <a:noFill/>
                          </a:ln>
                          <a:solidFill>
                            <a:srgbClr val="000000"/>
                          </a:solidFill>
                          <a:effectLst/>
                          <a:latin typeface="Arial" panose="020B0604020202020204" pitchFamily="34" charset="0"/>
                          <a:ea typeface="Microsoft YaHei" panose="020B0503020204020204" pitchFamily="34" charset="-122"/>
                        </a:rPr>
                        <a:t>Dion, G. &amp; Tessier, R. (1994). Validation de la traduction de l'inventaire d'épuisement professionnel de Maslach et Jackson. Revue des Sciences du Comportement, 26 (2), 201-227</a:t>
                      </a:r>
                      <a:r>
                        <a:rPr kumimoji="0" lang="fr-FR" altLang="fr-FR" sz="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t>
                      </a:r>
                    </a:p>
                  </a:txBody>
                  <a:tcPr marT="56304" horzOverflow="overflow">
                    <a:lnL w="2736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2736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22</a:t>
                      </a:r>
                    </a:p>
                  </a:txBody>
                  <a:tcPr marT="56304" anchor="ctr" horzOverflow="overflow">
                    <a:lnL w="18720" cap="flat" cmpd="sng" algn="ctr">
                      <a:solidFill>
                        <a:srgbClr val="055095"/>
                      </a:solidFill>
                      <a:prstDash val="solid"/>
                      <a:round/>
                      <a:headEnd type="none" w="med" len="med"/>
                      <a:tailEnd type="none" w="med" len="med"/>
                    </a:lnL>
                    <a:lnR w="1872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27360" cap="flat" cmpd="sng" algn="ctr">
                      <a:solidFill>
                        <a:srgbClr val="05509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ts val="363"/>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3 sous échelles représentant les 3 dimensions du burnout :</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épuisement émotionnel</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dépersonnalisation</a:t>
                      </a:r>
                    </a:p>
                    <a:p>
                      <a:pPr marL="0" marR="0" lvl="0" indent="0" algn="l" defTabSz="449263" rtl="0" eaLnBrk="1" fontAlgn="base" latinLnBrk="0" hangingPunct="0">
                        <a:lnSpc>
                          <a:spcPct val="93000"/>
                        </a:lnSpc>
                        <a:spcBef>
                          <a:spcPts val="363"/>
                        </a:spcBef>
                        <a:spcAft>
                          <a:spcPct val="0"/>
                        </a:spcAft>
                        <a:buClr>
                          <a:srgbClr val="000000"/>
                        </a:buClr>
                        <a:buSzPct val="100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fr-FR" altLang="fr-FR"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accomplissement personnel</a:t>
                      </a:r>
                    </a:p>
                  </a:txBody>
                  <a:tcPr marT="56304" anchor="ctr" horzOverflow="overflow">
                    <a:lnL w="18720" cap="flat" cmpd="sng" algn="ctr">
                      <a:solidFill>
                        <a:srgbClr val="055095"/>
                      </a:solidFill>
                      <a:prstDash val="solid"/>
                      <a:round/>
                      <a:headEnd type="none" w="med" len="med"/>
                      <a:tailEnd type="none" w="med" len="med"/>
                    </a:lnL>
                    <a:lnR w="27360" cap="flat" cmpd="sng" algn="ctr">
                      <a:solidFill>
                        <a:srgbClr val="055095"/>
                      </a:solidFill>
                      <a:prstDash val="solid"/>
                      <a:round/>
                      <a:headEnd type="none" w="med" len="med"/>
                      <a:tailEnd type="none" w="med" len="med"/>
                    </a:lnR>
                    <a:lnT w="18720" cap="flat" cmpd="sng" algn="ctr">
                      <a:solidFill>
                        <a:srgbClr val="055095"/>
                      </a:solidFill>
                      <a:prstDash val="solid"/>
                      <a:round/>
                      <a:headEnd type="none" w="med" len="med"/>
                      <a:tailEnd type="none" w="med" len="med"/>
                    </a:lnT>
                    <a:lnB w="27360" cap="flat" cmpd="sng" algn="ctr">
                      <a:solidFill>
                        <a:srgbClr val="05509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2489" name="Freeform 46">
            <a:extLst>
              <a:ext uri="{FF2B5EF4-FFF2-40B4-BE49-F238E27FC236}">
                <a16:creationId xmlns:a16="http://schemas.microsoft.com/office/drawing/2014/main" id="{AC3B023C-08A7-467A-9E3C-7E081EE41BFE}"/>
              </a:ext>
            </a:extLst>
          </p:cNvPr>
          <p:cNvSpPr>
            <a:spLocks noChangeArrowheads="1"/>
          </p:cNvSpPr>
          <p:nvPr/>
        </p:nvSpPr>
        <p:spPr bwMode="auto">
          <a:xfrm>
            <a:off x="8112125" y="2924175"/>
            <a:ext cx="288925" cy="2889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0 w 21600"/>
              <a:gd name="T35" fmla="*/ 214748364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360" cap="flat">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62490" name="Rectangle 47">
            <a:extLst>
              <a:ext uri="{FF2B5EF4-FFF2-40B4-BE49-F238E27FC236}">
                <a16:creationId xmlns:a16="http://schemas.microsoft.com/office/drawing/2014/main" id="{80C71B7B-4076-46F2-B130-F2698CA1BB86}"/>
              </a:ext>
            </a:extLst>
          </p:cNvPr>
          <p:cNvSpPr>
            <a:spLocks noChangeArrowheads="1"/>
          </p:cNvSpPr>
          <p:nvPr/>
        </p:nvSpPr>
        <p:spPr bwMode="auto">
          <a:xfrm>
            <a:off x="8472488" y="2852738"/>
            <a:ext cx="18002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ts val="900"/>
              </a:spcBef>
              <a:spcAft>
                <a:spcPct val="0"/>
              </a:spcAft>
            </a:pPr>
            <a:r>
              <a:rPr lang="fr-FR" altLang="fr-FR" sz="1200"/>
              <a:t>se fonde exclusivement sur les symptômes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FB5394B0-622D-4BB9-A20B-40298761FE7D}"/>
              </a:ext>
            </a:extLst>
          </p:cNvPr>
          <p:cNvSpPr>
            <a:spLocks noChangeArrowheads="1"/>
          </p:cNvSpPr>
          <p:nvPr/>
        </p:nvSpPr>
        <p:spPr bwMode="auto">
          <a:xfrm>
            <a:off x="1708150" y="1357313"/>
            <a:ext cx="2587625" cy="23145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ENVIRONNEMENTAUX:</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Liés au type de travail</a:t>
            </a:r>
          </a:p>
          <a:p>
            <a:pPr eaLnBrk="1"/>
            <a:r>
              <a:rPr lang="fr-FR" altLang="fr-FR" sz="1400">
                <a:solidFill>
                  <a:srgbClr val="000000"/>
                </a:solidFill>
                <a:cs typeface="Arial" panose="020B0604020202020204" pitchFamily="34" charset="0"/>
              </a:rPr>
              <a:t>   (spécialité médicale)</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Liés à la charge de travail</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 Liés aux relations interpersonnelles</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Liés à l’organisation</a:t>
            </a:r>
          </a:p>
          <a:p>
            <a:pPr eaLnBrk="1"/>
            <a:r>
              <a:rPr lang="fr-FR" altLang="fr-FR" sz="1400">
                <a:solidFill>
                  <a:srgbClr val="000000"/>
                </a:solidFill>
                <a:cs typeface="Arial" panose="020B0604020202020204" pitchFamily="34" charset="0"/>
              </a:rPr>
              <a:t>   (définition des rôles)</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Liés au managériat</a:t>
            </a:r>
          </a:p>
          <a:p>
            <a:pPr eaLnBrk="1"/>
            <a:r>
              <a:rPr lang="fr-FR" altLang="fr-FR" sz="1400">
                <a:solidFill>
                  <a:srgbClr val="000000"/>
                </a:solidFill>
                <a:cs typeface="Arial" panose="020B0604020202020204" pitchFamily="34" charset="0"/>
              </a:rPr>
              <a:t>    (communication)</a:t>
            </a:r>
          </a:p>
          <a:p>
            <a:pPr eaLnBrk="1"/>
            <a:endParaRPr lang="fr-FR" altLang="fr-FR" sz="1400">
              <a:solidFill>
                <a:srgbClr val="000000"/>
              </a:solidFill>
              <a:latin typeface="Constantia" panose="02030602050306030303" pitchFamily="18" charset="0"/>
            </a:endParaRPr>
          </a:p>
        </p:txBody>
      </p:sp>
      <p:sp>
        <p:nvSpPr>
          <p:cNvPr id="32771" name="Rectangle 2">
            <a:extLst>
              <a:ext uri="{FF2B5EF4-FFF2-40B4-BE49-F238E27FC236}">
                <a16:creationId xmlns:a16="http://schemas.microsoft.com/office/drawing/2014/main" id="{1335F5A6-82B6-4274-8C14-D1F13D0CF016}"/>
              </a:ext>
            </a:extLst>
          </p:cNvPr>
          <p:cNvSpPr>
            <a:spLocks noChangeArrowheads="1"/>
          </p:cNvSpPr>
          <p:nvPr/>
        </p:nvSpPr>
        <p:spPr bwMode="auto">
          <a:xfrm>
            <a:off x="1922463" y="4303713"/>
            <a:ext cx="2587625" cy="2055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PSYCHOSOCIAUX: LIES A L’INDIVIDU</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-Perfectionnisme</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 Anxiété</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 Pessimisme</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 Lieu de contrôle interne</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 Résilience</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 Affectivité négative</a:t>
            </a:r>
          </a:p>
          <a:p>
            <a:pPr eaLnBrk="1">
              <a:buClr>
                <a:srgbClr val="002060"/>
              </a:buClr>
              <a:buSzPct val="45000"/>
              <a:buFont typeface="StarSymbol" charset="0"/>
              <a:buChar char="-"/>
            </a:pPr>
            <a:r>
              <a:rPr lang="fr-FR" altLang="fr-FR" sz="1400">
                <a:solidFill>
                  <a:srgbClr val="000000"/>
                </a:solidFill>
                <a:cs typeface="Arial" panose="020B0604020202020204" pitchFamily="34" charset="0"/>
              </a:rPr>
              <a:t> Histoire de vie</a:t>
            </a:r>
          </a:p>
          <a:p>
            <a:pPr eaLnBrk="1"/>
            <a:endParaRPr lang="fr-FR" altLang="fr-FR" sz="1400">
              <a:solidFill>
                <a:srgbClr val="000000"/>
              </a:solidFill>
              <a:latin typeface="Constantia" panose="02030602050306030303" pitchFamily="18" charset="0"/>
            </a:endParaRPr>
          </a:p>
          <a:p>
            <a:pPr eaLnBrk="1"/>
            <a:endParaRPr lang="fr-FR" altLang="fr-FR" sz="1400">
              <a:solidFill>
                <a:srgbClr val="000000"/>
              </a:solidFill>
              <a:latin typeface="Constantia" panose="02030602050306030303" pitchFamily="18" charset="0"/>
            </a:endParaRPr>
          </a:p>
        </p:txBody>
      </p:sp>
      <p:sp>
        <p:nvSpPr>
          <p:cNvPr id="32772" name="Rectangle 3">
            <a:extLst>
              <a:ext uri="{FF2B5EF4-FFF2-40B4-BE49-F238E27FC236}">
                <a16:creationId xmlns:a16="http://schemas.microsoft.com/office/drawing/2014/main" id="{1BCC65D4-08F7-458E-A277-40034C13292E}"/>
              </a:ext>
            </a:extLst>
          </p:cNvPr>
          <p:cNvSpPr>
            <a:spLocks noChangeArrowheads="1"/>
          </p:cNvSpPr>
          <p:nvPr/>
        </p:nvSpPr>
        <p:spPr bwMode="auto">
          <a:xfrm>
            <a:off x="5424488" y="1287463"/>
            <a:ext cx="1971675" cy="11557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79413" algn="l"/>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endParaRPr lang="fr-FR" altLang="fr-FR" sz="1200">
              <a:solidFill>
                <a:srgbClr val="000000"/>
              </a:solidFill>
              <a:latin typeface="Verdana" panose="020B0604030504040204" pitchFamily="34" charset="0"/>
            </a:endParaRP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EVALUATIONS</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-stress perçu</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-contrôle perçu</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-soutien social perçu</a:t>
            </a:r>
          </a:p>
        </p:txBody>
      </p:sp>
      <p:sp>
        <p:nvSpPr>
          <p:cNvPr id="32773" name="Rectangle 4">
            <a:extLst>
              <a:ext uri="{FF2B5EF4-FFF2-40B4-BE49-F238E27FC236}">
                <a16:creationId xmlns:a16="http://schemas.microsoft.com/office/drawing/2014/main" id="{35B5AF0F-24E0-4916-9288-5E1FDE4FDBDE}"/>
              </a:ext>
            </a:extLst>
          </p:cNvPr>
          <p:cNvSpPr>
            <a:spLocks noChangeArrowheads="1"/>
          </p:cNvSpPr>
          <p:nvPr/>
        </p:nvSpPr>
        <p:spPr bwMode="auto">
          <a:xfrm>
            <a:off x="5087938" y="3357563"/>
            <a:ext cx="2587625" cy="17287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1400">
                <a:solidFill>
                  <a:srgbClr val="000000"/>
                </a:solidFill>
                <a:latin typeface="Verdana" panose="020B0604030504040204" pitchFamily="34" charset="0"/>
              </a:rPr>
              <a:t>    </a:t>
            </a:r>
            <a:r>
              <a:rPr lang="fr-FR" altLang="fr-FR" sz="1400">
                <a:solidFill>
                  <a:srgbClr val="000000"/>
                </a:solidFill>
                <a:cs typeface="Arial" panose="020B0604020202020204" pitchFamily="34" charset="0"/>
              </a:rPr>
              <a:t>STRATEGIES D’ADAPTATION</a:t>
            </a:r>
          </a:p>
          <a:p>
            <a:pPr eaLnBrk="1">
              <a:buClr>
                <a:srgbClr val="262673"/>
              </a:buClr>
              <a:buSzPct val="45000"/>
              <a:buFont typeface="StarSymbol" charset="0"/>
              <a:buChar char="-"/>
            </a:pPr>
            <a:r>
              <a:rPr lang="fr-FR" altLang="fr-FR" sz="1400">
                <a:solidFill>
                  <a:srgbClr val="000000"/>
                </a:solidFill>
                <a:cs typeface="Arial" panose="020B0604020202020204" pitchFamily="34" charset="0"/>
              </a:rPr>
              <a:t>coping centré sur les émotions</a:t>
            </a:r>
          </a:p>
          <a:p>
            <a:pPr eaLnBrk="1">
              <a:buClr>
                <a:srgbClr val="262673"/>
              </a:buClr>
              <a:buSzPct val="45000"/>
              <a:buFont typeface="StarSymbol" charset="0"/>
              <a:buChar char="-"/>
            </a:pPr>
            <a:r>
              <a:rPr lang="fr-FR" altLang="fr-FR" sz="1400">
                <a:solidFill>
                  <a:srgbClr val="000000"/>
                </a:solidFill>
                <a:cs typeface="Arial" panose="020B0604020202020204" pitchFamily="34" charset="0"/>
              </a:rPr>
              <a:t>coping centré sur le problème</a:t>
            </a:r>
          </a:p>
          <a:p>
            <a:pPr eaLnBrk="1"/>
            <a:r>
              <a:rPr lang="fr-FR" altLang="fr-FR" sz="1400">
                <a:solidFill>
                  <a:srgbClr val="000000"/>
                </a:solidFill>
                <a:cs typeface="Arial" panose="020B0604020202020204" pitchFamily="34" charset="0"/>
              </a:rPr>
              <a:t>- recherche de soutien social</a:t>
            </a:r>
          </a:p>
        </p:txBody>
      </p:sp>
      <p:sp>
        <p:nvSpPr>
          <p:cNvPr id="32774" name="Rectangle 5">
            <a:extLst>
              <a:ext uri="{FF2B5EF4-FFF2-40B4-BE49-F238E27FC236}">
                <a16:creationId xmlns:a16="http://schemas.microsoft.com/office/drawing/2014/main" id="{C7D8AFEE-C3ED-492B-86E4-87F1198A2116}"/>
              </a:ext>
            </a:extLst>
          </p:cNvPr>
          <p:cNvSpPr>
            <a:spLocks noChangeArrowheads="1"/>
          </p:cNvSpPr>
          <p:nvPr/>
        </p:nvSpPr>
        <p:spPr bwMode="auto">
          <a:xfrm>
            <a:off x="8616950" y="1412875"/>
            <a:ext cx="1571625" cy="8001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ETAT DE SANTE </a:t>
            </a:r>
          </a:p>
          <a:p>
            <a:pPr eaLnBrk="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PHYSIQUE</a:t>
            </a:r>
          </a:p>
        </p:txBody>
      </p:sp>
      <p:sp>
        <p:nvSpPr>
          <p:cNvPr id="32775" name="Rectangle 6">
            <a:extLst>
              <a:ext uri="{FF2B5EF4-FFF2-40B4-BE49-F238E27FC236}">
                <a16:creationId xmlns:a16="http://schemas.microsoft.com/office/drawing/2014/main" id="{9847A441-B95E-4F24-BA3D-4799928008CE}"/>
              </a:ext>
            </a:extLst>
          </p:cNvPr>
          <p:cNvSpPr>
            <a:spLocks noChangeArrowheads="1"/>
          </p:cNvSpPr>
          <p:nvPr/>
        </p:nvSpPr>
        <p:spPr bwMode="auto">
          <a:xfrm>
            <a:off x="8688388" y="3284538"/>
            <a:ext cx="1500187" cy="1485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BIEN- ÊTRE SUBJECTIF:</a:t>
            </a:r>
          </a:p>
          <a:p>
            <a:pPr eaLnBrk="1" hangingPunct="1">
              <a:buClr>
                <a:srgbClr val="000000"/>
              </a:buClr>
              <a:buSzPct val="100000"/>
              <a:buFont typeface="Times New Roman" panose="02020603050405020304" pitchFamily="18" charset="0"/>
              <a:buNone/>
            </a:pPr>
            <a:endParaRPr lang="fr-FR" altLang="fr-FR" sz="140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sz="1400">
                <a:solidFill>
                  <a:srgbClr val="000000"/>
                </a:solidFill>
                <a:cs typeface="Arial" panose="020B0604020202020204" pitchFamily="34" charset="0"/>
              </a:rPr>
              <a:t>Qualite de vie ou souffrance au travail</a:t>
            </a:r>
            <a:r>
              <a:rPr lang="fr-FR" altLang="fr-FR" sz="1200">
                <a:solidFill>
                  <a:srgbClr val="000000"/>
                </a:solidFill>
                <a:cs typeface="Arial" panose="020B0604020202020204" pitchFamily="34" charset="0"/>
              </a:rPr>
              <a:t>-</a:t>
            </a:r>
          </a:p>
        </p:txBody>
      </p:sp>
      <p:sp>
        <p:nvSpPr>
          <p:cNvPr id="32776" name="Line 7">
            <a:extLst>
              <a:ext uri="{FF2B5EF4-FFF2-40B4-BE49-F238E27FC236}">
                <a16:creationId xmlns:a16="http://schemas.microsoft.com/office/drawing/2014/main" id="{D14739F2-D19E-4FEB-8117-265DF7674249}"/>
              </a:ext>
            </a:extLst>
          </p:cNvPr>
          <p:cNvSpPr>
            <a:spLocks noChangeShapeType="1"/>
          </p:cNvSpPr>
          <p:nvPr/>
        </p:nvSpPr>
        <p:spPr bwMode="auto">
          <a:xfrm>
            <a:off x="7680325" y="2852738"/>
            <a:ext cx="1152525"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77" name="Line 8">
            <a:extLst>
              <a:ext uri="{FF2B5EF4-FFF2-40B4-BE49-F238E27FC236}">
                <a16:creationId xmlns:a16="http://schemas.microsoft.com/office/drawing/2014/main" id="{7D621F6C-3C3A-41C1-BAB8-A8BBD2E21AD3}"/>
              </a:ext>
            </a:extLst>
          </p:cNvPr>
          <p:cNvSpPr>
            <a:spLocks noChangeShapeType="1"/>
          </p:cNvSpPr>
          <p:nvPr/>
        </p:nvSpPr>
        <p:spPr bwMode="auto">
          <a:xfrm flipV="1">
            <a:off x="6667500" y="2497138"/>
            <a:ext cx="1588" cy="6477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78" name="Line 9">
            <a:extLst>
              <a:ext uri="{FF2B5EF4-FFF2-40B4-BE49-F238E27FC236}">
                <a16:creationId xmlns:a16="http://schemas.microsoft.com/office/drawing/2014/main" id="{D320035F-4B05-4FB6-8BE0-6B4AA098216A}"/>
              </a:ext>
            </a:extLst>
          </p:cNvPr>
          <p:cNvSpPr>
            <a:spLocks noChangeShapeType="1"/>
          </p:cNvSpPr>
          <p:nvPr/>
        </p:nvSpPr>
        <p:spPr bwMode="auto">
          <a:xfrm>
            <a:off x="9596438" y="2286000"/>
            <a:ext cx="1587" cy="91440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79" name="Line 10">
            <a:extLst>
              <a:ext uri="{FF2B5EF4-FFF2-40B4-BE49-F238E27FC236}">
                <a16:creationId xmlns:a16="http://schemas.microsoft.com/office/drawing/2014/main" id="{A10CEB1B-B9C1-44A3-B5EA-7606C7618D1E}"/>
              </a:ext>
            </a:extLst>
          </p:cNvPr>
          <p:cNvSpPr>
            <a:spLocks noChangeShapeType="1"/>
          </p:cNvSpPr>
          <p:nvPr/>
        </p:nvSpPr>
        <p:spPr bwMode="auto">
          <a:xfrm flipV="1">
            <a:off x="9882188" y="2284413"/>
            <a:ext cx="1587" cy="91757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80" name="Rectangle 11">
            <a:extLst>
              <a:ext uri="{FF2B5EF4-FFF2-40B4-BE49-F238E27FC236}">
                <a16:creationId xmlns:a16="http://schemas.microsoft.com/office/drawing/2014/main" id="{FEC8BC4C-FE5D-4EF6-A04A-BD0DED614148}"/>
              </a:ext>
            </a:extLst>
          </p:cNvPr>
          <p:cNvSpPr>
            <a:spLocks noChangeArrowheads="1"/>
          </p:cNvSpPr>
          <p:nvPr/>
        </p:nvSpPr>
        <p:spPr bwMode="auto">
          <a:xfrm>
            <a:off x="2351088" y="260350"/>
            <a:ext cx="8072437"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2000" b="1">
                <a:solidFill>
                  <a:srgbClr val="000000"/>
                </a:solidFill>
                <a:cs typeface="Arial" panose="020B0604020202020204" pitchFamily="34" charset="0"/>
              </a:rPr>
              <a:t>FACTEURS 		            TRANSACTIONS		       ISSUES</a:t>
            </a:r>
          </a:p>
          <a:p>
            <a:pPr eaLnBrk="1">
              <a:buClr>
                <a:srgbClr val="000000"/>
              </a:buClr>
              <a:buSzPct val="100000"/>
              <a:buFont typeface="Times New Roman" panose="02020603050405020304" pitchFamily="18" charset="0"/>
              <a:buNone/>
            </a:pPr>
            <a:r>
              <a:rPr lang="fr-FR" altLang="fr-FR" sz="2000" b="1">
                <a:solidFill>
                  <a:srgbClr val="000000"/>
                </a:solidFill>
                <a:cs typeface="Arial" panose="020B0604020202020204" pitchFamily="34" charset="0"/>
              </a:rPr>
              <a:t>ETIOLOGIQUES 		Individu – contexte</a:t>
            </a:r>
          </a:p>
          <a:p>
            <a:pPr eaLnBrk="1">
              <a:buClr>
                <a:srgbClr val="000000"/>
              </a:buClr>
              <a:buSzPct val="100000"/>
              <a:buFont typeface="Times New Roman" panose="02020603050405020304" pitchFamily="18" charset="0"/>
              <a:buNone/>
            </a:pPr>
            <a:endParaRPr lang="fr-FR" altLang="fr-FR">
              <a:solidFill>
                <a:srgbClr val="000000"/>
              </a:solidFill>
              <a:latin typeface="Constantia" panose="02030602050306030303" pitchFamily="18" charset="0"/>
            </a:endParaRPr>
          </a:p>
        </p:txBody>
      </p:sp>
      <p:sp>
        <p:nvSpPr>
          <p:cNvPr id="32781" name="Rectangle 12">
            <a:extLst>
              <a:ext uri="{FF2B5EF4-FFF2-40B4-BE49-F238E27FC236}">
                <a16:creationId xmlns:a16="http://schemas.microsoft.com/office/drawing/2014/main" id="{6288B318-EC39-4CF8-877C-3552F7F1725B}"/>
              </a:ext>
            </a:extLst>
          </p:cNvPr>
          <p:cNvSpPr>
            <a:spLocks noChangeArrowheads="1"/>
          </p:cNvSpPr>
          <p:nvPr/>
        </p:nvSpPr>
        <p:spPr bwMode="auto">
          <a:xfrm>
            <a:off x="1524000" y="930275"/>
            <a:ext cx="184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cxnSp>
        <p:nvCxnSpPr>
          <p:cNvPr id="32782" name="AutoShape 13">
            <a:extLst>
              <a:ext uri="{FF2B5EF4-FFF2-40B4-BE49-F238E27FC236}">
                <a16:creationId xmlns:a16="http://schemas.microsoft.com/office/drawing/2014/main" id="{A5CFE47C-B99A-4CB5-9BFF-737D3C223320}"/>
              </a:ext>
            </a:extLst>
          </p:cNvPr>
          <p:cNvCxnSpPr>
            <a:cxnSpLocks noChangeShapeType="1"/>
          </p:cNvCxnSpPr>
          <p:nvPr/>
        </p:nvCxnSpPr>
        <p:spPr bwMode="auto">
          <a:xfrm rot="-5400000">
            <a:off x="8986837" y="5678488"/>
            <a:ext cx="1503363" cy="1588"/>
          </a:xfrm>
          <a:prstGeom prst="bentConnector3">
            <a:avLst>
              <a:gd name="adj1" fmla="val 49986"/>
            </a:avLst>
          </a:prstGeom>
          <a:noFill/>
          <a:ln w="6480">
            <a:solidFill>
              <a:srgbClr val="00206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783" name="AutoShape 14">
            <a:extLst>
              <a:ext uri="{FF2B5EF4-FFF2-40B4-BE49-F238E27FC236}">
                <a16:creationId xmlns:a16="http://schemas.microsoft.com/office/drawing/2014/main" id="{8FE31141-3FDD-4413-B7B3-6B14112E77BF}"/>
              </a:ext>
            </a:extLst>
          </p:cNvPr>
          <p:cNvCxnSpPr>
            <a:cxnSpLocks noChangeShapeType="1"/>
          </p:cNvCxnSpPr>
          <p:nvPr/>
        </p:nvCxnSpPr>
        <p:spPr bwMode="auto">
          <a:xfrm rot="5400000">
            <a:off x="6096794" y="2783682"/>
            <a:ext cx="571500" cy="4762"/>
          </a:xfrm>
          <a:prstGeom prst="bentConnector3">
            <a:avLst>
              <a:gd name="adj1" fmla="val 50028"/>
            </a:avLst>
          </a:prstGeom>
          <a:noFill/>
          <a:ln w="6480">
            <a:solidFill>
              <a:srgbClr val="00206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784" name="Line 15">
            <a:extLst>
              <a:ext uri="{FF2B5EF4-FFF2-40B4-BE49-F238E27FC236}">
                <a16:creationId xmlns:a16="http://schemas.microsoft.com/office/drawing/2014/main" id="{5B547641-2A55-4557-AED6-8B07813B71F1}"/>
              </a:ext>
            </a:extLst>
          </p:cNvPr>
          <p:cNvSpPr>
            <a:spLocks noChangeShapeType="1"/>
          </p:cNvSpPr>
          <p:nvPr/>
        </p:nvSpPr>
        <p:spPr bwMode="auto">
          <a:xfrm>
            <a:off x="3143250" y="6430963"/>
            <a:ext cx="6596063" cy="22225"/>
          </a:xfrm>
          <a:prstGeom prst="line">
            <a:avLst/>
          </a:prstGeom>
          <a:noFill/>
          <a:ln w="6480">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85" name="Line 16">
            <a:extLst>
              <a:ext uri="{FF2B5EF4-FFF2-40B4-BE49-F238E27FC236}">
                <a16:creationId xmlns:a16="http://schemas.microsoft.com/office/drawing/2014/main" id="{C589A102-8050-4C29-A83A-F17135C98220}"/>
              </a:ext>
            </a:extLst>
          </p:cNvPr>
          <p:cNvSpPr>
            <a:spLocks noChangeShapeType="1"/>
          </p:cNvSpPr>
          <p:nvPr/>
        </p:nvSpPr>
        <p:spPr bwMode="auto">
          <a:xfrm flipV="1">
            <a:off x="3113088" y="6203950"/>
            <a:ext cx="1587" cy="363538"/>
          </a:xfrm>
          <a:prstGeom prst="line">
            <a:avLst/>
          </a:prstGeom>
          <a:noFill/>
          <a:ln w="6480">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86" name="Line 17">
            <a:extLst>
              <a:ext uri="{FF2B5EF4-FFF2-40B4-BE49-F238E27FC236}">
                <a16:creationId xmlns:a16="http://schemas.microsoft.com/office/drawing/2014/main" id="{2D412E8D-19C6-42E3-A54E-0B22B286B7B0}"/>
              </a:ext>
            </a:extLst>
          </p:cNvPr>
          <p:cNvSpPr>
            <a:spLocks noChangeShapeType="1"/>
          </p:cNvSpPr>
          <p:nvPr/>
        </p:nvSpPr>
        <p:spPr bwMode="auto">
          <a:xfrm>
            <a:off x="3238500" y="927100"/>
            <a:ext cx="6286500" cy="1588"/>
          </a:xfrm>
          <a:prstGeom prst="line">
            <a:avLst/>
          </a:prstGeom>
          <a:noFill/>
          <a:ln w="6480">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787" name="Line 18">
            <a:extLst>
              <a:ext uri="{FF2B5EF4-FFF2-40B4-BE49-F238E27FC236}">
                <a16:creationId xmlns:a16="http://schemas.microsoft.com/office/drawing/2014/main" id="{3D38CCE1-7C94-427F-8F81-D8E578701848}"/>
              </a:ext>
            </a:extLst>
          </p:cNvPr>
          <p:cNvSpPr>
            <a:spLocks noChangeShapeType="1"/>
          </p:cNvSpPr>
          <p:nvPr/>
        </p:nvSpPr>
        <p:spPr bwMode="auto">
          <a:xfrm flipH="1">
            <a:off x="3235325" y="928688"/>
            <a:ext cx="4763" cy="428625"/>
          </a:xfrm>
          <a:prstGeom prst="line">
            <a:avLst/>
          </a:prstGeom>
          <a:noFill/>
          <a:ln w="6480">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cxnSp>
        <p:nvCxnSpPr>
          <p:cNvPr id="32788" name="AutoShape 19">
            <a:extLst>
              <a:ext uri="{FF2B5EF4-FFF2-40B4-BE49-F238E27FC236}">
                <a16:creationId xmlns:a16="http://schemas.microsoft.com/office/drawing/2014/main" id="{060ED9E6-4B87-4671-B0DC-C3AE8C67D115}"/>
              </a:ext>
            </a:extLst>
          </p:cNvPr>
          <p:cNvCxnSpPr>
            <a:cxnSpLocks noChangeShapeType="1"/>
          </p:cNvCxnSpPr>
          <p:nvPr/>
        </p:nvCxnSpPr>
        <p:spPr bwMode="auto">
          <a:xfrm rot="5400000">
            <a:off x="9311481" y="1140620"/>
            <a:ext cx="428625" cy="4762"/>
          </a:xfrm>
          <a:prstGeom prst="bentConnector3">
            <a:avLst>
              <a:gd name="adj1" fmla="val 50042"/>
            </a:avLst>
          </a:prstGeom>
          <a:noFill/>
          <a:ln w="6480">
            <a:solidFill>
              <a:srgbClr val="00206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789" name="Line 20">
            <a:extLst>
              <a:ext uri="{FF2B5EF4-FFF2-40B4-BE49-F238E27FC236}">
                <a16:creationId xmlns:a16="http://schemas.microsoft.com/office/drawing/2014/main" id="{4225CA1E-5459-44E3-AD4F-BB8F69AB2908}"/>
              </a:ext>
            </a:extLst>
          </p:cNvPr>
          <p:cNvSpPr>
            <a:spLocks noChangeShapeType="1"/>
          </p:cNvSpPr>
          <p:nvPr/>
        </p:nvSpPr>
        <p:spPr bwMode="auto">
          <a:xfrm>
            <a:off x="3165475" y="3686175"/>
            <a:ext cx="1588" cy="514350"/>
          </a:xfrm>
          <a:prstGeom prst="line">
            <a:avLst/>
          </a:prstGeom>
          <a:noFill/>
          <a:ln w="6480">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cxnSp>
        <p:nvCxnSpPr>
          <p:cNvPr id="32790" name="AutoShape 21">
            <a:extLst>
              <a:ext uri="{FF2B5EF4-FFF2-40B4-BE49-F238E27FC236}">
                <a16:creationId xmlns:a16="http://schemas.microsoft.com/office/drawing/2014/main" id="{FCF0259D-48AE-4EE1-8363-3D83D1CEC4B0}"/>
              </a:ext>
            </a:extLst>
          </p:cNvPr>
          <p:cNvCxnSpPr>
            <a:cxnSpLocks noChangeShapeType="1"/>
          </p:cNvCxnSpPr>
          <p:nvPr/>
        </p:nvCxnSpPr>
        <p:spPr bwMode="auto">
          <a:xfrm>
            <a:off x="4295775" y="2924175"/>
            <a:ext cx="642938" cy="1588"/>
          </a:xfrm>
          <a:prstGeom prst="bentConnector3">
            <a:avLst>
              <a:gd name="adj1" fmla="val 50000"/>
            </a:avLst>
          </a:prstGeom>
          <a:noFill/>
          <a:ln w="6480">
            <a:solidFill>
              <a:srgbClr val="00206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2">
            <a:extLst>
              <a:ext uri="{FF2B5EF4-FFF2-40B4-BE49-F238E27FC236}">
                <a16:creationId xmlns:a16="http://schemas.microsoft.com/office/drawing/2014/main" id="{D6571E6C-308B-4BB4-B12A-A7A5EBF8666B}"/>
              </a:ext>
            </a:extLst>
          </p:cNvPr>
          <p:cNvSpPr txBox="1">
            <a:spLocks noChangeArrowheads="1"/>
          </p:cNvSpPr>
          <p:nvPr/>
        </p:nvSpPr>
        <p:spPr bwMode="auto">
          <a:xfrm>
            <a:off x="2351088" y="908050"/>
            <a:ext cx="8135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1000"/>
              </a:spcBef>
            </a:pPr>
            <a:endParaRPr lang="fr-FR" altLang="fr-FR" sz="1600" b="1">
              <a:cs typeface="Geneva" charset="0"/>
            </a:endParaRPr>
          </a:p>
          <a:p>
            <a:pPr algn="just" eaLnBrk="1" hangingPunct="1">
              <a:lnSpc>
                <a:spcPct val="90000"/>
              </a:lnSpc>
              <a:spcBef>
                <a:spcPts val="1000"/>
              </a:spcBef>
            </a:pPr>
            <a:endParaRPr lang="fr-FR" altLang="fr-FR" sz="1600" b="1">
              <a:cs typeface="Geneva" charset="0"/>
            </a:endParaRPr>
          </a:p>
          <a:p>
            <a:pPr algn="just" eaLnBrk="1" hangingPunct="1">
              <a:lnSpc>
                <a:spcPct val="90000"/>
              </a:lnSpc>
              <a:spcBef>
                <a:spcPts val="1000"/>
              </a:spcBef>
            </a:pPr>
            <a:endParaRPr lang="fr-FR" altLang="fr-FR" sz="1600" b="1">
              <a:cs typeface="Geneva" charset="0"/>
            </a:endParaRPr>
          </a:p>
          <a:p>
            <a:pPr algn="just" eaLnBrk="1" hangingPunct="1">
              <a:lnSpc>
                <a:spcPct val="90000"/>
              </a:lnSpc>
              <a:spcBef>
                <a:spcPts val="1000"/>
              </a:spcBef>
            </a:pPr>
            <a:endParaRPr lang="fr-FR" altLang="fr-FR" sz="1600" b="1">
              <a:cs typeface="Geneva" charset="0"/>
            </a:endParaRPr>
          </a:p>
        </p:txBody>
      </p:sp>
      <p:sp>
        <p:nvSpPr>
          <p:cNvPr id="70660" name="AutoShape 3">
            <a:extLst>
              <a:ext uri="{FF2B5EF4-FFF2-40B4-BE49-F238E27FC236}">
                <a16:creationId xmlns:a16="http://schemas.microsoft.com/office/drawing/2014/main" id="{7C2FFE30-5E95-4D2A-B7AC-6F882769F819}"/>
              </a:ext>
            </a:extLst>
          </p:cNvPr>
          <p:cNvSpPr>
            <a:spLocks noChangeArrowheads="1"/>
          </p:cNvSpPr>
          <p:nvPr/>
        </p:nvSpPr>
        <p:spPr bwMode="auto">
          <a:xfrm>
            <a:off x="3937000" y="785813"/>
            <a:ext cx="4032250" cy="355600"/>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800" b="1">
                <a:ea typeface="MS Mincho" panose="02020609040205080304" pitchFamily="49" charset="-128"/>
              </a:rPr>
              <a:t>Facteurs personnels</a:t>
            </a:r>
          </a:p>
        </p:txBody>
      </p:sp>
      <p:sp>
        <p:nvSpPr>
          <p:cNvPr id="70661" name="Line 4">
            <a:extLst>
              <a:ext uri="{FF2B5EF4-FFF2-40B4-BE49-F238E27FC236}">
                <a16:creationId xmlns:a16="http://schemas.microsoft.com/office/drawing/2014/main" id="{678FACA2-5E31-4BF8-96F6-DAAE92A17B12}"/>
              </a:ext>
            </a:extLst>
          </p:cNvPr>
          <p:cNvSpPr>
            <a:spLocks noChangeShapeType="1"/>
          </p:cNvSpPr>
          <p:nvPr/>
        </p:nvSpPr>
        <p:spPr bwMode="auto">
          <a:xfrm>
            <a:off x="6096000" y="1700213"/>
            <a:ext cx="1588" cy="144462"/>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0662" name="AutoShape 5">
            <a:extLst>
              <a:ext uri="{FF2B5EF4-FFF2-40B4-BE49-F238E27FC236}">
                <a16:creationId xmlns:a16="http://schemas.microsoft.com/office/drawing/2014/main" id="{41DDB104-4A34-439A-A45F-11447969CF14}"/>
              </a:ext>
            </a:extLst>
          </p:cNvPr>
          <p:cNvSpPr>
            <a:spLocks noChangeArrowheads="1"/>
          </p:cNvSpPr>
          <p:nvPr/>
        </p:nvSpPr>
        <p:spPr bwMode="auto">
          <a:xfrm>
            <a:off x="2214563" y="1143000"/>
            <a:ext cx="8032750" cy="5519738"/>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15900" indent="-215900">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panose="020F0502020204030204" pitchFamily="34" charset="0"/>
                <a:ea typeface="Microsoft YaHei" panose="020B0503020204020204" pitchFamily="34" charset="-122"/>
              </a:defRPr>
            </a:lvl1pPr>
            <a:lvl2pPr marL="360363" indent="-215900">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SzPct val="45000"/>
              <a:buFont typeface="Symbol" panose="05050102010706020507" pitchFamily="18" charset="2"/>
              <a:buChar char=""/>
            </a:pPr>
            <a:r>
              <a:rPr lang="fr-FR" altLang="fr-FR" sz="1200" dirty="0">
                <a:ea typeface="MS PGothic" panose="020B0600070205080204" pitchFamily="34" charset="-128"/>
              </a:rPr>
              <a:t> </a:t>
            </a:r>
            <a:r>
              <a:rPr lang="fr-FR" altLang="fr-FR" sz="1600" dirty="0">
                <a:ea typeface="MS PGothic" panose="020B0600070205080204" pitchFamily="34" charset="-128"/>
              </a:rPr>
              <a:t>Sexe féminin</a:t>
            </a:r>
          </a:p>
          <a:p>
            <a:pPr eaLnBrk="1" hangingPunct="1">
              <a:lnSpc>
                <a:spcPct val="100000"/>
              </a:lnSpc>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Manque de vocation / motivation</a:t>
            </a:r>
          </a:p>
          <a:p>
            <a:pPr eaLnBrk="1" hangingPunct="1">
              <a:lnSpc>
                <a:spcPct val="100000"/>
              </a:lnSpc>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Manque d’expérience professionnelle</a:t>
            </a:r>
          </a:p>
          <a:p>
            <a:pPr eaLnBrk="1" hangingPunct="1">
              <a:lnSpc>
                <a:spcPct val="100000"/>
              </a:lnSpc>
              <a:spcAft>
                <a:spcPct val="0"/>
              </a:spcAft>
              <a:buClr>
                <a:srgbClr val="FFFF00"/>
              </a:buClr>
              <a:buSzPct val="45000"/>
              <a:buFont typeface="Symbol" panose="05050102010706020507" pitchFamily="18" charset="2"/>
              <a:buChar char=""/>
            </a:pPr>
            <a:r>
              <a:rPr lang="fr-FR" altLang="fr-FR" sz="1600" b="1" dirty="0">
                <a:ea typeface="MS PGothic" panose="020B0600070205080204" pitchFamily="34" charset="-128"/>
              </a:rPr>
              <a:t> </a:t>
            </a:r>
            <a:r>
              <a:rPr lang="fr-FR" altLang="fr-FR" sz="1600" b="1" dirty="0">
                <a:solidFill>
                  <a:schemeClr val="bg1"/>
                </a:solidFill>
                <a:ea typeface="MS PGothic" panose="020B0600070205080204" pitchFamily="34" charset="-128"/>
              </a:rPr>
              <a:t>Caractère </a:t>
            </a:r>
            <a:r>
              <a:rPr lang="fr-FR" altLang="fr-FR" sz="1600" b="1" dirty="0">
                <a:ea typeface="MS PGothic" panose="020B0600070205080204" pitchFamily="34" charset="-128"/>
              </a:rPr>
              <a:t>:</a:t>
            </a:r>
          </a:p>
          <a:p>
            <a:pPr lvl="1" eaLnBrk="1" hangingPunct="1">
              <a:lnSpc>
                <a:spcPct val="100000"/>
              </a:lnSpc>
              <a:spcBef>
                <a:spcPts val="188"/>
              </a:spcBef>
              <a:spcAft>
                <a:spcPct val="0"/>
              </a:spcAft>
              <a:buSzPct val="45000"/>
              <a:buFont typeface="Symbol" panose="05050102010706020507" pitchFamily="18" charset="2"/>
              <a:buChar char=""/>
            </a:pPr>
            <a:r>
              <a:rPr lang="fr-FR" altLang="fr-FR" sz="1600" dirty="0">
                <a:ea typeface="MS PGothic" panose="020B0600070205080204" pitchFamily="34" charset="-128"/>
              </a:rPr>
              <a:t> Pessimisme,  Anxiété</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Perfectionnisme , workaholisme</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Peu de communication ou introverti</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Idéal soignant élevé : décalage entre les attentes du soignant et la réalité du terrain</a:t>
            </a:r>
          </a:p>
          <a:p>
            <a:pPr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Difficultés d’adaptation</a:t>
            </a:r>
          </a:p>
          <a:p>
            <a:pPr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Perception insatisfaisante de la qualité des soins</a:t>
            </a:r>
          </a:p>
          <a:p>
            <a:pPr marL="0" indent="0" eaLnBrk="1" hangingPunct="1">
              <a:lnSpc>
                <a:spcPct val="100000"/>
              </a:lnSpc>
              <a:spcBef>
                <a:spcPts val="188"/>
              </a:spcBef>
              <a:spcAft>
                <a:spcPct val="0"/>
              </a:spcAft>
              <a:buClr>
                <a:srgbClr val="FFFFFF"/>
              </a:buClr>
              <a:buSzPct val="45000"/>
            </a:pPr>
            <a:r>
              <a:rPr lang="fr-FR" altLang="fr-FR" sz="1600" dirty="0">
                <a:ea typeface="MS PGothic" panose="020B0600070205080204" pitchFamily="34" charset="-128"/>
              </a:rPr>
              <a:t> Charges concurrentes :  </a:t>
            </a:r>
            <a:r>
              <a:rPr lang="fr-FR" altLang="fr-FR" sz="1600" b="1" dirty="0">
                <a:solidFill>
                  <a:schemeClr val="bg1"/>
                </a:solidFill>
                <a:ea typeface="MS PGothic" panose="020B0600070205080204" pitchFamily="34" charset="-128"/>
              </a:rPr>
              <a:t>équilibre entre vie personnelle et vie professionnelle</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Situation familiale / responsabilité familiale</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Retour de maternité</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Difficultés de garde d’enfants,  Difficultés financières</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Durée des trajets domicile / travail</a:t>
            </a:r>
          </a:p>
          <a:p>
            <a:pPr lvl="1" eaLnBrk="1" hangingPunct="1">
              <a:lnSpc>
                <a:spcPct val="100000"/>
              </a:lnSpc>
              <a:spcBef>
                <a:spcPts val="188"/>
              </a:spcBef>
              <a:spcAft>
                <a:spcPct val="0"/>
              </a:spcAft>
              <a:buClr>
                <a:srgbClr val="FFFFFF"/>
              </a:buClr>
              <a:buSzPct val="45000"/>
              <a:buFont typeface="Symbol" panose="05050102010706020507" pitchFamily="18" charset="2"/>
              <a:buChar char=""/>
            </a:pPr>
            <a:r>
              <a:rPr lang="fr-FR" altLang="fr-FR" sz="1600" dirty="0">
                <a:ea typeface="MS PGothic" panose="020B0600070205080204" pitchFamily="34" charset="-128"/>
              </a:rPr>
              <a:t> Conflits travail / famille</a:t>
            </a:r>
          </a:p>
          <a:p>
            <a:pPr marL="144463" lvl="1" indent="0" eaLnBrk="1" hangingPunct="1">
              <a:lnSpc>
                <a:spcPct val="100000"/>
              </a:lnSpc>
              <a:spcBef>
                <a:spcPts val="188"/>
              </a:spcBef>
              <a:spcAft>
                <a:spcPct val="0"/>
              </a:spcAft>
              <a:buClr>
                <a:srgbClr val="FFFFFF"/>
              </a:buClr>
              <a:buSzPct val="45000"/>
            </a:pPr>
            <a:r>
              <a:rPr lang="fr-FR" altLang="fr-FR" sz="1600" b="1" dirty="0">
                <a:solidFill>
                  <a:schemeClr val="bg1"/>
                </a:solidFill>
                <a:ea typeface="MS PGothic" panose="020B0600070205080204" pitchFamily="34" charset="-128"/>
              </a:rPr>
              <a:t>Histoire de vie</a:t>
            </a:r>
          </a:p>
          <a:p>
            <a:pPr lvl="1" eaLnBrk="1" hangingPunct="1">
              <a:lnSpc>
                <a:spcPct val="100000"/>
              </a:lnSpc>
              <a:spcBef>
                <a:spcPts val="188"/>
              </a:spcBef>
              <a:spcAft>
                <a:spcPct val="0"/>
              </a:spcAft>
              <a:buClr>
                <a:srgbClr val="FFFF00"/>
              </a:buClr>
              <a:buSzPct val="45000"/>
              <a:buFont typeface="Symbol" panose="05050102010706020507" pitchFamily="18" charset="2"/>
              <a:buChar char=""/>
            </a:pPr>
            <a:r>
              <a:rPr lang="fr-FR" altLang="fr-FR" sz="1600" dirty="0">
                <a:solidFill>
                  <a:schemeClr val="bg1"/>
                </a:solidFill>
                <a:ea typeface="MS PGothic" panose="020B0600070205080204" pitchFamily="34" charset="-128"/>
              </a:rPr>
              <a:t> Rupture ou conflits dans sa vie personnelle</a:t>
            </a:r>
          </a:p>
          <a:p>
            <a:pPr lvl="1" eaLnBrk="1" hangingPunct="1">
              <a:lnSpc>
                <a:spcPct val="100000"/>
              </a:lnSpc>
              <a:spcBef>
                <a:spcPts val="188"/>
              </a:spcBef>
              <a:spcAft>
                <a:spcPct val="0"/>
              </a:spcAft>
              <a:buClr>
                <a:srgbClr val="FFFF00"/>
              </a:buClr>
              <a:buSzPct val="45000"/>
              <a:buFont typeface="Symbol" panose="05050102010706020507" pitchFamily="18" charset="2"/>
              <a:buChar char=""/>
            </a:pPr>
            <a:r>
              <a:rPr lang="fr-FR" altLang="fr-FR" sz="1600" dirty="0">
                <a:solidFill>
                  <a:schemeClr val="bg1"/>
                </a:solidFill>
                <a:ea typeface="MS PGothic" panose="020B0600070205080204" pitchFamily="34" charset="-128"/>
              </a:rPr>
              <a:t> Deuil récent / deuil ancien non élaboré </a:t>
            </a:r>
          </a:p>
          <a:p>
            <a:pPr eaLnBrk="1" hangingPunct="1">
              <a:lnSpc>
                <a:spcPct val="100000"/>
              </a:lnSpc>
              <a:spcBef>
                <a:spcPts val="188"/>
              </a:spcBef>
              <a:spcAft>
                <a:spcPct val="0"/>
              </a:spcAft>
              <a:buClr>
                <a:srgbClr val="FFFF00"/>
              </a:buClr>
              <a:buSzPct val="45000"/>
              <a:buFont typeface="Symbol" panose="05050102010706020507" pitchFamily="18" charset="2"/>
              <a:buChar char=""/>
            </a:pPr>
            <a:r>
              <a:rPr lang="fr-FR" altLang="fr-FR" sz="1600" dirty="0">
                <a:solidFill>
                  <a:schemeClr val="bg1"/>
                </a:solidFill>
                <a:ea typeface="MS PGothic" panose="020B0600070205080204" pitchFamily="34" charset="-128"/>
              </a:rPr>
              <a:t> </a:t>
            </a:r>
            <a:r>
              <a:rPr lang="fr-FR" altLang="fr-FR" sz="1600" b="1" dirty="0">
                <a:solidFill>
                  <a:schemeClr val="bg1"/>
                </a:solidFill>
                <a:ea typeface="MS PGothic" panose="020B0600070205080204" pitchFamily="34" charset="-128"/>
              </a:rPr>
              <a:t>Antécédents psycho-pathologiques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35C201C7-A454-4A16-9CF2-2BC751E0AFAC}"/>
              </a:ext>
            </a:extLst>
          </p:cNvPr>
          <p:cNvSpPr txBox="1">
            <a:spLocks noChangeArrowheads="1"/>
          </p:cNvSpPr>
          <p:nvPr/>
        </p:nvSpPr>
        <p:spPr bwMode="auto">
          <a:xfrm>
            <a:off x="2171700" y="757238"/>
            <a:ext cx="8135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800" b="1">
              <a:solidFill>
                <a:srgbClr val="000000"/>
              </a:solidFill>
              <a:latin typeface="Calibri" panose="020F0502020204030204" pitchFamily="34" charset="0"/>
              <a:cs typeface="Geneva" charset="0"/>
            </a:endParaRPr>
          </a:p>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400" b="1">
              <a:solidFill>
                <a:srgbClr val="000000"/>
              </a:solidFill>
              <a:latin typeface="Calibri" panose="020F0502020204030204" pitchFamily="34" charset="0"/>
              <a:cs typeface="Geneva" charset="0"/>
            </a:endParaRPr>
          </a:p>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400" b="1">
              <a:solidFill>
                <a:srgbClr val="000000"/>
              </a:solidFill>
              <a:latin typeface="Calibri" panose="020F0502020204030204" pitchFamily="34" charset="0"/>
              <a:cs typeface="Geneva" charset="0"/>
            </a:endParaRPr>
          </a:p>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400" b="1">
              <a:solidFill>
                <a:srgbClr val="000000"/>
              </a:solidFill>
              <a:latin typeface="Calibri" panose="020F0502020204030204" pitchFamily="34" charset="0"/>
              <a:cs typeface="Geneva" charset="0"/>
            </a:endParaRPr>
          </a:p>
        </p:txBody>
      </p:sp>
      <p:sp>
        <p:nvSpPr>
          <p:cNvPr id="36867" name="Line 3">
            <a:extLst>
              <a:ext uri="{FF2B5EF4-FFF2-40B4-BE49-F238E27FC236}">
                <a16:creationId xmlns:a16="http://schemas.microsoft.com/office/drawing/2014/main" id="{4D345B99-70E2-4EDB-BB60-0FF163EFF68B}"/>
              </a:ext>
            </a:extLst>
          </p:cNvPr>
          <p:cNvSpPr>
            <a:spLocks noChangeShapeType="1"/>
          </p:cNvSpPr>
          <p:nvPr/>
        </p:nvSpPr>
        <p:spPr bwMode="auto">
          <a:xfrm>
            <a:off x="6167438" y="1700213"/>
            <a:ext cx="1587" cy="504825"/>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68" name="AutoShape 4">
            <a:extLst>
              <a:ext uri="{FF2B5EF4-FFF2-40B4-BE49-F238E27FC236}">
                <a16:creationId xmlns:a16="http://schemas.microsoft.com/office/drawing/2014/main" id="{241BCF2B-6558-4D44-86C0-87BB1C0ACA44}"/>
              </a:ext>
            </a:extLst>
          </p:cNvPr>
          <p:cNvSpPr>
            <a:spLocks noChangeArrowheads="1"/>
          </p:cNvSpPr>
          <p:nvPr/>
        </p:nvSpPr>
        <p:spPr bwMode="auto">
          <a:xfrm>
            <a:off x="2062163" y="2565400"/>
            <a:ext cx="2665412" cy="4292600"/>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15900" indent="-21590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38"/>
              </a:spcBef>
              <a:buClr>
                <a:srgbClr val="FF0000"/>
              </a:buClr>
              <a:buSzPct val="45000"/>
              <a:buFont typeface="Symbol" panose="05050102010706020507" pitchFamily="18" charset="2"/>
              <a:buChar char=""/>
            </a:pPr>
            <a:r>
              <a:rPr lang="fr-FR" altLang="fr-FR" sz="1200" dirty="0">
                <a:solidFill>
                  <a:srgbClr val="000000"/>
                </a:solidFill>
                <a:latin typeface="Calibri" panose="020F0502020204030204" pitchFamily="34" charset="0"/>
                <a:ea typeface="MS PGothic" panose="020B0600070205080204" pitchFamily="34" charset="-128"/>
              </a:rPr>
              <a:t> </a:t>
            </a:r>
            <a:r>
              <a:rPr lang="fr-FR" altLang="fr-FR" sz="1200" dirty="0">
                <a:solidFill>
                  <a:srgbClr val="000000"/>
                </a:solidFill>
                <a:ea typeface="MS PGothic" panose="020B0600070205080204" pitchFamily="34" charset="-128"/>
                <a:cs typeface="Arial" panose="020B0604020202020204" pitchFamily="34" charset="0"/>
              </a:rPr>
              <a:t>Spécialité</a:t>
            </a:r>
          </a:p>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dirty="0">
                <a:solidFill>
                  <a:schemeClr val="bg1"/>
                </a:solidFill>
                <a:ea typeface="MS PGothic" panose="020B0600070205080204" pitchFamily="34" charset="-128"/>
                <a:cs typeface="Arial" panose="020B0604020202020204" pitchFamily="34" charset="0"/>
              </a:rPr>
              <a:t>Type de métier (fonction)</a:t>
            </a:r>
          </a:p>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Travail de nuit et horaires de travail</a:t>
            </a:r>
          </a:p>
          <a:p>
            <a:pPr eaLnBrk="1" hangingPunct="1">
              <a:spcBef>
                <a:spcPts val="538"/>
              </a:spcBef>
              <a:buClr>
                <a:srgbClr val="FFFF00"/>
              </a:buClr>
              <a:buSzPct val="45000"/>
              <a:buFont typeface="Symbol" panose="05050102010706020507" pitchFamily="18" charset="2"/>
              <a:buChar char=""/>
            </a:pPr>
            <a:r>
              <a:rPr lang="fr-FR" altLang="fr-FR" sz="1200" dirty="0">
                <a:solidFill>
                  <a:schemeClr val="bg1"/>
                </a:solidFill>
                <a:ea typeface="MS PGothic" panose="020B0600070205080204" pitchFamily="34" charset="-128"/>
                <a:cs typeface="Arial" panose="020B0604020202020204" pitchFamily="34" charset="0"/>
              </a:rPr>
              <a:t>Répétitivité des tâches</a:t>
            </a:r>
          </a:p>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dirty="0">
                <a:solidFill>
                  <a:schemeClr val="bg1"/>
                </a:solidFill>
                <a:ea typeface="MS PGothic" panose="020B0600070205080204" pitchFamily="34" charset="-128"/>
                <a:cs typeface="Arial" panose="020B0604020202020204" pitchFamily="34" charset="0"/>
              </a:rPr>
              <a:t>Degré de gravité des erreurs potentielles</a:t>
            </a:r>
          </a:p>
          <a:p>
            <a:pPr eaLnBrk="1" hangingPunct="1">
              <a:spcBef>
                <a:spcPts val="53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Annonce des mauvaises nouvelles</a:t>
            </a:r>
          </a:p>
          <a:p>
            <a:pPr eaLnBrk="1" hangingPunct="1">
              <a:spcBef>
                <a:spcPts val="538"/>
              </a:spcBef>
              <a:buClr>
                <a:srgbClr val="FFFF00"/>
              </a:buClr>
              <a:buSzPct val="45000"/>
              <a:buFont typeface="Symbol" panose="05050102010706020507" pitchFamily="18" charset="2"/>
              <a:buChar char=""/>
            </a:pPr>
            <a:r>
              <a:rPr lang="fr-FR" altLang="fr-FR" sz="1200" dirty="0">
                <a:solidFill>
                  <a:schemeClr val="bg1"/>
                </a:solidFill>
                <a:ea typeface="MS PGothic" panose="020B0600070205080204" pitchFamily="34" charset="-128"/>
                <a:cs typeface="Arial" panose="020B0604020202020204" pitchFamily="34" charset="0"/>
              </a:rPr>
              <a:t> Fréquence des décès</a:t>
            </a:r>
          </a:p>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Confrontation à la souffrance</a:t>
            </a:r>
          </a:p>
          <a:p>
            <a:pPr eaLnBrk="1" hangingPunct="1">
              <a:spcBef>
                <a:spcPts val="53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Malades jeunes</a:t>
            </a:r>
          </a:p>
          <a:p>
            <a:pPr eaLnBrk="1" hangingPunct="1">
              <a:spcBef>
                <a:spcPts val="53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Échec des traitements</a:t>
            </a:r>
          </a:p>
          <a:p>
            <a:pPr eaLnBrk="1" hangingPunct="1">
              <a:spcBef>
                <a:spcPts val="53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Agressivité des patients et des familles</a:t>
            </a:r>
          </a:p>
          <a:p>
            <a:pPr eaLnBrk="1" hangingPunct="1">
              <a:spcBef>
                <a:spcPts val="538"/>
              </a:spcBef>
              <a:buClr>
                <a:srgbClr val="FFFF00"/>
              </a:buClr>
              <a:buSzPct val="45000"/>
              <a:buFont typeface="Symbol" panose="05050102010706020507" pitchFamily="18" charset="2"/>
              <a:buChar char=""/>
            </a:pPr>
            <a:r>
              <a:rPr lang="fr-FR" altLang="fr-FR" sz="1200" dirty="0">
                <a:solidFill>
                  <a:schemeClr val="bg1"/>
                </a:solidFill>
                <a:ea typeface="MS PGothic" panose="020B0600070205080204" pitchFamily="34" charset="-128"/>
                <a:cs typeface="Arial" panose="020B0604020202020204" pitchFamily="34" charset="0"/>
              </a:rPr>
              <a:t> </a:t>
            </a:r>
            <a:r>
              <a:rPr lang="fr-FR" altLang="fr-FR" sz="1200" b="1" dirty="0">
                <a:solidFill>
                  <a:schemeClr val="bg1"/>
                </a:solidFill>
                <a:ea typeface="MS PGothic" panose="020B0600070205080204" pitchFamily="34" charset="-128"/>
                <a:cs typeface="Arial" panose="020B0604020202020204" pitchFamily="34" charset="0"/>
              </a:rPr>
              <a:t>Conflits entre valeurs personnelles et valeurs de l’entreprise</a:t>
            </a:r>
          </a:p>
          <a:p>
            <a:pPr eaLnBrk="1" hangingPunct="1">
              <a:spcBef>
                <a:spcPts val="538"/>
              </a:spcBef>
            </a:pPr>
            <a:endParaRPr lang="fr-FR" altLang="fr-FR" sz="5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p:txBody>
      </p:sp>
      <p:sp>
        <p:nvSpPr>
          <p:cNvPr id="36869" name="AutoShape 5">
            <a:extLst>
              <a:ext uri="{FF2B5EF4-FFF2-40B4-BE49-F238E27FC236}">
                <a16:creationId xmlns:a16="http://schemas.microsoft.com/office/drawing/2014/main" id="{DC3BAFF5-EBF8-464C-91C8-D1770DE0C565}"/>
              </a:ext>
            </a:extLst>
          </p:cNvPr>
          <p:cNvSpPr>
            <a:spLocks noChangeArrowheads="1"/>
          </p:cNvSpPr>
          <p:nvPr/>
        </p:nvSpPr>
        <p:spPr bwMode="auto">
          <a:xfrm>
            <a:off x="4870450" y="2565400"/>
            <a:ext cx="2665413" cy="4271963"/>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15900" indent="-21590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latin typeface="Calibri" panose="020F0502020204030204" pitchFamily="34" charset="0"/>
                <a:ea typeface="MS PGothic" panose="020B0600070205080204" pitchFamily="34" charset="-128"/>
              </a:rPr>
              <a:t> </a:t>
            </a:r>
          </a:p>
          <a:p>
            <a:pPr eaLnBrk="1" hangingPunct="1">
              <a:spcBef>
                <a:spcPts val="538"/>
              </a:spcBef>
              <a:buClr>
                <a:srgbClr val="FFFF00"/>
              </a:buClr>
              <a:buSzPct val="45000"/>
              <a:buFont typeface="Symbol" panose="05050102010706020507" pitchFamily="18" charset="2"/>
              <a:buChar char=""/>
            </a:pPr>
            <a:r>
              <a:rPr lang="fr-FR" altLang="fr-FR" sz="1200" b="1" dirty="0">
                <a:solidFill>
                  <a:schemeClr val="bg1"/>
                </a:solidFill>
                <a:ea typeface="MS PGothic" panose="020B0600070205080204" pitchFamily="34" charset="-128"/>
                <a:cs typeface="Arial" panose="020B0604020202020204" pitchFamily="34" charset="0"/>
              </a:rPr>
              <a:t>Charge de travail excessive  durable et répétée</a:t>
            </a:r>
          </a:p>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Ratio de personnel insuffisant</a:t>
            </a:r>
          </a:p>
          <a:p>
            <a:pPr eaLnBrk="1" hangingPunct="1">
              <a:spcBef>
                <a:spcPts val="53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Manque de travail en binôme et/ou en équipe</a:t>
            </a:r>
          </a:p>
          <a:p>
            <a:pPr eaLnBrk="1" hangingPunct="1">
              <a:spcBef>
                <a:spcPts val="53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Sentiment de ne pouvoir faire son travail dans le temps imparti (</a:t>
            </a:r>
            <a:r>
              <a:rPr lang="fr-FR" altLang="fr-FR" sz="1200" dirty="0" err="1">
                <a:solidFill>
                  <a:srgbClr val="000000"/>
                </a:solidFill>
                <a:ea typeface="MS PGothic" panose="020B0600070205080204" pitchFamily="34" charset="-128"/>
                <a:cs typeface="Arial" panose="020B0604020202020204" pitchFamily="34" charset="0"/>
              </a:rPr>
              <a:t>includence</a:t>
            </a:r>
            <a:r>
              <a:rPr lang="fr-FR" altLang="fr-FR" sz="1200" dirty="0">
                <a:solidFill>
                  <a:srgbClr val="000000"/>
                </a:solidFill>
                <a:ea typeface="MS PGothic" panose="020B0600070205080204" pitchFamily="34" charset="-128"/>
                <a:cs typeface="Arial" panose="020B0604020202020204" pitchFamily="34" charset="0"/>
              </a:rPr>
              <a:t>)</a:t>
            </a:r>
          </a:p>
          <a:p>
            <a:pPr eaLnBrk="1" hangingPunct="1">
              <a:spcBef>
                <a:spcPts val="53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Exigences qualitatives excessives par rapport au poste de travail</a:t>
            </a:r>
          </a:p>
          <a:p>
            <a:pPr eaLnBrk="1" hangingPunct="1">
              <a:spcBef>
                <a:spcPts val="538"/>
              </a:spcBef>
            </a:pPr>
            <a:endParaRPr lang="fr-FR" altLang="fr-FR" sz="1200" dirty="0">
              <a:solidFill>
                <a:srgbClr val="000000"/>
              </a:solidFill>
              <a:ea typeface="MS PGothic" panose="020B0600070205080204" pitchFamily="34" charset="-128"/>
              <a:cs typeface="Arial" panose="020B0604020202020204" pitchFamily="34" charset="0"/>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a:p>
            <a:pPr eaLnBrk="1" hangingPunct="1">
              <a:spcBef>
                <a:spcPts val="538"/>
              </a:spcBef>
            </a:pPr>
            <a:endParaRPr lang="fr-FR" altLang="fr-FR" sz="1200" dirty="0">
              <a:solidFill>
                <a:srgbClr val="000000"/>
              </a:solidFill>
              <a:latin typeface="Calibri" panose="020F0502020204030204" pitchFamily="34" charset="0"/>
              <a:ea typeface="MS PGothic" panose="020B0600070205080204" pitchFamily="34" charset="-128"/>
            </a:endParaRPr>
          </a:p>
        </p:txBody>
      </p:sp>
      <p:sp>
        <p:nvSpPr>
          <p:cNvPr id="36870" name="AutoShape 6">
            <a:extLst>
              <a:ext uri="{FF2B5EF4-FFF2-40B4-BE49-F238E27FC236}">
                <a16:creationId xmlns:a16="http://schemas.microsoft.com/office/drawing/2014/main" id="{9223B627-13C4-4441-9675-43B7E95BD1CF}"/>
              </a:ext>
            </a:extLst>
          </p:cNvPr>
          <p:cNvSpPr>
            <a:spLocks noChangeArrowheads="1"/>
          </p:cNvSpPr>
          <p:nvPr/>
        </p:nvSpPr>
        <p:spPr bwMode="auto">
          <a:xfrm>
            <a:off x="7680325" y="2565400"/>
            <a:ext cx="3268663" cy="4273550"/>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15900" indent="-21590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188"/>
              </a:spcBef>
              <a:buClr>
                <a:srgbClr val="000000"/>
              </a:buClr>
              <a:buSzPct val="45000"/>
              <a:buFont typeface="Symbol" panose="05050102010706020507" pitchFamily="18" charset="2"/>
              <a:buChar char=""/>
            </a:pPr>
            <a:r>
              <a:rPr lang="fr-FR" altLang="fr-FR" sz="1200" dirty="0">
                <a:solidFill>
                  <a:srgbClr val="000000"/>
                </a:solidFill>
                <a:latin typeface="Calibri" panose="020F0502020204030204" pitchFamily="34" charset="0"/>
                <a:ea typeface="MS PGothic" panose="020B0600070205080204" pitchFamily="34" charset="-128"/>
              </a:rPr>
              <a:t> </a:t>
            </a:r>
            <a:r>
              <a:rPr lang="fr-FR" altLang="fr-FR" sz="1200" dirty="0">
                <a:solidFill>
                  <a:srgbClr val="000000"/>
                </a:solidFill>
                <a:ea typeface="MS PGothic" panose="020B0600070205080204" pitchFamily="34" charset="-128"/>
                <a:cs typeface="Arial" panose="020B0604020202020204" pitchFamily="34" charset="0"/>
              </a:rPr>
              <a:t>Instabilité des contrats de travail </a:t>
            </a:r>
          </a:p>
          <a:p>
            <a:pPr eaLnBrk="1" hangingPunct="1">
              <a:spcBef>
                <a:spcPts val="18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Problème de flexibilité des horaires</a:t>
            </a:r>
          </a:p>
          <a:p>
            <a:pPr eaLnBrk="1" hangingPunct="1">
              <a:spcBef>
                <a:spcPts val="18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b="1" dirty="0">
                <a:solidFill>
                  <a:schemeClr val="bg1"/>
                </a:solidFill>
                <a:ea typeface="MS PGothic" panose="020B0600070205080204" pitchFamily="34" charset="-128"/>
                <a:cs typeface="Arial" panose="020B0604020202020204" pitchFamily="34" charset="0"/>
              </a:rPr>
              <a:t>Défaut de justice du planning</a:t>
            </a:r>
          </a:p>
          <a:p>
            <a:pPr eaLnBrk="1" hangingPunct="1">
              <a:spcBef>
                <a:spcPts val="188"/>
              </a:spcBef>
              <a:buClr>
                <a:srgbClr val="FFFF00"/>
              </a:buClr>
              <a:buSzPct val="45000"/>
              <a:buFont typeface="Symbol" panose="05050102010706020507" pitchFamily="18" charset="2"/>
              <a:buChar char=""/>
            </a:pPr>
            <a:r>
              <a:rPr lang="fr-FR" altLang="fr-FR" sz="1200" b="1" dirty="0">
                <a:solidFill>
                  <a:schemeClr val="bg1"/>
                </a:solidFill>
                <a:ea typeface="MS PGothic" panose="020B0600070205080204" pitchFamily="34" charset="-128"/>
                <a:cs typeface="Arial" panose="020B0604020202020204" pitchFamily="34" charset="0"/>
              </a:rPr>
              <a:t> Mauvaise définition des fonctions, missions et responsabilités de chacun</a:t>
            </a:r>
          </a:p>
          <a:p>
            <a:pPr eaLnBrk="1" hangingPunct="1">
              <a:spcBef>
                <a:spcPts val="18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Démarches contradictoires</a:t>
            </a:r>
          </a:p>
          <a:p>
            <a:pPr eaLnBrk="1" hangingPunct="1">
              <a:spcBef>
                <a:spcPts val="18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b="1" dirty="0">
                <a:solidFill>
                  <a:schemeClr val="bg1"/>
                </a:solidFill>
                <a:ea typeface="MS PGothic" panose="020B0600070205080204" pitchFamily="34" charset="-128"/>
                <a:cs typeface="Arial" panose="020B0604020202020204" pitchFamily="34" charset="0"/>
              </a:rPr>
              <a:t>Interruption des tâches</a:t>
            </a:r>
          </a:p>
          <a:p>
            <a:pPr eaLnBrk="1" hangingPunct="1">
              <a:spcBef>
                <a:spcPts val="18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Contradiction entre les exigences du poste</a:t>
            </a:r>
          </a:p>
          <a:p>
            <a:pPr eaLnBrk="1" hangingPunct="1">
              <a:spcBef>
                <a:spcPts val="18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Qualité perçue comme insatisfaisante de la prise en charge des patients et des proches</a:t>
            </a:r>
          </a:p>
          <a:p>
            <a:pPr eaLnBrk="1" hangingPunct="1">
              <a:spcBef>
                <a:spcPts val="18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Manque de temps de concertation et de communication en équipe</a:t>
            </a:r>
          </a:p>
          <a:p>
            <a:pPr eaLnBrk="1" hangingPunct="1">
              <a:spcBef>
                <a:spcPts val="188"/>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Outils de travail et des systèmes d’information inadaptés</a:t>
            </a:r>
          </a:p>
          <a:p>
            <a:pPr eaLnBrk="1" hangingPunct="1">
              <a:spcBef>
                <a:spcPts val="18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Qualité et durée des transmissions</a:t>
            </a:r>
          </a:p>
          <a:p>
            <a:pPr eaLnBrk="1" hangingPunct="1">
              <a:spcBef>
                <a:spcPts val="18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Impossibilité de discuter des questions psychologiques et éthiques</a:t>
            </a:r>
          </a:p>
          <a:p>
            <a:pPr eaLnBrk="1" hangingPunct="1">
              <a:spcBef>
                <a:spcPts val="18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Non respect des bonnes pratiques</a:t>
            </a:r>
          </a:p>
        </p:txBody>
      </p:sp>
      <p:sp>
        <p:nvSpPr>
          <p:cNvPr id="36871" name="AutoShape 7">
            <a:extLst>
              <a:ext uri="{FF2B5EF4-FFF2-40B4-BE49-F238E27FC236}">
                <a16:creationId xmlns:a16="http://schemas.microsoft.com/office/drawing/2014/main" id="{E30A830F-C3CD-4ED5-B313-43F63759B780}"/>
              </a:ext>
            </a:extLst>
          </p:cNvPr>
          <p:cNvSpPr>
            <a:spLocks noChangeArrowheads="1"/>
          </p:cNvSpPr>
          <p:nvPr/>
        </p:nvSpPr>
        <p:spPr bwMode="auto">
          <a:xfrm>
            <a:off x="4079875" y="1341438"/>
            <a:ext cx="4032250" cy="358775"/>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b="1" dirty="0">
                <a:solidFill>
                  <a:srgbClr val="000000"/>
                </a:solidFill>
                <a:ea typeface="MS Mincho" panose="02020609040205080304" pitchFamily="49" charset="-128"/>
                <a:cs typeface="Arial" panose="020B0604020202020204" pitchFamily="34" charset="0"/>
              </a:rPr>
              <a:t>Facteurs environnementaux (1/2</a:t>
            </a:r>
            <a:r>
              <a:rPr lang="fr-FR" altLang="fr-FR" b="1" dirty="0">
                <a:solidFill>
                  <a:srgbClr val="000000"/>
                </a:solidFill>
                <a:latin typeface="Calibri" panose="020F0502020204030204" pitchFamily="34" charset="0"/>
                <a:ea typeface="MS Mincho" panose="02020609040205080304" pitchFamily="49" charset="-128"/>
                <a:cs typeface="Arial" panose="020B0604020202020204" pitchFamily="34" charset="0"/>
              </a:rPr>
              <a:t>)</a:t>
            </a:r>
          </a:p>
        </p:txBody>
      </p:sp>
      <p:sp>
        <p:nvSpPr>
          <p:cNvPr id="36872" name="Line 8">
            <a:extLst>
              <a:ext uri="{FF2B5EF4-FFF2-40B4-BE49-F238E27FC236}">
                <a16:creationId xmlns:a16="http://schemas.microsoft.com/office/drawing/2014/main" id="{7A66A614-DB40-485A-B051-96C96262D1DF}"/>
              </a:ext>
            </a:extLst>
          </p:cNvPr>
          <p:cNvSpPr>
            <a:spLocks noChangeShapeType="1"/>
          </p:cNvSpPr>
          <p:nvPr/>
        </p:nvSpPr>
        <p:spPr bwMode="auto">
          <a:xfrm>
            <a:off x="3432175" y="1916113"/>
            <a:ext cx="5616575" cy="1587"/>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3" name="Line 9">
            <a:extLst>
              <a:ext uri="{FF2B5EF4-FFF2-40B4-BE49-F238E27FC236}">
                <a16:creationId xmlns:a16="http://schemas.microsoft.com/office/drawing/2014/main" id="{6CE4803D-600E-4C02-B581-BB8D9E49DC07}"/>
              </a:ext>
            </a:extLst>
          </p:cNvPr>
          <p:cNvSpPr>
            <a:spLocks noChangeShapeType="1"/>
          </p:cNvSpPr>
          <p:nvPr/>
        </p:nvSpPr>
        <p:spPr bwMode="auto">
          <a:xfrm>
            <a:off x="3432175" y="1916113"/>
            <a:ext cx="1588" cy="288925"/>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4" name="Line 10">
            <a:extLst>
              <a:ext uri="{FF2B5EF4-FFF2-40B4-BE49-F238E27FC236}">
                <a16:creationId xmlns:a16="http://schemas.microsoft.com/office/drawing/2014/main" id="{8EAAB4ED-DCED-4F7E-814E-ED6955194E52}"/>
              </a:ext>
            </a:extLst>
          </p:cNvPr>
          <p:cNvSpPr>
            <a:spLocks noChangeShapeType="1"/>
          </p:cNvSpPr>
          <p:nvPr/>
        </p:nvSpPr>
        <p:spPr bwMode="auto">
          <a:xfrm>
            <a:off x="9048750" y="1916113"/>
            <a:ext cx="1588" cy="288925"/>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6875" name="AutoShape 11">
            <a:extLst>
              <a:ext uri="{FF2B5EF4-FFF2-40B4-BE49-F238E27FC236}">
                <a16:creationId xmlns:a16="http://schemas.microsoft.com/office/drawing/2014/main" id="{0B9C5961-DD8F-4F5E-BC3A-3E29E64EF2A5}"/>
              </a:ext>
            </a:extLst>
          </p:cNvPr>
          <p:cNvSpPr>
            <a:spLocks noChangeArrowheads="1"/>
          </p:cNvSpPr>
          <p:nvPr/>
        </p:nvSpPr>
        <p:spPr bwMode="auto">
          <a:xfrm>
            <a:off x="2062163" y="2205038"/>
            <a:ext cx="2665412" cy="360362"/>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1200" b="1">
                <a:solidFill>
                  <a:srgbClr val="000000"/>
                </a:solidFill>
                <a:ea typeface="MS PGothic" panose="020B0600070205080204" pitchFamily="34" charset="-128"/>
                <a:cs typeface="Arial" panose="020B0604020202020204" pitchFamily="34" charset="0"/>
              </a:rPr>
              <a:t>TYPE DE TRAVAIL</a:t>
            </a:r>
          </a:p>
        </p:txBody>
      </p:sp>
      <p:sp>
        <p:nvSpPr>
          <p:cNvPr id="36876" name="AutoShape 12">
            <a:extLst>
              <a:ext uri="{FF2B5EF4-FFF2-40B4-BE49-F238E27FC236}">
                <a16:creationId xmlns:a16="http://schemas.microsoft.com/office/drawing/2014/main" id="{F63BFEBD-4F17-4D3A-831A-1B5D785EC2BA}"/>
              </a:ext>
            </a:extLst>
          </p:cNvPr>
          <p:cNvSpPr>
            <a:spLocks noChangeArrowheads="1"/>
          </p:cNvSpPr>
          <p:nvPr/>
        </p:nvSpPr>
        <p:spPr bwMode="auto">
          <a:xfrm>
            <a:off x="7680325" y="2205038"/>
            <a:ext cx="3265488" cy="360362"/>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1200" b="1">
                <a:solidFill>
                  <a:srgbClr val="000000"/>
                </a:solidFill>
                <a:ea typeface="MS PGothic" panose="020B0600070205080204" pitchFamily="34" charset="-128"/>
                <a:cs typeface="Arial" panose="020B0604020202020204" pitchFamily="34" charset="0"/>
              </a:rPr>
              <a:t>ORGANISATION DU TRAVAIL</a:t>
            </a:r>
          </a:p>
        </p:txBody>
      </p:sp>
      <p:sp>
        <p:nvSpPr>
          <p:cNvPr id="36877" name="AutoShape 13">
            <a:extLst>
              <a:ext uri="{FF2B5EF4-FFF2-40B4-BE49-F238E27FC236}">
                <a16:creationId xmlns:a16="http://schemas.microsoft.com/office/drawing/2014/main" id="{C59CA7DA-28CB-45D1-B2D2-8000CBB7C2C4}"/>
              </a:ext>
            </a:extLst>
          </p:cNvPr>
          <p:cNvSpPr>
            <a:spLocks noChangeArrowheads="1"/>
          </p:cNvSpPr>
          <p:nvPr/>
        </p:nvSpPr>
        <p:spPr bwMode="auto">
          <a:xfrm>
            <a:off x="4872038" y="2205038"/>
            <a:ext cx="2663825" cy="360362"/>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1200" b="1">
                <a:solidFill>
                  <a:srgbClr val="000000"/>
                </a:solidFill>
                <a:ea typeface="MS PGothic" panose="020B0600070205080204" pitchFamily="34" charset="-128"/>
                <a:cs typeface="Arial" panose="020B0604020202020204" pitchFamily="34" charset="0"/>
              </a:rPr>
              <a:t>CHARGE DE TRAVAIL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26A1FE8D-B665-4E04-98D6-E6491217C9E4}"/>
              </a:ext>
            </a:extLst>
          </p:cNvPr>
          <p:cNvSpPr txBox="1">
            <a:spLocks noChangeArrowheads="1"/>
          </p:cNvSpPr>
          <p:nvPr/>
        </p:nvSpPr>
        <p:spPr bwMode="auto">
          <a:xfrm>
            <a:off x="2424113" y="1336674"/>
            <a:ext cx="8135937" cy="5374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800" b="1">
              <a:solidFill>
                <a:srgbClr val="000000"/>
              </a:solidFill>
              <a:latin typeface="Calibri" panose="020F0502020204030204" pitchFamily="34" charset="0"/>
              <a:cs typeface="Geneva" charset="0"/>
            </a:endParaRPr>
          </a:p>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400" b="1">
              <a:solidFill>
                <a:srgbClr val="000000"/>
              </a:solidFill>
              <a:latin typeface="Calibri" panose="020F0502020204030204" pitchFamily="34" charset="0"/>
              <a:cs typeface="Geneva" charset="0"/>
            </a:endParaRPr>
          </a:p>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400" b="1">
              <a:solidFill>
                <a:srgbClr val="000000"/>
              </a:solidFill>
              <a:latin typeface="Calibri" panose="020F0502020204030204" pitchFamily="34" charset="0"/>
              <a:cs typeface="Geneva" charset="0"/>
            </a:endParaRPr>
          </a:p>
          <a:p>
            <a:pPr algn="just" eaLnBrk="1" hangingPunct="1">
              <a:lnSpc>
                <a:spcPct val="90000"/>
              </a:lnSpc>
              <a:spcBef>
                <a:spcPts val="1000"/>
              </a:spcBef>
              <a:spcAft>
                <a:spcPts val="1425"/>
              </a:spcAft>
              <a:buClr>
                <a:srgbClr val="000000"/>
              </a:buClr>
              <a:buSzPct val="100000"/>
              <a:buFont typeface="Times New Roman" panose="02020603050405020304" pitchFamily="18" charset="0"/>
              <a:buNone/>
            </a:pPr>
            <a:endParaRPr lang="fr-FR" altLang="fr-FR" sz="2400" b="1">
              <a:solidFill>
                <a:srgbClr val="000000"/>
              </a:solidFill>
              <a:latin typeface="Calibri" panose="020F0502020204030204" pitchFamily="34" charset="0"/>
              <a:cs typeface="Geneva" charset="0"/>
            </a:endParaRPr>
          </a:p>
        </p:txBody>
      </p:sp>
      <p:sp>
        <p:nvSpPr>
          <p:cNvPr id="38915" name="Line 3">
            <a:extLst>
              <a:ext uri="{FF2B5EF4-FFF2-40B4-BE49-F238E27FC236}">
                <a16:creationId xmlns:a16="http://schemas.microsoft.com/office/drawing/2014/main" id="{867312BD-ABB3-4FF4-BD26-CB2620AAACF6}"/>
              </a:ext>
            </a:extLst>
          </p:cNvPr>
          <p:cNvSpPr>
            <a:spLocks noChangeShapeType="1"/>
          </p:cNvSpPr>
          <p:nvPr/>
        </p:nvSpPr>
        <p:spPr bwMode="auto">
          <a:xfrm>
            <a:off x="6096000" y="1700213"/>
            <a:ext cx="1588" cy="144462"/>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8916" name="AutoShape 4">
            <a:extLst>
              <a:ext uri="{FF2B5EF4-FFF2-40B4-BE49-F238E27FC236}">
                <a16:creationId xmlns:a16="http://schemas.microsoft.com/office/drawing/2014/main" id="{796C9865-C224-49CF-A240-D91CF9348D6C}"/>
              </a:ext>
            </a:extLst>
          </p:cNvPr>
          <p:cNvSpPr>
            <a:spLocks noChangeArrowheads="1"/>
          </p:cNvSpPr>
          <p:nvPr/>
        </p:nvSpPr>
        <p:spPr bwMode="auto">
          <a:xfrm>
            <a:off x="6096000" y="2347913"/>
            <a:ext cx="4392613" cy="4510087"/>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15900" indent="-21590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sz="1200" b="1" dirty="0">
                <a:solidFill>
                  <a:srgbClr val="000000"/>
                </a:solidFill>
                <a:ea typeface="MS PGothic" panose="020B0600070205080204" pitchFamily="34" charset="-128"/>
                <a:cs typeface="Arial" panose="020B0604020202020204" pitchFamily="34" charset="0"/>
              </a:rPr>
              <a:t>Au sein du service : Manque de …</a:t>
            </a:r>
          </a:p>
          <a:p>
            <a:pPr eaLnBrk="1" hangingPunct="1">
              <a:spcBef>
                <a:spcPts val="275"/>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Formation et développement des compétences → aptitude du salarié vis-à-vis du poste</a:t>
            </a:r>
          </a:p>
          <a:p>
            <a:pPr eaLnBrk="1" hangingPunct="1">
              <a:spcBef>
                <a:spcPts val="275"/>
              </a:spcBef>
              <a:buClr>
                <a:srgbClr val="FFFFFF"/>
              </a:buClr>
              <a:buSzPct val="45000"/>
              <a:buFont typeface="Symbol" panose="05050102010706020507" pitchFamily="18" charset="2"/>
              <a:buChar char=""/>
            </a:pPr>
            <a:r>
              <a:rPr lang="fr-FR" altLang="fr-FR" sz="1200" b="1" dirty="0">
                <a:solidFill>
                  <a:schemeClr val="bg1"/>
                </a:solidFill>
                <a:ea typeface="MS PGothic" panose="020B0600070205080204" pitchFamily="34" charset="-128"/>
                <a:cs typeface="Arial" panose="020B0604020202020204" pitchFamily="34" charset="0"/>
              </a:rPr>
              <a:t> Autonomie au sein du travail</a:t>
            </a:r>
          </a:p>
          <a:p>
            <a:pPr eaLnBrk="1" hangingPunct="1">
              <a:spcBef>
                <a:spcPts val="275"/>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b="1" dirty="0">
                <a:solidFill>
                  <a:schemeClr val="bg1"/>
                </a:solidFill>
                <a:ea typeface="MS PGothic" panose="020B0600070205080204" pitchFamily="34" charset="-128"/>
                <a:cs typeface="Arial" panose="020B0604020202020204" pitchFamily="34" charset="0"/>
              </a:rPr>
              <a:t>Reconnaissance de l’individu, du travail (récompense des efforts), des compétences</a:t>
            </a:r>
          </a:p>
          <a:p>
            <a:pPr eaLnBrk="1" hangingPunct="1">
              <a:spcBef>
                <a:spcPts val="275"/>
              </a:spcBef>
              <a:buClr>
                <a:srgbClr val="FFFFFF"/>
              </a:buClr>
              <a:buSzPct val="45000"/>
              <a:buFont typeface="Symbol" panose="05050102010706020507" pitchFamily="18" charset="2"/>
              <a:buChar char=""/>
            </a:pPr>
            <a:r>
              <a:rPr lang="fr-FR" altLang="fr-FR" sz="1200" b="1" dirty="0">
                <a:solidFill>
                  <a:schemeClr val="bg1"/>
                </a:solidFill>
                <a:ea typeface="MS PGothic" panose="020B0600070205080204" pitchFamily="34" charset="-128"/>
                <a:cs typeface="Arial" panose="020B0604020202020204" pitchFamily="34" charset="0"/>
              </a:rPr>
              <a:t> Collaboration et coopération au sein du service</a:t>
            </a:r>
          </a:p>
          <a:p>
            <a:pPr eaLnBrk="1" hangingPunct="1">
              <a:spcBef>
                <a:spcPts val="275"/>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Cohérence des valeurs</a:t>
            </a:r>
          </a:p>
          <a:p>
            <a:pPr eaLnBrk="1" hangingPunct="1">
              <a:spcBef>
                <a:spcPts val="275"/>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Justice organisationnelle</a:t>
            </a:r>
          </a:p>
          <a:p>
            <a:pPr eaLnBrk="1" hangingPunct="1">
              <a:spcBef>
                <a:spcPts val="275"/>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Implication dans l’organisation</a:t>
            </a:r>
          </a:p>
          <a:p>
            <a:pPr eaLnBrk="1" hangingPunct="1">
              <a:spcBef>
                <a:spcPts val="275"/>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Soutien psychologique au travail</a:t>
            </a:r>
          </a:p>
          <a:p>
            <a:pPr eaLnBrk="1" hangingPunct="1">
              <a:spcBef>
                <a:spcPts val="275"/>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b="1" dirty="0">
                <a:solidFill>
                  <a:schemeClr val="bg1"/>
                </a:solidFill>
                <a:ea typeface="MS PGothic" panose="020B0600070205080204" pitchFamily="34" charset="-128"/>
                <a:cs typeface="Arial" panose="020B0604020202020204" pitchFamily="34" charset="0"/>
              </a:rPr>
              <a:t>Démarche d’adaptation à l’évolution des conditions de travail et du système de santé</a:t>
            </a:r>
          </a:p>
          <a:p>
            <a:pPr eaLnBrk="1" hangingPunct="1">
              <a:spcBef>
                <a:spcPts val="275"/>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Conseils en cas de difficultés : accessibilité de l’encadrement</a:t>
            </a:r>
          </a:p>
          <a:p>
            <a:pPr eaLnBrk="1" hangingPunct="1">
              <a:spcBef>
                <a:spcPts val="275"/>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b="1" dirty="0">
                <a:solidFill>
                  <a:schemeClr val="bg1"/>
                </a:solidFill>
                <a:ea typeface="MS PGothic" panose="020B0600070205080204" pitchFamily="34" charset="-128"/>
                <a:cs typeface="Arial" panose="020B0604020202020204" pitchFamily="34" charset="0"/>
              </a:rPr>
              <a:t>Espace d’échanges de discussion sur le travail, sa qualité, son organisation (staff, …)</a:t>
            </a:r>
          </a:p>
          <a:p>
            <a:pPr eaLnBrk="1" hangingPunct="1">
              <a:spcBef>
                <a:spcPts val="275"/>
              </a:spcBef>
              <a:buClr>
                <a:srgbClr val="FFFF00"/>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Démarche projet pour s’adapter aux restructurations</a:t>
            </a:r>
          </a:p>
          <a:p>
            <a:pPr eaLnBrk="1" hangingPunct="1">
              <a:spcBef>
                <a:spcPts val="538"/>
              </a:spcBef>
            </a:pPr>
            <a:r>
              <a:rPr lang="fr-FR" altLang="fr-FR" sz="1200" b="1" dirty="0">
                <a:solidFill>
                  <a:srgbClr val="000000"/>
                </a:solidFill>
                <a:ea typeface="MS PGothic" panose="020B0600070205080204" pitchFamily="34" charset="-128"/>
                <a:cs typeface="Arial" panose="020B0604020202020204" pitchFamily="34" charset="0"/>
              </a:rPr>
              <a:t>Au sein de l’établissement</a:t>
            </a:r>
          </a:p>
          <a:p>
            <a:pPr eaLnBrk="1" hangingPunct="1">
              <a:spcBef>
                <a:spcPts val="188"/>
              </a:spcBef>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Pas de possibilité de discuter avec l’administration et les managers</a:t>
            </a:r>
          </a:p>
        </p:txBody>
      </p:sp>
      <p:sp>
        <p:nvSpPr>
          <p:cNvPr id="38917" name="AutoShape 5">
            <a:extLst>
              <a:ext uri="{FF2B5EF4-FFF2-40B4-BE49-F238E27FC236}">
                <a16:creationId xmlns:a16="http://schemas.microsoft.com/office/drawing/2014/main" id="{42243C2B-5A19-478D-BCB8-C951B5B4DE07}"/>
              </a:ext>
            </a:extLst>
          </p:cNvPr>
          <p:cNvSpPr>
            <a:spLocks noChangeArrowheads="1"/>
          </p:cNvSpPr>
          <p:nvPr/>
        </p:nvSpPr>
        <p:spPr bwMode="auto">
          <a:xfrm>
            <a:off x="2063750" y="2359025"/>
            <a:ext cx="3887788" cy="4498975"/>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15900" indent="-21590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FFFFFF"/>
              </a:buClr>
              <a:buSzPct val="45000"/>
              <a:buFont typeface="Symbol" panose="05050102010706020507" pitchFamily="18" charset="2"/>
              <a:buChar char=""/>
            </a:pPr>
            <a:r>
              <a:rPr lang="fr-FR" altLang="fr-FR" sz="1200" b="1" dirty="0">
                <a:solidFill>
                  <a:schemeClr val="bg1"/>
                </a:solidFill>
                <a:ea typeface="MS PGothic" panose="020B0600070205080204" pitchFamily="34" charset="-128"/>
                <a:cs typeface="Arial" panose="020B0604020202020204" pitchFamily="34" charset="0"/>
              </a:rPr>
              <a:t>Gestion des personnalités pathologiques</a:t>
            </a:r>
          </a:p>
          <a:p>
            <a:pPr eaLnBrk="1" hangingPunct="1">
              <a:buClr>
                <a:srgbClr val="FFFFFF"/>
              </a:buClr>
              <a:buSzPct val="45000"/>
              <a:buFont typeface="Symbol" panose="05050102010706020507" pitchFamily="18" charset="2"/>
              <a:buChar char=""/>
            </a:pPr>
            <a:endParaRPr lang="fr-FR" altLang="fr-FR" sz="1200" b="1" dirty="0">
              <a:solidFill>
                <a:schemeClr val="bg1"/>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b="1" dirty="0">
                <a:solidFill>
                  <a:schemeClr val="bg1"/>
                </a:solidFill>
                <a:ea typeface="MS PGothic" panose="020B0600070205080204" pitchFamily="34" charset="-128"/>
                <a:cs typeface="Arial" panose="020B0604020202020204" pitchFamily="34" charset="0"/>
              </a:rPr>
              <a:t>Conflits interpersonnels, Déshumanisation de la relation à l’autre</a:t>
            </a:r>
          </a:p>
          <a:p>
            <a:pPr eaLnBrk="1" hangingPunct="1">
              <a:buClr>
                <a:srgbClr val="FFFFFF"/>
              </a:buClr>
              <a:buSzPct val="45000"/>
              <a:buFont typeface="Symbol" panose="05050102010706020507" pitchFamily="18" charset="2"/>
              <a:buChar char=""/>
            </a:pPr>
            <a:endParaRPr lang="fr-FR" altLang="fr-FR" sz="1200" b="1" dirty="0">
              <a:solidFill>
                <a:schemeClr val="bg1"/>
              </a:solidFill>
              <a:latin typeface="Calibri" panose="020F0502020204030204" pitchFamily="34" charset="0"/>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latin typeface="Calibri" panose="020F0502020204030204" pitchFamily="34" charset="0"/>
                <a:ea typeface="MS PGothic" panose="020B0600070205080204" pitchFamily="34" charset="-128"/>
              </a:rPr>
              <a:t> </a:t>
            </a:r>
            <a:r>
              <a:rPr lang="fr-FR" altLang="fr-FR" sz="1200" dirty="0">
                <a:solidFill>
                  <a:srgbClr val="000000"/>
                </a:solidFill>
                <a:ea typeface="MS PGothic" panose="020B0600070205080204" pitchFamily="34" charset="-128"/>
                <a:cs typeface="Arial" panose="020B0604020202020204" pitchFamily="34" charset="0"/>
              </a:rPr>
              <a:t>Défaut de communication au sein de l’équipe</a:t>
            </a:r>
          </a:p>
          <a:p>
            <a:pPr eaLnBrk="1" hangingPunct="1"/>
            <a:endParaRPr lang="fr-FR" altLang="fr-FR" sz="1200" dirty="0">
              <a:solidFill>
                <a:srgbClr val="000000"/>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Qualité de la relation personnel / équipe médicale-encadrement</a:t>
            </a:r>
          </a:p>
          <a:p>
            <a:pPr eaLnBrk="1" hangingPunct="1"/>
            <a:endParaRPr lang="fr-FR" altLang="fr-FR" sz="1200" dirty="0">
              <a:solidFill>
                <a:srgbClr val="000000"/>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Climat de travail insatisfaisant</a:t>
            </a:r>
          </a:p>
          <a:p>
            <a:pPr eaLnBrk="1" hangingPunct="1"/>
            <a:endParaRPr lang="fr-FR" altLang="fr-FR" sz="1200" dirty="0">
              <a:solidFill>
                <a:srgbClr val="000000"/>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Manque de confiance au travail</a:t>
            </a:r>
          </a:p>
          <a:p>
            <a:pPr eaLnBrk="1" hangingPunct="1"/>
            <a:endParaRPr lang="fr-FR" altLang="fr-FR" sz="1200" dirty="0">
              <a:solidFill>
                <a:srgbClr val="000000"/>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Temps d’échanges insuffisants</a:t>
            </a:r>
          </a:p>
          <a:p>
            <a:pPr eaLnBrk="1" hangingPunct="1"/>
            <a:endParaRPr lang="fr-FR" altLang="fr-FR" sz="1200" dirty="0">
              <a:solidFill>
                <a:srgbClr val="000000"/>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Manque de soutien social</a:t>
            </a:r>
          </a:p>
          <a:p>
            <a:pPr eaLnBrk="1" hangingPunct="1"/>
            <a:endParaRPr lang="fr-FR" altLang="fr-FR" sz="1200" dirty="0">
              <a:solidFill>
                <a:srgbClr val="000000"/>
              </a:solidFill>
              <a:ea typeface="MS PGothic" panose="020B0600070205080204" pitchFamily="34" charset="-128"/>
              <a:cs typeface="Arial" panose="020B0604020202020204" pitchFamily="34" charset="0"/>
            </a:endParaRPr>
          </a:p>
          <a:p>
            <a:pPr eaLnBrk="1" hangingPunct="1">
              <a:buClr>
                <a:srgbClr val="FFFFFF"/>
              </a:buClr>
              <a:buSzPct val="45000"/>
              <a:buFont typeface="Symbol" panose="05050102010706020507" pitchFamily="18" charset="2"/>
              <a:buChar char=""/>
            </a:pPr>
            <a:r>
              <a:rPr lang="fr-FR" altLang="fr-FR" sz="1200" dirty="0">
                <a:solidFill>
                  <a:srgbClr val="000000"/>
                </a:solidFill>
                <a:ea typeface="MS PGothic" panose="020B0600070205080204" pitchFamily="34" charset="-128"/>
                <a:cs typeface="Arial" panose="020B0604020202020204" pitchFamily="34" charset="0"/>
              </a:rPr>
              <a:t> </a:t>
            </a:r>
            <a:r>
              <a:rPr lang="fr-FR" altLang="fr-FR" sz="1200" dirty="0">
                <a:solidFill>
                  <a:schemeClr val="bg1"/>
                </a:solidFill>
                <a:ea typeface="MS PGothic" panose="020B0600070205080204" pitchFamily="34" charset="-128"/>
                <a:cs typeface="Arial" panose="020B0604020202020204" pitchFamily="34" charset="0"/>
              </a:rPr>
              <a:t> </a:t>
            </a:r>
            <a:r>
              <a:rPr lang="fr-FR" altLang="fr-FR" sz="1200" dirty="0">
                <a:solidFill>
                  <a:srgbClr val="000000"/>
                </a:solidFill>
                <a:ea typeface="MS PGothic" panose="020B0600070205080204" pitchFamily="34" charset="-128"/>
                <a:cs typeface="Arial" panose="020B0604020202020204" pitchFamily="34" charset="0"/>
              </a:rPr>
              <a:t> Maltraitance,  Harcèlement moral</a:t>
            </a:r>
          </a:p>
        </p:txBody>
      </p:sp>
      <p:sp>
        <p:nvSpPr>
          <p:cNvPr id="38918" name="Line 6">
            <a:extLst>
              <a:ext uri="{FF2B5EF4-FFF2-40B4-BE49-F238E27FC236}">
                <a16:creationId xmlns:a16="http://schemas.microsoft.com/office/drawing/2014/main" id="{EE3F54A0-967A-4CF8-A435-44BB2F51D045}"/>
              </a:ext>
            </a:extLst>
          </p:cNvPr>
          <p:cNvSpPr>
            <a:spLocks noChangeShapeType="1"/>
          </p:cNvSpPr>
          <p:nvPr/>
        </p:nvSpPr>
        <p:spPr bwMode="auto">
          <a:xfrm>
            <a:off x="3935413" y="1844675"/>
            <a:ext cx="1587" cy="144463"/>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8919" name="Line 7">
            <a:extLst>
              <a:ext uri="{FF2B5EF4-FFF2-40B4-BE49-F238E27FC236}">
                <a16:creationId xmlns:a16="http://schemas.microsoft.com/office/drawing/2014/main" id="{F5160817-1CAF-46F8-A541-E6D05BC04885}"/>
              </a:ext>
            </a:extLst>
          </p:cNvPr>
          <p:cNvSpPr>
            <a:spLocks noChangeShapeType="1"/>
          </p:cNvSpPr>
          <p:nvPr/>
        </p:nvSpPr>
        <p:spPr bwMode="auto">
          <a:xfrm>
            <a:off x="8040688" y="1844675"/>
            <a:ext cx="1587" cy="144463"/>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8920" name="Line 8">
            <a:extLst>
              <a:ext uri="{FF2B5EF4-FFF2-40B4-BE49-F238E27FC236}">
                <a16:creationId xmlns:a16="http://schemas.microsoft.com/office/drawing/2014/main" id="{4C8CC75E-16FF-4EE3-A933-2D4F77E487E8}"/>
              </a:ext>
            </a:extLst>
          </p:cNvPr>
          <p:cNvSpPr>
            <a:spLocks noChangeShapeType="1"/>
          </p:cNvSpPr>
          <p:nvPr/>
        </p:nvSpPr>
        <p:spPr bwMode="auto">
          <a:xfrm flipH="1">
            <a:off x="3933825" y="1844675"/>
            <a:ext cx="4108450" cy="1588"/>
          </a:xfrm>
          <a:prstGeom prst="line">
            <a:avLst/>
          </a:prstGeom>
          <a:noFill/>
          <a:ln w="19080">
            <a:solidFill>
              <a:srgbClr val="0550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8921" name="AutoShape 9">
            <a:extLst>
              <a:ext uri="{FF2B5EF4-FFF2-40B4-BE49-F238E27FC236}">
                <a16:creationId xmlns:a16="http://schemas.microsoft.com/office/drawing/2014/main" id="{6AD73BC4-10CF-498A-AA70-B734E3DA2311}"/>
              </a:ext>
            </a:extLst>
          </p:cNvPr>
          <p:cNvSpPr>
            <a:spLocks noChangeArrowheads="1"/>
          </p:cNvSpPr>
          <p:nvPr/>
        </p:nvSpPr>
        <p:spPr bwMode="auto">
          <a:xfrm>
            <a:off x="4116388" y="1336675"/>
            <a:ext cx="3959225" cy="358775"/>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ea typeface="MS Mincho" panose="02020609040205080304" pitchFamily="49" charset="-128"/>
                <a:cs typeface="Arial" panose="020B0604020202020204" pitchFamily="34" charset="0"/>
              </a:rPr>
              <a:t>Facteurs environnementaux (2/2)</a:t>
            </a:r>
          </a:p>
        </p:txBody>
      </p:sp>
      <p:sp>
        <p:nvSpPr>
          <p:cNvPr id="38922" name="AutoShape 10">
            <a:extLst>
              <a:ext uri="{FF2B5EF4-FFF2-40B4-BE49-F238E27FC236}">
                <a16:creationId xmlns:a16="http://schemas.microsoft.com/office/drawing/2014/main" id="{7AF41090-25B4-4965-8D46-E6825BF217A5}"/>
              </a:ext>
            </a:extLst>
          </p:cNvPr>
          <p:cNvSpPr>
            <a:spLocks noChangeArrowheads="1"/>
          </p:cNvSpPr>
          <p:nvPr/>
        </p:nvSpPr>
        <p:spPr bwMode="auto">
          <a:xfrm>
            <a:off x="6096000" y="1989138"/>
            <a:ext cx="4391025" cy="360362"/>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1200" b="1">
                <a:solidFill>
                  <a:srgbClr val="000000"/>
                </a:solidFill>
                <a:ea typeface="MS PGothic" panose="020B0600070205080204" pitchFamily="34" charset="-128"/>
                <a:cs typeface="Arial" panose="020B0604020202020204" pitchFamily="34" charset="0"/>
              </a:rPr>
              <a:t>MANAGEMENT</a:t>
            </a:r>
          </a:p>
        </p:txBody>
      </p:sp>
      <p:sp>
        <p:nvSpPr>
          <p:cNvPr id="38923" name="AutoShape 11">
            <a:extLst>
              <a:ext uri="{FF2B5EF4-FFF2-40B4-BE49-F238E27FC236}">
                <a16:creationId xmlns:a16="http://schemas.microsoft.com/office/drawing/2014/main" id="{3C26E28D-A4E1-4BD6-BC22-F9D4DEC73321}"/>
              </a:ext>
            </a:extLst>
          </p:cNvPr>
          <p:cNvSpPr>
            <a:spLocks noChangeArrowheads="1"/>
          </p:cNvSpPr>
          <p:nvPr/>
        </p:nvSpPr>
        <p:spPr bwMode="auto">
          <a:xfrm>
            <a:off x="2063750" y="1916113"/>
            <a:ext cx="3887788" cy="433387"/>
          </a:xfrm>
          <a:prstGeom prst="flowChart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1200" b="1">
                <a:solidFill>
                  <a:srgbClr val="000000"/>
                </a:solidFill>
                <a:ea typeface="MS PGothic" panose="020B0600070205080204" pitchFamily="34" charset="-128"/>
                <a:cs typeface="Arial" panose="020B0604020202020204" pitchFamily="34" charset="0"/>
              </a:rPr>
              <a:t>RELATIONS INTERPERSONNELLES AU SEIN DE L’ÉQUIPE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C6D43BF5-196A-4B19-9CB4-82CCA61987DD}"/>
              </a:ext>
            </a:extLst>
          </p:cNvPr>
          <p:cNvSpPr>
            <a:spLocks noChangeArrowheads="1"/>
          </p:cNvSpPr>
          <p:nvPr/>
        </p:nvSpPr>
        <p:spPr bwMode="auto">
          <a:xfrm>
            <a:off x="3238500" y="2214563"/>
            <a:ext cx="2286000" cy="1343025"/>
          </a:xfrm>
          <a:prstGeom prst="rect">
            <a:avLst/>
          </a:prstGeom>
          <a:solidFill>
            <a:srgbClr val="4472C4"/>
          </a:solidFill>
          <a:ln w="12600">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2000" b="1">
                <a:solidFill>
                  <a:srgbClr val="FFFFFF"/>
                </a:solidFill>
                <a:cs typeface="Arial" panose="020B0604020202020204" pitchFamily="34" charset="0"/>
              </a:rPr>
              <a:t>MANAGEMENT</a:t>
            </a:r>
          </a:p>
        </p:txBody>
      </p:sp>
      <p:sp>
        <p:nvSpPr>
          <p:cNvPr id="44035" name="Rectangle 2">
            <a:extLst>
              <a:ext uri="{FF2B5EF4-FFF2-40B4-BE49-F238E27FC236}">
                <a16:creationId xmlns:a16="http://schemas.microsoft.com/office/drawing/2014/main" id="{10E0E508-F9B1-4C4D-A6E2-937360F6514D}"/>
              </a:ext>
            </a:extLst>
          </p:cNvPr>
          <p:cNvSpPr>
            <a:spLocks noChangeArrowheads="1"/>
          </p:cNvSpPr>
          <p:nvPr/>
        </p:nvSpPr>
        <p:spPr bwMode="auto">
          <a:xfrm>
            <a:off x="7239000" y="2214563"/>
            <a:ext cx="2643188" cy="1357312"/>
          </a:xfrm>
          <a:prstGeom prst="rect">
            <a:avLst/>
          </a:prstGeom>
          <a:solidFill>
            <a:srgbClr val="4472C4"/>
          </a:solidFill>
          <a:ln w="12600">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2000" b="1">
                <a:solidFill>
                  <a:srgbClr val="FFFFFF"/>
                </a:solidFill>
                <a:cs typeface="Arial" panose="020B0604020202020204" pitchFamily="34" charset="0"/>
              </a:rPr>
              <a:t>LEADERSHIP</a:t>
            </a:r>
          </a:p>
        </p:txBody>
      </p:sp>
      <p:sp>
        <p:nvSpPr>
          <p:cNvPr id="44036" name="Rectangle 3">
            <a:extLst>
              <a:ext uri="{FF2B5EF4-FFF2-40B4-BE49-F238E27FC236}">
                <a16:creationId xmlns:a16="http://schemas.microsoft.com/office/drawing/2014/main" id="{AAC1E6BA-5570-4CD1-976F-8FF94B17E4C2}"/>
              </a:ext>
            </a:extLst>
          </p:cNvPr>
          <p:cNvSpPr>
            <a:spLocks noChangeArrowheads="1"/>
          </p:cNvSpPr>
          <p:nvPr/>
        </p:nvSpPr>
        <p:spPr bwMode="auto">
          <a:xfrm>
            <a:off x="5095875" y="4500563"/>
            <a:ext cx="2571750" cy="1271587"/>
          </a:xfrm>
          <a:prstGeom prst="rect">
            <a:avLst/>
          </a:prstGeom>
          <a:solidFill>
            <a:srgbClr val="4472C4"/>
          </a:solidFill>
          <a:ln w="12600">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pPr>
            <a:r>
              <a:rPr lang="fr-FR" altLang="fr-FR" sz="2000" b="1">
                <a:solidFill>
                  <a:srgbClr val="FFFFFF"/>
                </a:solidFill>
                <a:cs typeface="Arial" panose="020B0604020202020204" pitchFamily="34" charset="0"/>
              </a:rPr>
              <a:t>ORGANISATION</a:t>
            </a:r>
          </a:p>
        </p:txBody>
      </p:sp>
      <p:cxnSp>
        <p:nvCxnSpPr>
          <p:cNvPr id="44037" name="AutoShape 4">
            <a:extLst>
              <a:ext uri="{FF2B5EF4-FFF2-40B4-BE49-F238E27FC236}">
                <a16:creationId xmlns:a16="http://schemas.microsoft.com/office/drawing/2014/main" id="{598EBD4A-CD7B-4DB3-BDA3-853C7B6CD459}"/>
              </a:ext>
            </a:extLst>
          </p:cNvPr>
          <p:cNvCxnSpPr>
            <a:cxnSpLocks noChangeShapeType="1"/>
          </p:cNvCxnSpPr>
          <p:nvPr/>
        </p:nvCxnSpPr>
        <p:spPr bwMode="auto">
          <a:xfrm>
            <a:off x="4310063" y="3643313"/>
            <a:ext cx="1214437" cy="785812"/>
          </a:xfrm>
          <a:prstGeom prst="bentConnector3">
            <a:avLst>
              <a:gd name="adj1" fmla="val 50014"/>
            </a:avLst>
          </a:prstGeom>
          <a:noFill/>
          <a:ln w="6480">
            <a:solidFill>
              <a:srgbClr val="4472C4"/>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38" name="AutoShape 5">
            <a:extLst>
              <a:ext uri="{FF2B5EF4-FFF2-40B4-BE49-F238E27FC236}">
                <a16:creationId xmlns:a16="http://schemas.microsoft.com/office/drawing/2014/main" id="{7F36485A-2CEA-46A6-A811-4A9FB50AA978}"/>
              </a:ext>
            </a:extLst>
          </p:cNvPr>
          <p:cNvCxnSpPr>
            <a:cxnSpLocks noChangeShapeType="1"/>
          </p:cNvCxnSpPr>
          <p:nvPr/>
        </p:nvCxnSpPr>
        <p:spPr bwMode="auto">
          <a:xfrm flipH="1">
            <a:off x="7165975" y="3643313"/>
            <a:ext cx="1574800" cy="785812"/>
          </a:xfrm>
          <a:prstGeom prst="bentConnector3">
            <a:avLst>
              <a:gd name="adj1" fmla="val 50000"/>
            </a:avLst>
          </a:prstGeom>
          <a:noFill/>
          <a:ln w="6480">
            <a:solidFill>
              <a:srgbClr val="4472C4"/>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a:extLst>
              <a:ext uri="{FF2B5EF4-FFF2-40B4-BE49-F238E27FC236}">
                <a16:creationId xmlns:a16="http://schemas.microsoft.com/office/drawing/2014/main" id="{B1EC18B2-CB53-47AF-89BE-B1A6BB3DCF04}"/>
              </a:ext>
            </a:extLst>
          </p:cNvPr>
          <p:cNvSpPr txBox="1">
            <a:spLocks noChangeArrowheads="1"/>
          </p:cNvSpPr>
          <p:nvPr/>
        </p:nvSpPr>
        <p:spPr bwMode="auto">
          <a:xfrm>
            <a:off x="2782888" y="188913"/>
            <a:ext cx="4852987" cy="576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90115" name="Rectangle 2">
            <a:extLst>
              <a:ext uri="{FF2B5EF4-FFF2-40B4-BE49-F238E27FC236}">
                <a16:creationId xmlns:a16="http://schemas.microsoft.com/office/drawing/2014/main" id="{1F7A5D62-5A35-4FA5-89DD-C2CF4B6B5214}"/>
              </a:ext>
            </a:extLst>
          </p:cNvPr>
          <p:cNvSpPr>
            <a:spLocks noChangeArrowheads="1"/>
          </p:cNvSpPr>
          <p:nvPr/>
        </p:nvSpPr>
        <p:spPr bwMode="auto">
          <a:xfrm>
            <a:off x="8399463" y="2997200"/>
            <a:ext cx="2016125"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sz="1400"/>
              <a:t>Likert, Rensis, </a:t>
            </a:r>
            <a:r>
              <a:rPr lang="fr-FR" altLang="fr-FR" sz="1400" i="1"/>
              <a:t>Human</a:t>
            </a:r>
          </a:p>
          <a:p>
            <a:pPr eaLnBrk="1" hangingPunct="1">
              <a:lnSpc>
                <a:spcPct val="100000"/>
              </a:lnSpc>
              <a:spcAft>
                <a:spcPct val="0"/>
              </a:spcAft>
            </a:pPr>
            <a:r>
              <a:rPr lang="fr-FR" altLang="fr-FR" sz="1400" i="1"/>
              <a:t>organization : its</a:t>
            </a:r>
          </a:p>
          <a:p>
            <a:pPr eaLnBrk="1" hangingPunct="1">
              <a:lnSpc>
                <a:spcPct val="100000"/>
              </a:lnSpc>
              <a:spcAft>
                <a:spcPct val="0"/>
              </a:spcAft>
            </a:pPr>
            <a:r>
              <a:rPr lang="fr-FR" altLang="fr-FR" sz="1400" i="1"/>
              <a:t>management and</a:t>
            </a:r>
          </a:p>
          <a:p>
            <a:pPr eaLnBrk="1" hangingPunct="1">
              <a:lnSpc>
                <a:spcPct val="100000"/>
              </a:lnSpc>
              <a:spcAft>
                <a:spcPct val="0"/>
              </a:spcAft>
            </a:pPr>
            <a:r>
              <a:rPr lang="fr-FR" altLang="fr-FR" sz="1400" i="1"/>
              <a:t>value</a:t>
            </a:r>
            <a:r>
              <a:rPr lang="fr-FR" altLang="fr-FR" sz="1400"/>
              <a:t>, McGraw-Hill</a:t>
            </a:r>
          </a:p>
          <a:p>
            <a:pPr eaLnBrk="1" hangingPunct="1">
              <a:lnSpc>
                <a:spcPct val="100000"/>
              </a:lnSpc>
              <a:spcAft>
                <a:spcPct val="0"/>
              </a:spcAft>
            </a:pPr>
            <a:r>
              <a:rPr lang="fr-FR" altLang="fr-FR" sz="1400"/>
              <a:t>Book, 1967,258</a:t>
            </a:r>
          </a:p>
          <a:p>
            <a:pPr eaLnBrk="1" hangingPunct="1">
              <a:lnSpc>
                <a:spcPct val="100000"/>
              </a:lnSpc>
              <a:spcAft>
                <a:spcPct val="0"/>
              </a:spcAft>
            </a:pPr>
            <a:r>
              <a:rPr lang="fr-FR" altLang="fr-FR" sz="1400"/>
              <a:t>pages.</a:t>
            </a:r>
          </a:p>
        </p:txBody>
      </p:sp>
      <p:graphicFrame>
        <p:nvGraphicFramePr>
          <p:cNvPr id="90117" name="Object 2">
            <a:extLst>
              <a:ext uri="{FF2B5EF4-FFF2-40B4-BE49-F238E27FC236}">
                <a16:creationId xmlns:a16="http://schemas.microsoft.com/office/drawing/2014/main" id="{3FD274F2-5E82-4FFF-90AC-089BCB9AA044}"/>
              </a:ext>
            </a:extLst>
          </p:cNvPr>
          <p:cNvGraphicFramePr>
            <a:graphicFrameLocks noGrp="1" noChangeAspect="1"/>
          </p:cNvGraphicFramePr>
          <p:nvPr>
            <p:ph idx="1"/>
          </p:nvPr>
        </p:nvGraphicFramePr>
        <p:xfrm>
          <a:off x="2068513" y="115888"/>
          <a:ext cx="5162550" cy="6510337"/>
        </p:xfrm>
        <a:graphic>
          <a:graphicData uri="http://schemas.openxmlformats.org/presentationml/2006/ole">
            <mc:AlternateContent xmlns:mc="http://schemas.openxmlformats.org/markup-compatibility/2006">
              <mc:Choice xmlns:v="urn:schemas-microsoft-com:vml" Requires="v">
                <p:oleObj name="Image bitmap" r:id="rId3" imgW="4486901" imgH="5657143" progId="PBrush">
                  <p:embed/>
                </p:oleObj>
              </mc:Choice>
              <mc:Fallback>
                <p:oleObj name="Image bitmap" r:id="rId3" imgW="4486901" imgH="5657143" progId="PBrush">
                  <p:embed/>
                  <p:pic>
                    <p:nvPicPr>
                      <p:cNvPr id="90117" name="Object 2">
                        <a:extLst>
                          <a:ext uri="{FF2B5EF4-FFF2-40B4-BE49-F238E27FC236}">
                            <a16:creationId xmlns:a16="http://schemas.microsoft.com/office/drawing/2014/main" id="{3FD274F2-5E82-4FFF-90AC-089BCB9AA044}"/>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115888"/>
                        <a:ext cx="516255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2980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47AB389B-EEC8-48E1-8565-0B5E819B4CBC}"/>
              </a:ext>
            </a:extLst>
          </p:cNvPr>
          <p:cNvSpPr>
            <a:spLocks noGrp="1" noChangeArrowheads="1"/>
          </p:cNvSpPr>
          <p:nvPr>
            <p:ph type="title"/>
          </p:nvPr>
        </p:nvSpPr>
        <p:spPr>
          <a:xfrm>
            <a:off x="2711450" y="260350"/>
            <a:ext cx="7416800" cy="1439863"/>
          </a:xfrm>
        </p:spPr>
        <p:txBody>
          <a:bodyPr lIns="0" tIns="0" rIns="0" bIns="0" anchor="ctr"/>
          <a:lstStyle/>
          <a:p>
            <a:pPr algn="ctr" eaLnBrk="1" hangingPunct="1">
              <a:lnSpc>
                <a:spcPct val="90000"/>
              </a:lnSpc>
              <a:tabLst>
                <a:tab pos="0" algn="l"/>
                <a:tab pos="446088" algn="l"/>
                <a:tab pos="893763" algn="l"/>
                <a:tab pos="1344613" algn="l"/>
                <a:tab pos="1793875" algn="l"/>
                <a:tab pos="2241550" algn="l"/>
                <a:tab pos="2690813" algn="l"/>
                <a:tab pos="3140075" algn="l"/>
                <a:tab pos="3589338" algn="l"/>
                <a:tab pos="4038600" algn="l"/>
                <a:tab pos="4487863" algn="l"/>
                <a:tab pos="4935538" algn="l"/>
                <a:tab pos="5384800" algn="l"/>
                <a:tab pos="5834063" algn="l"/>
                <a:tab pos="6283325" algn="l"/>
                <a:tab pos="6732588" algn="l"/>
                <a:tab pos="7181850" algn="l"/>
                <a:tab pos="7629525" algn="l"/>
                <a:tab pos="8078788" algn="l"/>
                <a:tab pos="8528050" algn="l"/>
                <a:tab pos="8977313" algn="l"/>
              </a:tabLst>
            </a:pPr>
            <a:r>
              <a:rPr lang="fr-FR" altLang="fr-FR" sz="3200" b="1" dirty="0">
                <a:solidFill>
                  <a:srgbClr val="002060"/>
                </a:solidFill>
                <a:latin typeface="Arial" panose="020B0604020202020204" pitchFamily="34" charset="0"/>
                <a:cs typeface="Arial" panose="020B0604020202020204" pitchFamily="34" charset="0"/>
              </a:rPr>
              <a:t>Facteurs managériaux et QVT</a:t>
            </a:r>
            <a:br>
              <a:rPr lang="fr-FR" altLang="fr-FR" sz="4400" dirty="0">
                <a:latin typeface="Sylfaen" panose="010A0502050306030303" pitchFamily="18" charset="0"/>
              </a:rPr>
            </a:br>
            <a:endParaRPr lang="fr-FR" altLang="fr-FR" sz="4400" dirty="0">
              <a:latin typeface="Sylfaen" panose="010A0502050306030303" pitchFamily="18" charset="0"/>
            </a:endParaRPr>
          </a:p>
        </p:txBody>
      </p:sp>
      <p:sp>
        <p:nvSpPr>
          <p:cNvPr id="52227" name="ZoneTexte 1">
            <a:extLst>
              <a:ext uri="{FF2B5EF4-FFF2-40B4-BE49-F238E27FC236}">
                <a16:creationId xmlns:a16="http://schemas.microsoft.com/office/drawing/2014/main" id="{CC68AF8C-6095-4F94-B541-78480DA524F1}"/>
              </a:ext>
            </a:extLst>
          </p:cNvPr>
          <p:cNvSpPr txBox="1">
            <a:spLocks noChangeArrowheads="1"/>
          </p:cNvSpPr>
          <p:nvPr/>
        </p:nvSpPr>
        <p:spPr bwMode="auto">
          <a:xfrm>
            <a:off x="2495550" y="2133600"/>
            <a:ext cx="748823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800" dirty="0"/>
              <a:t>Justice organisationnelle</a:t>
            </a:r>
          </a:p>
          <a:p>
            <a:endParaRPr lang="fr-FR" altLang="fr-FR" sz="2800" dirty="0"/>
          </a:p>
          <a:p>
            <a:r>
              <a:rPr lang="fr-FR" altLang="fr-FR" sz="2800" dirty="0"/>
              <a:t>Soutien organisationnel perçu</a:t>
            </a:r>
          </a:p>
          <a:p>
            <a:endParaRPr lang="fr-FR" altLang="fr-FR" sz="2800" dirty="0"/>
          </a:p>
          <a:p>
            <a:r>
              <a:rPr lang="fr-FR" altLang="fr-FR" sz="2800" dirty="0"/>
              <a:t>Soutien à l’autonomie</a:t>
            </a:r>
          </a:p>
          <a:p>
            <a:endParaRPr lang="fr-FR" altLang="fr-FR" sz="2800" dirty="0"/>
          </a:p>
          <a:p>
            <a:r>
              <a:rPr lang="fr-FR" altLang="fr-FR" sz="2800" dirty="0"/>
              <a:t>Leadership transformationnel</a:t>
            </a:r>
          </a:p>
        </p:txBody>
      </p:sp>
      <p:pic>
        <p:nvPicPr>
          <p:cNvPr id="52228" name="Image 3">
            <a:extLst>
              <a:ext uri="{FF2B5EF4-FFF2-40B4-BE49-F238E27FC236}">
                <a16:creationId xmlns:a16="http://schemas.microsoft.com/office/drawing/2014/main" id="{3127762E-04F6-41E1-8090-27424A1B7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463" y="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49153"/>
                                        </p:tgtEl>
                                        <p:attrNameLst>
                                          <p:attrName>style.visibility</p:attrName>
                                        </p:attrNameLst>
                                      </p:cBhvr>
                                      <p:to>
                                        <p:strVal val="visible"/>
                                      </p:to>
                                    </p:set>
                                    <p:animEffect transition="in" filter="strips(downLeft)">
                                      <p:cBhvr additive="repl">
                                        <p:cTn id="7" dur="500"/>
                                        <p:tgtEl>
                                          <p:spTgt spid="4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a:extLst>
              <a:ext uri="{FF2B5EF4-FFF2-40B4-BE49-F238E27FC236}">
                <a16:creationId xmlns:a16="http://schemas.microsoft.com/office/drawing/2014/main" id="{BB0BF6C7-C588-4BE4-A977-2C4CACEF292C}"/>
              </a:ext>
            </a:extLst>
          </p:cNvPr>
          <p:cNvSpPr>
            <a:spLocks noGrp="1" noChangeArrowheads="1"/>
          </p:cNvSpPr>
          <p:nvPr>
            <p:ph type="title"/>
          </p:nvPr>
        </p:nvSpPr>
        <p:spPr>
          <a:xfrm>
            <a:off x="1127125" y="620713"/>
            <a:ext cx="10225088" cy="1068387"/>
          </a:xfrm>
        </p:spPr>
        <p:txBody>
          <a:bodyPr/>
          <a:lstStyle/>
          <a:p>
            <a:pPr algn="ctr" eaLnBrk="1" hangingPunct="1"/>
            <a:r>
              <a:rPr lang="fr-FR" altLang="fr-FR" sz="3200" b="1">
                <a:latin typeface="Arial" panose="020B0604020202020204" pitchFamily="34" charset="0"/>
                <a:cs typeface="Arial" panose="020B0604020202020204" pitchFamily="34" charset="0"/>
              </a:rPr>
              <a:t>Leadership</a:t>
            </a:r>
            <a:br>
              <a:rPr lang="fr-FR" altLang="fr-FR" sz="3200">
                <a:latin typeface="Arial" panose="020B0604020202020204" pitchFamily="34" charset="0"/>
                <a:cs typeface="Arial" panose="020B0604020202020204" pitchFamily="34" charset="0"/>
              </a:rPr>
            </a:br>
            <a:endParaRPr lang="fr-FR" altLang="fr-FR" sz="320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178794C-7AB3-4157-B8AC-B35CA6EFB627}"/>
              </a:ext>
            </a:extLst>
          </p:cNvPr>
          <p:cNvSpPr>
            <a:spLocks noGrp="1"/>
          </p:cNvSpPr>
          <p:nvPr>
            <p:ph idx="1"/>
          </p:nvPr>
        </p:nvSpPr>
        <p:spPr>
          <a:xfrm>
            <a:off x="1379538" y="1989138"/>
            <a:ext cx="9720262" cy="4486275"/>
          </a:xfrm>
        </p:spPr>
        <p:txBody>
          <a:bodyPr/>
          <a:lstStyle/>
          <a:p>
            <a:pPr marL="549275" eaLnBrk="1" hangingPunct="1">
              <a:lnSpc>
                <a:spcPct val="90000"/>
              </a:lnSpc>
              <a:defRPr/>
            </a:pPr>
            <a:r>
              <a:rPr lang="fr-FR" altLang="fr-FR" sz="2000" b="1" dirty="0">
                <a:latin typeface="Arial" panose="020B0604020202020204" pitchFamily="34" charset="0"/>
                <a:cs typeface="Arial" panose="020B0604020202020204" pitchFamily="34" charset="0"/>
              </a:rPr>
              <a:t>Leadership transformationnel / transactionnel (Bass, 1985 ; Bass &amp; </a:t>
            </a:r>
            <a:r>
              <a:rPr lang="fr-FR" altLang="fr-FR" sz="2000" b="1" dirty="0" err="1">
                <a:latin typeface="Arial" panose="020B0604020202020204" pitchFamily="34" charset="0"/>
                <a:cs typeface="Arial" panose="020B0604020202020204" pitchFamily="34" charset="0"/>
              </a:rPr>
              <a:t>Avolio</a:t>
            </a:r>
            <a:r>
              <a:rPr lang="fr-FR" altLang="fr-FR" sz="2000" b="1" dirty="0">
                <a:latin typeface="Arial" panose="020B0604020202020204" pitchFamily="34" charset="0"/>
                <a:cs typeface="Arial" panose="020B0604020202020204" pitchFamily="34" charset="0"/>
              </a:rPr>
              <a:t>, 1997) </a:t>
            </a:r>
          </a:p>
          <a:p>
            <a:pPr eaLnBrk="1" hangingPunct="1">
              <a:lnSpc>
                <a:spcPct val="90000"/>
              </a:lnSpc>
              <a:defRPr/>
            </a:pPr>
            <a:endParaRPr lang="fr-FR" altLang="fr-FR" sz="2000" dirty="0">
              <a:latin typeface="Arial" panose="020B0604020202020204" pitchFamily="34" charset="0"/>
              <a:cs typeface="Arial" panose="020B0604020202020204" pitchFamily="34" charset="0"/>
            </a:endParaRPr>
          </a:p>
          <a:p>
            <a:pPr marL="549275" eaLnBrk="1" hangingPunct="1">
              <a:lnSpc>
                <a:spcPct val="90000"/>
              </a:lnSpc>
              <a:defRPr/>
            </a:pPr>
            <a:r>
              <a:rPr lang="fr-FR" altLang="fr-FR" sz="2000" b="1" dirty="0">
                <a:latin typeface="Arial" panose="020B0604020202020204" pitchFamily="34" charset="0"/>
                <a:cs typeface="Arial" panose="020B0604020202020204" pitchFamily="34" charset="0"/>
              </a:rPr>
              <a:t>Leadership transformationnel : </a:t>
            </a:r>
          </a:p>
          <a:p>
            <a:pPr eaLnBrk="1" hangingPunct="1">
              <a:lnSpc>
                <a:spcPct val="90000"/>
              </a:lnSpc>
              <a:buSzPct val="45000"/>
              <a:buFont typeface="Wingdings 2" panose="05020102010507070707" pitchFamily="18" charset="2"/>
              <a:buChar char=""/>
              <a:defRPr/>
            </a:pPr>
            <a:r>
              <a:rPr lang="fr-FR" altLang="fr-FR" sz="2000" b="1" dirty="0">
                <a:latin typeface="Arial" panose="020B0604020202020204" pitchFamily="34" charset="0"/>
                <a:cs typeface="Arial" panose="020B0604020202020204" pitchFamily="34" charset="0"/>
              </a:rPr>
              <a:t>Un comportement exemplaire (leader = modèle)</a:t>
            </a:r>
          </a:p>
          <a:p>
            <a:pPr eaLnBrk="1" hangingPunct="1">
              <a:lnSpc>
                <a:spcPct val="90000"/>
              </a:lnSpc>
              <a:buSzPct val="45000"/>
              <a:buFont typeface="Wingdings 2" panose="05020102010507070707" pitchFamily="18" charset="2"/>
              <a:buChar char=""/>
              <a:defRPr/>
            </a:pPr>
            <a:r>
              <a:rPr lang="fr-FR" altLang="fr-FR" sz="2000" b="1" dirty="0">
                <a:latin typeface="Arial" panose="020B0604020202020204" pitchFamily="34" charset="0"/>
                <a:cs typeface="Arial" panose="020B0604020202020204" pitchFamily="34" charset="0"/>
              </a:rPr>
              <a:t>Un comportement visionnaire et des attentes élevées</a:t>
            </a:r>
          </a:p>
          <a:p>
            <a:pPr eaLnBrk="1" hangingPunct="1">
              <a:lnSpc>
                <a:spcPct val="90000"/>
              </a:lnSpc>
              <a:buSzPct val="45000"/>
              <a:buFont typeface="Wingdings 2" panose="05020102010507070707" pitchFamily="18" charset="2"/>
              <a:buChar char=""/>
              <a:defRPr/>
            </a:pPr>
            <a:r>
              <a:rPr lang="fr-FR" altLang="fr-FR" sz="2000" b="1" dirty="0">
                <a:latin typeface="Arial" panose="020B0604020202020204" pitchFamily="34" charset="0"/>
                <a:cs typeface="Arial" panose="020B0604020202020204" pitchFamily="34" charset="0"/>
              </a:rPr>
              <a:t>Incite les subordonnés à se prendre en charge et à adopter de nouvelles façons d’évaluer les problèmes </a:t>
            </a:r>
          </a:p>
          <a:p>
            <a:pPr eaLnBrk="1" hangingPunct="1">
              <a:lnSpc>
                <a:spcPct val="90000"/>
              </a:lnSpc>
              <a:buSzPct val="45000"/>
              <a:buFont typeface="Wingdings 2" panose="05020102010507070707" pitchFamily="18" charset="2"/>
              <a:buChar char=""/>
              <a:defRPr/>
            </a:pPr>
            <a:r>
              <a:rPr lang="fr-FR" altLang="fr-FR" sz="2000" b="1" dirty="0">
                <a:latin typeface="Arial" panose="020B0604020202020204" pitchFamily="34" charset="0"/>
                <a:cs typeface="Arial" panose="020B0604020202020204" pitchFamily="34" charset="0"/>
              </a:rPr>
              <a:t>Un encadrement individualisé</a:t>
            </a:r>
          </a:p>
          <a:p>
            <a:pPr eaLnBrk="1" hangingPunct="1">
              <a:defRPr/>
            </a:pPr>
            <a:endParaRPr lang="fr-FR" dirty="0"/>
          </a:p>
        </p:txBody>
      </p:sp>
      <p:pic>
        <p:nvPicPr>
          <p:cNvPr id="54276" name="Image 3">
            <a:extLst>
              <a:ext uri="{FF2B5EF4-FFF2-40B4-BE49-F238E27FC236}">
                <a16:creationId xmlns:a16="http://schemas.microsoft.com/office/drawing/2014/main" id="{4D979868-2188-4469-A1FA-B0BE01F88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463" y="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8FEDFCD0-C247-48FF-82CA-4FC5499E7260}"/>
              </a:ext>
            </a:extLst>
          </p:cNvPr>
          <p:cNvSpPr>
            <a:spLocks noGrp="1" noChangeArrowheads="1"/>
          </p:cNvSpPr>
          <p:nvPr>
            <p:ph type="title"/>
          </p:nvPr>
        </p:nvSpPr>
        <p:spPr>
          <a:xfrm>
            <a:off x="3485858" y="404812"/>
            <a:ext cx="6624637" cy="1439863"/>
          </a:xfrm>
        </p:spPr>
        <p:txBody>
          <a:bodyPr lIns="0" tIns="0" rIns="0" bIns="0" anchor="ctr"/>
          <a:lstStyle/>
          <a:p>
            <a:pPr eaLnBrk="1" hangingPunct="1">
              <a:lnSpc>
                <a:spcPct val="90000"/>
              </a:lnSpc>
              <a:tabLst>
                <a:tab pos="0" algn="l"/>
                <a:tab pos="446088" algn="l"/>
                <a:tab pos="893763" algn="l"/>
                <a:tab pos="1344613" algn="l"/>
                <a:tab pos="1793875" algn="l"/>
                <a:tab pos="2241550" algn="l"/>
                <a:tab pos="2690813" algn="l"/>
                <a:tab pos="3140075" algn="l"/>
                <a:tab pos="3589338" algn="l"/>
                <a:tab pos="4038600" algn="l"/>
                <a:tab pos="4487863" algn="l"/>
                <a:tab pos="4935538" algn="l"/>
                <a:tab pos="5384800" algn="l"/>
                <a:tab pos="5834063" algn="l"/>
                <a:tab pos="6283325" algn="l"/>
                <a:tab pos="6732588" algn="l"/>
                <a:tab pos="7181850" algn="l"/>
                <a:tab pos="7629525" algn="l"/>
                <a:tab pos="8078788" algn="l"/>
                <a:tab pos="8528050" algn="l"/>
                <a:tab pos="8977313" algn="l"/>
              </a:tabLst>
            </a:pPr>
            <a:r>
              <a:rPr lang="fr-FR" altLang="fr-FR" sz="4400" b="1" dirty="0">
                <a:latin typeface="Sylfaen" panose="010A0502050306030303" pitchFamily="18" charset="0"/>
              </a:rPr>
              <a:t>Justice organisationnelle</a:t>
            </a:r>
            <a:br>
              <a:rPr lang="fr-FR" altLang="fr-FR" sz="4400" dirty="0">
                <a:latin typeface="Sylfaen" panose="010A0502050306030303" pitchFamily="18" charset="0"/>
              </a:rPr>
            </a:br>
            <a:endParaRPr lang="fr-FR" altLang="fr-FR" sz="4400" dirty="0">
              <a:latin typeface="Sylfaen" panose="010A0502050306030303" pitchFamily="18" charset="0"/>
            </a:endParaRPr>
          </a:p>
        </p:txBody>
      </p:sp>
      <p:sp>
        <p:nvSpPr>
          <p:cNvPr id="51202" name="Text Box 2">
            <a:extLst>
              <a:ext uri="{FF2B5EF4-FFF2-40B4-BE49-F238E27FC236}">
                <a16:creationId xmlns:a16="http://schemas.microsoft.com/office/drawing/2014/main" id="{C191056F-1B4B-4BE2-B108-989426996404}"/>
              </a:ext>
            </a:extLst>
          </p:cNvPr>
          <p:cNvSpPr txBox="1">
            <a:spLocks noChangeArrowheads="1"/>
          </p:cNvSpPr>
          <p:nvPr/>
        </p:nvSpPr>
        <p:spPr bwMode="auto">
          <a:xfrm>
            <a:off x="1919288" y="1844675"/>
            <a:ext cx="8064500" cy="417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79425" indent="-341313">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1000"/>
              </a:spcBef>
              <a:buSzPct val="45000"/>
              <a:buFont typeface="Arial" panose="020B0604020202020204" pitchFamily="34" charset="0"/>
              <a:buChar char="•"/>
            </a:pPr>
            <a:r>
              <a:rPr lang="fr-FR" altLang="fr-FR" sz="2400" b="1">
                <a:latin typeface="Sylfaen" panose="010A0502050306030303" pitchFamily="18" charset="0"/>
              </a:rPr>
              <a:t>Justice distributive </a:t>
            </a:r>
            <a:r>
              <a:rPr lang="fr-FR" altLang="fr-FR" sz="2400">
                <a:latin typeface="Sylfaen" panose="010A0502050306030303" pitchFamily="18" charset="0"/>
              </a:rPr>
              <a:t>: l’individu a le sentiment d’être traité avec équité s’il perçoit que les avantages retirés sont justes au regard de ses contributions et de l’investissement d’autres personnes prises en référence (Adams, 1965) </a:t>
            </a:r>
          </a:p>
          <a:p>
            <a:pPr algn="just" eaLnBrk="1" hangingPunct="1">
              <a:lnSpc>
                <a:spcPct val="90000"/>
              </a:lnSpc>
              <a:spcBef>
                <a:spcPts val="1000"/>
              </a:spcBef>
              <a:buClrTx/>
              <a:buSzTx/>
              <a:buFontTx/>
              <a:buNone/>
            </a:pPr>
            <a:endParaRPr lang="fr-FR" altLang="fr-FR" sz="2400">
              <a:latin typeface="Sylfaen" panose="010A0502050306030303" pitchFamily="18" charset="0"/>
            </a:endParaRPr>
          </a:p>
          <a:p>
            <a:pPr algn="just" eaLnBrk="1" hangingPunct="1">
              <a:lnSpc>
                <a:spcPct val="90000"/>
              </a:lnSpc>
              <a:spcBef>
                <a:spcPts val="1000"/>
              </a:spcBef>
              <a:buSzPct val="45000"/>
              <a:buFont typeface="Arial" panose="020B0604020202020204" pitchFamily="34" charset="0"/>
              <a:buChar char="•"/>
            </a:pPr>
            <a:r>
              <a:rPr lang="fr-FR" altLang="fr-FR" sz="2400" b="1">
                <a:latin typeface="Sylfaen" panose="010A0502050306030303" pitchFamily="18" charset="0"/>
              </a:rPr>
              <a:t>Justice interactionnelle </a:t>
            </a:r>
            <a:r>
              <a:rPr lang="fr-FR" altLang="fr-FR" sz="2400">
                <a:latin typeface="Sylfaen" panose="010A0502050306030303" pitchFamily="18" charset="0"/>
              </a:rPr>
              <a:t>: traitement avec dignité et respect des individus mais également communication opportune, sincère et précise des informations les concernant (Bies &amp; Moag, 1986)</a:t>
            </a:r>
          </a:p>
          <a:p>
            <a:pPr algn="just" eaLnBrk="1" hangingPunct="1">
              <a:lnSpc>
                <a:spcPct val="90000"/>
              </a:lnSpc>
              <a:spcBef>
                <a:spcPts val="1000"/>
              </a:spcBef>
              <a:buClrTx/>
              <a:buSzTx/>
              <a:buFontTx/>
              <a:buNone/>
            </a:pPr>
            <a:endParaRPr lang="fr-FR" altLang="fr-FR" sz="2400">
              <a:latin typeface="Sylfaen" panose="010A0502050306030303" pitchFamily="18" charset="0"/>
            </a:endParaRPr>
          </a:p>
          <a:p>
            <a:pPr algn="just" eaLnBrk="1" hangingPunct="1">
              <a:lnSpc>
                <a:spcPct val="90000"/>
              </a:lnSpc>
              <a:spcBef>
                <a:spcPts val="1000"/>
              </a:spcBef>
              <a:buClrTx/>
              <a:buSzTx/>
              <a:buFontTx/>
              <a:buNone/>
            </a:pPr>
            <a:endParaRPr lang="fr-FR" altLang="fr-FR" sz="2400"/>
          </a:p>
        </p:txBody>
      </p:sp>
      <p:pic>
        <p:nvPicPr>
          <p:cNvPr id="101380" name="Picture 3">
            <a:extLst>
              <a:ext uri="{FF2B5EF4-FFF2-40B4-BE49-F238E27FC236}">
                <a16:creationId xmlns:a16="http://schemas.microsoft.com/office/drawing/2014/main" id="{7554F0CA-BAFA-4A3F-90E1-A8FDA4CA1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5864225"/>
            <a:ext cx="1476375" cy="99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51201"/>
                                        </p:tgtEl>
                                        <p:attrNameLst>
                                          <p:attrName>style.visibility</p:attrName>
                                        </p:attrNameLst>
                                      </p:cBhvr>
                                      <p:to>
                                        <p:strVal val="visible"/>
                                      </p:to>
                                    </p:set>
                                    <p:animEffect transition="in" filter="strips(downLeft)">
                                      <p:cBhvr additive="repl">
                                        <p:cTn id="7" dur="500"/>
                                        <p:tgtEl>
                                          <p:spTgt spid="51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additive="repl">
                                        <p:cTn id="11" dur="1" fill="hold">
                                          <p:stCondLst>
                                            <p:cond delay="0"/>
                                          </p:stCondLst>
                                        </p:cTn>
                                        <p:tgtEl>
                                          <p:spTgt spid="51202">
                                            <p:txEl>
                                              <p:pRg st="0" end="0"/>
                                            </p:txEl>
                                          </p:spTgt>
                                        </p:tgtEl>
                                        <p:attrNameLst>
                                          <p:attrName>style.visibility</p:attrName>
                                        </p:attrNameLst>
                                      </p:cBhvr>
                                      <p:to>
                                        <p:strVal val="visible"/>
                                      </p:to>
                                    </p:set>
                                    <p:animEffect transition="in" filter="strips(downLeft)">
                                      <p:cBhvr additive="repl">
                                        <p:cTn id="12" dur="500"/>
                                        <p:tgtEl>
                                          <p:spTgt spid="51202">
                                            <p:txEl>
                                              <p:pRg st="0" end="0"/>
                                            </p:txEl>
                                          </p:spTgt>
                                        </p:tgtEl>
                                      </p:cBhvr>
                                    </p:animEffect>
                                  </p:childTnLst>
                                </p:cTn>
                              </p:par>
                              <p:par>
                                <p:cTn id="13" presetID="18" presetClass="entr" presetSubtype="12" fill="hold" nodeType="withEffect">
                                  <p:stCondLst>
                                    <p:cond delay="0"/>
                                  </p:stCondLst>
                                  <p:childTnLst>
                                    <p:set>
                                      <p:cBhvr additive="repl">
                                        <p:cTn id="14" dur="1" fill="hold">
                                          <p:stCondLst>
                                            <p:cond delay="0"/>
                                          </p:stCondLst>
                                        </p:cTn>
                                        <p:tgtEl>
                                          <p:spTgt spid="51202">
                                            <p:txEl>
                                              <p:pRg st="2" end="2"/>
                                            </p:txEl>
                                          </p:spTgt>
                                        </p:tgtEl>
                                        <p:attrNameLst>
                                          <p:attrName>style.visibility</p:attrName>
                                        </p:attrNameLst>
                                      </p:cBhvr>
                                      <p:to>
                                        <p:strVal val="visible"/>
                                      </p:to>
                                    </p:set>
                                    <p:animEffect transition="in" filter="strips(downLeft)">
                                      <p:cBhvr additive="repl">
                                        <p:cTn id="15" dur="500"/>
                                        <p:tgtEl>
                                          <p:spTgt spid="51202">
                                            <p:txEl>
                                              <p:pRg st="2" end="2"/>
                                            </p:txEl>
                                          </p:spTgt>
                                        </p:tgtEl>
                                      </p:cBhvr>
                                    </p:animEffect>
                                  </p:childTnLst>
                                </p:cTn>
                              </p:par>
                              <p:par>
                                <p:cTn id="16" presetID="1" presetClass="entr" fill="hold" nodeType="withEffect">
                                  <p:stCondLst>
                                    <p:cond delay="0"/>
                                  </p:stCondLst>
                                  <p:childTnLst>
                                    <p:set>
                                      <p:cBhvr additive="repl">
                                        <p:cTn id="17"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fill="hold" nodeType="clickEffect">
                                  <p:stCondLst>
                                    <p:cond delay="0"/>
                                  </p:stCondLst>
                                  <p:childTnLst>
                                    <p:set>
                                      <p:cBhvr additive="repl">
                                        <p:cTn id="21"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BE31-042B-E22B-EEF8-47A90B57D9E6}"/>
              </a:ext>
            </a:extLst>
          </p:cNvPr>
          <p:cNvSpPr>
            <a:spLocks noGrp="1"/>
          </p:cNvSpPr>
          <p:nvPr>
            <p:ph type="title"/>
          </p:nvPr>
        </p:nvSpPr>
        <p:spPr>
          <a:xfrm>
            <a:off x="2788233" y="544180"/>
            <a:ext cx="8911687" cy="805195"/>
          </a:xfrm>
        </p:spPr>
        <p:txBody>
          <a:bodyPr/>
          <a:lstStyle/>
          <a:p>
            <a:r>
              <a:rPr lang="fr-FR" b="1" dirty="0">
                <a:solidFill>
                  <a:srgbClr val="002060"/>
                </a:solidFill>
              </a:rPr>
              <a:t>POURQUOI MIEUX MANAGER?</a:t>
            </a:r>
          </a:p>
        </p:txBody>
      </p:sp>
      <p:sp>
        <p:nvSpPr>
          <p:cNvPr id="3" name="Espace réservé du contenu 2">
            <a:extLst>
              <a:ext uri="{FF2B5EF4-FFF2-40B4-BE49-F238E27FC236}">
                <a16:creationId xmlns:a16="http://schemas.microsoft.com/office/drawing/2014/main" id="{A9A64FB0-D7CF-FD0D-2A89-6FDEFD1C67A9}"/>
              </a:ext>
            </a:extLst>
          </p:cNvPr>
          <p:cNvSpPr>
            <a:spLocks noGrp="1"/>
          </p:cNvSpPr>
          <p:nvPr>
            <p:ph idx="1"/>
          </p:nvPr>
        </p:nvSpPr>
        <p:spPr>
          <a:xfrm>
            <a:off x="2139518" y="1597981"/>
            <a:ext cx="9365094" cy="4715839"/>
          </a:xfrm>
        </p:spPr>
        <p:txBody>
          <a:bodyPr>
            <a:normAutofit fontScale="92500"/>
          </a:bodyPr>
          <a:lstStyle/>
          <a:p>
            <a:pPr>
              <a:lnSpc>
                <a:spcPct val="150000"/>
              </a:lnSpc>
            </a:pPr>
            <a:r>
              <a:rPr lang="fr-FR" sz="2400" dirty="0"/>
              <a:t>Pour diminuer la souffrance des soignants</a:t>
            </a:r>
          </a:p>
          <a:p>
            <a:pPr>
              <a:lnSpc>
                <a:spcPct val="150000"/>
              </a:lnSpc>
            </a:pPr>
            <a:r>
              <a:rPr lang="fr-FR" sz="2400" dirty="0"/>
              <a:t>Pour améliorer la QVCT et le plaisir au travail</a:t>
            </a:r>
          </a:p>
          <a:p>
            <a:pPr>
              <a:lnSpc>
                <a:spcPct val="150000"/>
              </a:lnSpc>
            </a:pPr>
            <a:r>
              <a:rPr lang="fr-FR" sz="2400" dirty="0"/>
              <a:t>Pour diminuer l’absentéisme</a:t>
            </a:r>
          </a:p>
          <a:p>
            <a:pPr>
              <a:lnSpc>
                <a:spcPct val="150000"/>
              </a:lnSpc>
            </a:pPr>
            <a:r>
              <a:rPr lang="fr-FR" sz="2400" dirty="0"/>
              <a:t>Pour améliorer la fidélisation</a:t>
            </a:r>
          </a:p>
          <a:p>
            <a:pPr>
              <a:lnSpc>
                <a:spcPct val="150000"/>
              </a:lnSpc>
            </a:pPr>
            <a:r>
              <a:rPr lang="fr-FR" sz="2400" dirty="0"/>
              <a:t>Pour améliorer l’attractivité des services et des établissements sanitaires et médico-sociaux</a:t>
            </a:r>
          </a:p>
          <a:p>
            <a:pPr>
              <a:lnSpc>
                <a:spcPct val="150000"/>
              </a:lnSpc>
            </a:pPr>
            <a:r>
              <a:rPr lang="fr-FR" sz="2400" dirty="0"/>
              <a:t>Pour améliorer la qualité des soins et des accompagnements</a:t>
            </a:r>
          </a:p>
        </p:txBody>
      </p:sp>
    </p:spTree>
    <p:extLst>
      <p:ext uri="{BB962C8B-B14F-4D97-AF65-F5344CB8AC3E}">
        <p14:creationId xmlns:p14="http://schemas.microsoft.com/office/powerpoint/2010/main" val="322078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Line 1">
            <a:extLst>
              <a:ext uri="{FF2B5EF4-FFF2-40B4-BE49-F238E27FC236}">
                <a16:creationId xmlns:a16="http://schemas.microsoft.com/office/drawing/2014/main" id="{797A651E-80AB-4B11-AA9A-6223030B3064}"/>
              </a:ext>
            </a:extLst>
          </p:cNvPr>
          <p:cNvSpPr>
            <a:spLocks noChangeShapeType="1"/>
          </p:cNvSpPr>
          <p:nvPr/>
        </p:nvSpPr>
        <p:spPr bwMode="auto">
          <a:xfrm flipH="1">
            <a:off x="2493963" y="1123950"/>
            <a:ext cx="7496175" cy="1588"/>
          </a:xfrm>
          <a:prstGeom prst="line">
            <a:avLst/>
          </a:prstGeom>
          <a:noFill/>
          <a:ln w="25560">
            <a:solidFill>
              <a:srgbClr val="964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07523" name="Rectangle 2">
            <a:extLst>
              <a:ext uri="{FF2B5EF4-FFF2-40B4-BE49-F238E27FC236}">
                <a16:creationId xmlns:a16="http://schemas.microsoft.com/office/drawing/2014/main" id="{D911E3E5-050B-44A7-8117-E613AA1824E1}"/>
              </a:ext>
            </a:extLst>
          </p:cNvPr>
          <p:cNvSpPr>
            <a:spLocks noChangeArrowheads="1"/>
          </p:cNvSpPr>
          <p:nvPr/>
        </p:nvSpPr>
        <p:spPr bwMode="auto">
          <a:xfrm>
            <a:off x="3835400" y="195263"/>
            <a:ext cx="5946775"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a:latin typeface="Gill Sans MT" panose="020B0502020104020203" pitchFamily="34" charset="0"/>
                <a:ea typeface="MS PGothic" panose="020B0600070205080204" pitchFamily="34" charset="-128"/>
              </a:rPr>
              <a:t>Managerial factors / QWL</a:t>
            </a:r>
          </a:p>
          <a:p>
            <a:pPr eaLnBrk="1" hangingPunct="1">
              <a:lnSpc>
                <a:spcPct val="100000"/>
              </a:lnSpc>
              <a:spcAft>
                <a:spcPct val="0"/>
              </a:spcAft>
            </a:pPr>
            <a:r>
              <a:rPr lang="fr-FR" altLang="fr-FR" sz="2000">
                <a:latin typeface="Times New Roman" panose="02020603050405020304" pitchFamily="18" charset="0"/>
                <a:cs typeface="Calibri" panose="020F0502020204030204" pitchFamily="34" charset="0"/>
              </a:rPr>
              <a:t>J</a:t>
            </a:r>
            <a:r>
              <a:rPr lang="fr-FR" altLang="fr-FR" sz="2000" i="1">
                <a:cs typeface="Calibri" panose="020F0502020204030204" pitchFamily="34" charset="0"/>
              </a:rPr>
              <a:t>CO Oncology Practice</a:t>
            </a:r>
            <a:r>
              <a:rPr lang="fr-FR" altLang="fr-FR" sz="2000">
                <a:latin typeface="Times New Roman" panose="02020603050405020304" pitchFamily="18" charset="0"/>
                <a:cs typeface="Calibri" panose="020F0502020204030204" pitchFamily="34" charset="0"/>
              </a:rPr>
              <a:t> 16; 10 : 1112-1119</a:t>
            </a:r>
          </a:p>
          <a:p>
            <a:pPr eaLnBrk="1" hangingPunct="1">
              <a:lnSpc>
                <a:spcPct val="100000"/>
              </a:lnSpc>
              <a:spcAft>
                <a:spcPct val="0"/>
              </a:spcAft>
            </a:pPr>
            <a:endParaRPr lang="fr-FR" altLang="fr-FR">
              <a:latin typeface="Gill Sans MT" panose="020B0502020104020203" pitchFamily="34" charset="0"/>
              <a:ea typeface="MS PGothic" panose="020B0600070205080204" pitchFamily="34" charset="-128"/>
            </a:endParaRPr>
          </a:p>
        </p:txBody>
      </p:sp>
      <p:graphicFrame>
        <p:nvGraphicFramePr>
          <p:cNvPr id="54275" name="Group 3">
            <a:extLst>
              <a:ext uri="{FF2B5EF4-FFF2-40B4-BE49-F238E27FC236}">
                <a16:creationId xmlns:a16="http://schemas.microsoft.com/office/drawing/2014/main" id="{559B0361-EE0A-4006-88CA-14FA297FC621}"/>
              </a:ext>
            </a:extLst>
          </p:cNvPr>
          <p:cNvGraphicFramePr>
            <a:graphicFrameLocks noGrp="1"/>
          </p:cNvGraphicFramePr>
          <p:nvPr/>
        </p:nvGraphicFramePr>
        <p:xfrm>
          <a:off x="2279650" y="1320800"/>
          <a:ext cx="7616825" cy="5060951"/>
        </p:xfrm>
        <a:graphic>
          <a:graphicData uri="http://schemas.openxmlformats.org/drawingml/2006/table">
            <a:tbl>
              <a:tblPr/>
              <a:tblGrid>
                <a:gridCol w="1460500">
                  <a:extLst>
                    <a:ext uri="{9D8B030D-6E8A-4147-A177-3AD203B41FA5}">
                      <a16:colId xmlns:a16="http://schemas.microsoft.com/office/drawing/2014/main" val="20000"/>
                    </a:ext>
                  </a:extLst>
                </a:gridCol>
                <a:gridCol w="833438">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gridCol w="950913">
                  <a:extLst>
                    <a:ext uri="{9D8B030D-6E8A-4147-A177-3AD203B41FA5}">
                      <a16:colId xmlns:a16="http://schemas.microsoft.com/office/drawing/2014/main" val="20003"/>
                    </a:ext>
                  </a:extLst>
                </a:gridCol>
                <a:gridCol w="1146175">
                  <a:extLst>
                    <a:ext uri="{9D8B030D-6E8A-4147-A177-3AD203B41FA5}">
                      <a16:colId xmlns:a16="http://schemas.microsoft.com/office/drawing/2014/main" val="20004"/>
                    </a:ext>
                  </a:extLst>
                </a:gridCol>
                <a:gridCol w="962025">
                  <a:extLst>
                    <a:ext uri="{9D8B030D-6E8A-4147-A177-3AD203B41FA5}">
                      <a16:colId xmlns:a16="http://schemas.microsoft.com/office/drawing/2014/main" val="20005"/>
                    </a:ext>
                  </a:extLst>
                </a:gridCol>
                <a:gridCol w="1166812">
                  <a:extLst>
                    <a:ext uri="{9D8B030D-6E8A-4147-A177-3AD203B41FA5}">
                      <a16:colId xmlns:a16="http://schemas.microsoft.com/office/drawing/2014/main" val="20006"/>
                    </a:ext>
                  </a:extLst>
                </a:gridCol>
              </a:tblGrid>
              <a:tr h="79057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800" b="0" i="0" u="none" strike="noStrike" cap="none" normalizeH="0" baseline="0">
                        <a:ln>
                          <a:noFill/>
                        </a:ln>
                        <a:solidFill>
                          <a:srgbClr val="FFFFFF"/>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472C4"/>
                    </a:solidFill>
                  </a:tcPr>
                </a:tc>
                <a:tc gridSpan="2">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Global QWL</a:t>
                      </a:r>
                    </a:p>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        r                 p</a:t>
                      </a:r>
                    </a:p>
                  </a:txBody>
                  <a:tcPr marL="9360" marR="9360" marT="13391" marB="0"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472C4"/>
                    </a:solidFill>
                  </a:tcPr>
                </a:tc>
                <a:tc hMerge="1">
                  <a:txBody>
                    <a:bodyPr/>
                    <a:lstStyle/>
                    <a:p>
                      <a:endParaRPr lang="fr-FR"/>
                    </a:p>
                  </a:txBody>
                  <a:tcPr/>
                </a:tc>
                <a:tc gridSpan="2">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Job satisfaction</a:t>
                      </a:r>
                    </a:p>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          r                     p             </a:t>
                      </a:r>
                    </a:p>
                  </a:txBody>
                  <a:tcPr marL="9360" marR="9360" marT="12888" marB="0"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472C4"/>
                    </a:solidFill>
                  </a:tcPr>
                </a:tc>
                <a:tc hMerge="1">
                  <a:txBody>
                    <a:bodyPr/>
                    <a:lstStyle/>
                    <a:p>
                      <a:endParaRPr lang="fr-FR"/>
                    </a:p>
                  </a:txBody>
                  <a:tcPr/>
                </a:tc>
                <a:tc gridSpan="2">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Work engagement</a:t>
                      </a:r>
                    </a:p>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           r                     p</a:t>
                      </a:r>
                    </a:p>
                  </a:txBody>
                  <a:tcPr marL="9360" marR="9360" marT="12888" marB="0"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4472C4"/>
                    </a:solidFill>
                  </a:tcPr>
                </a:tc>
                <a:tc hMerge="1">
                  <a:txBody>
                    <a:bodyPr/>
                    <a:lstStyle/>
                    <a:p>
                      <a:endParaRPr lang="fr-FR"/>
                    </a:p>
                  </a:txBody>
                  <a:tcPr/>
                </a:tc>
                <a:extLst>
                  <a:ext uri="{0D108BD9-81ED-4DB2-BD59-A6C34878D82A}">
                    <a16:rowId xmlns:a16="http://schemas.microsoft.com/office/drawing/2014/main" val="10000"/>
                  </a:ext>
                </a:extLst>
              </a:tr>
              <a:tr h="1066800">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Transformational leadership</a:t>
                      </a:r>
                    </a:p>
                  </a:txBody>
                  <a:tcPr marL="9360" marR="9360" marT="12888" marB="0"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.245</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&lt;10 -7</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.248</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&lt;10 -7</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.162</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 .001</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extLst>
                  <a:ext uri="{0D108BD9-81ED-4DB2-BD59-A6C34878D82A}">
                    <a16:rowId xmlns:a16="http://schemas.microsoft.com/office/drawing/2014/main" val="10001"/>
                  </a:ext>
                </a:extLst>
              </a:tr>
              <a:tr h="10636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Perceived autonomy support</a:t>
                      </a:r>
                    </a:p>
                  </a:txBody>
                  <a:tcPr marT="48888"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.298</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&lt;10 -10</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.238</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&lt;10 -6</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.184</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 10-4</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extLst>
                  <a:ext uri="{0D108BD9-81ED-4DB2-BD59-A6C34878D82A}">
                    <a16:rowId xmlns:a16="http://schemas.microsoft.com/office/drawing/2014/main" val="10002"/>
                  </a:ext>
                </a:extLst>
              </a:tr>
              <a:tr h="1106488">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Perceived organizational support </a:t>
                      </a:r>
                    </a:p>
                  </a:txBody>
                  <a:tcPr marT="48888"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.372</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&lt;10 -17</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.282</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&lt;10 -9</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.139</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 .002</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extLst>
                  <a:ext uri="{0D108BD9-81ED-4DB2-BD59-A6C34878D82A}">
                    <a16:rowId xmlns:a16="http://schemas.microsoft.com/office/drawing/2014/main" val="10003"/>
                  </a:ext>
                </a:extLst>
              </a:tr>
              <a:tr h="1033463">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400" b="0" i="0" u="none" strike="noStrike" cap="none" normalizeH="0" baseline="0">
                          <a:ln>
                            <a:noFill/>
                          </a:ln>
                          <a:solidFill>
                            <a:srgbClr val="000000"/>
                          </a:solidFill>
                          <a:effectLst/>
                          <a:latin typeface="Cambria" panose="02040503050406030204" pitchFamily="18" charset="0"/>
                          <a:ea typeface="MS PGothic" panose="020B0600070205080204" pitchFamily="34" charset="-128"/>
                        </a:rPr>
                        <a:t>Organizational justice </a:t>
                      </a:r>
                    </a:p>
                  </a:txBody>
                  <a:tcPr marT="48888"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.367</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&lt;10 -16</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.280</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&lt;10 -9</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.201</a:t>
                      </a: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 pos="72390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&lt;10 -5</a:t>
                      </a:r>
                    </a:p>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fr-FR" altLang="fr-FR" sz="16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marT="45360" marB="4536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E55771FE-A31A-47F3-8493-E018A38770F9}"/>
              </a:ext>
            </a:extLst>
          </p:cNvPr>
          <p:cNvSpPr>
            <a:spLocks noGrp="1" noChangeArrowheads="1"/>
          </p:cNvSpPr>
          <p:nvPr>
            <p:ph type="title"/>
          </p:nvPr>
        </p:nvSpPr>
        <p:spPr>
          <a:xfrm>
            <a:off x="1296140" y="0"/>
            <a:ext cx="9624274" cy="88777"/>
          </a:xfrm>
        </p:spPr>
        <p:txBody>
          <a:bodyPr>
            <a:normAutofit fontScale="90000"/>
          </a:bodyP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br>
              <a:rPr lang="en-US" altLang="fr-FR" b="1" dirty="0"/>
            </a:br>
            <a:r>
              <a:rPr lang="en-US" altLang="fr-FR" sz="3200" b="1" dirty="0" err="1">
                <a:solidFill>
                  <a:srgbClr val="002060"/>
                </a:solidFill>
                <a:latin typeface="Arial" panose="020B0604020202020204" pitchFamily="34" charset="0"/>
                <a:cs typeface="Arial" panose="020B0604020202020204" pitchFamily="34" charset="0"/>
              </a:rPr>
              <a:t>Qualité</a:t>
            </a:r>
            <a:r>
              <a:rPr lang="en-US" altLang="fr-FR" sz="3200" b="1" dirty="0">
                <a:solidFill>
                  <a:srgbClr val="002060"/>
                </a:solidFill>
                <a:latin typeface="Arial" panose="020B0604020202020204" pitchFamily="34" charset="0"/>
                <a:cs typeface="Arial" panose="020B0604020202020204" pitchFamily="34" charset="0"/>
              </a:rPr>
              <a:t> de vie au travail : </a:t>
            </a:r>
            <a:br>
              <a:rPr lang="en-US" altLang="fr-FR" sz="3200" b="1" dirty="0">
                <a:solidFill>
                  <a:srgbClr val="002060"/>
                </a:solidFill>
                <a:latin typeface="Arial" panose="020B0604020202020204" pitchFamily="34" charset="0"/>
                <a:cs typeface="Arial" panose="020B0604020202020204" pitchFamily="34" charset="0"/>
              </a:rPr>
            </a:br>
            <a:r>
              <a:rPr lang="en-US" altLang="fr-FR" sz="3200" b="1" dirty="0">
                <a:solidFill>
                  <a:srgbClr val="002060"/>
                </a:solidFill>
                <a:latin typeface="Arial" panose="020B0604020202020204" pitchFamily="34" charset="0"/>
                <a:cs typeface="Arial" panose="020B0604020202020204" pitchFamily="34" charset="0"/>
              </a:rPr>
              <a:t>MESSAGES ESSENTIELS</a:t>
            </a:r>
            <a:br>
              <a:rPr lang="en-US" altLang="fr-FR" sz="3200" b="1" dirty="0"/>
            </a:br>
            <a:r>
              <a:rPr lang="en-US" altLang="fr-FR" sz="3200" dirty="0"/>
              <a:t>      </a:t>
            </a:r>
            <a:br>
              <a:rPr lang="en-US" altLang="fr-FR" sz="3200" dirty="0"/>
            </a:br>
            <a:endParaRPr lang="en-US" altLang="fr-FR" sz="3200" dirty="0"/>
          </a:p>
        </p:txBody>
      </p:sp>
      <p:sp>
        <p:nvSpPr>
          <p:cNvPr id="41987" name="Text Box 2">
            <a:extLst>
              <a:ext uri="{FF2B5EF4-FFF2-40B4-BE49-F238E27FC236}">
                <a16:creationId xmlns:a16="http://schemas.microsoft.com/office/drawing/2014/main" id="{977387CC-BACB-43AB-9AFA-73253D2279D4}"/>
              </a:ext>
            </a:extLst>
          </p:cNvPr>
          <p:cNvSpPr txBox="1">
            <a:spLocks noChangeArrowheads="1"/>
          </p:cNvSpPr>
          <p:nvPr/>
        </p:nvSpPr>
        <p:spPr bwMode="auto">
          <a:xfrm>
            <a:off x="839788" y="1464816"/>
            <a:ext cx="10914247" cy="4705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9pPr>
          </a:lstStyle>
          <a:p>
            <a:pPr hangingPunct="1">
              <a:spcBef>
                <a:spcPts val="1000"/>
              </a:spcBef>
            </a:pPr>
            <a:endParaRPr lang="en-US" altLang="fr-FR" sz="2400" b="1" dirty="0">
              <a:solidFill>
                <a:srgbClr val="404040"/>
              </a:solidFill>
              <a:latin typeface="Century Gothic" panose="020B0502020202020204" pitchFamily="34" charset="0"/>
            </a:endParaRPr>
          </a:p>
          <a:p>
            <a:pPr algn="just" hangingPunct="1">
              <a:spcBef>
                <a:spcPts val="1000"/>
              </a:spcBef>
              <a:buClr>
                <a:srgbClr val="C00000"/>
              </a:buClr>
              <a:buSzPct val="45000"/>
              <a:buFont typeface="Wingdings 3" panose="05040102010807070707" pitchFamily="18" charset="2"/>
              <a:buChar char=""/>
            </a:pPr>
            <a:r>
              <a:rPr lang="en-US" altLang="fr-FR" b="1" dirty="0">
                <a:solidFill>
                  <a:srgbClr val="404040"/>
                </a:solidFill>
                <a:cs typeface="Arial" panose="020B0604020202020204" pitchFamily="34" charset="0"/>
              </a:rPr>
              <a:t>La motivation </a:t>
            </a:r>
            <a:r>
              <a:rPr lang="en-US" altLang="fr-FR" b="1" dirty="0" err="1">
                <a:solidFill>
                  <a:srgbClr val="404040"/>
                </a:solidFill>
                <a:cs typeface="Arial" panose="020B0604020202020204" pitchFamily="34" charset="0"/>
              </a:rPr>
              <a:t>intrinsèque</a:t>
            </a:r>
            <a:r>
              <a:rPr lang="en-US" altLang="fr-FR" b="1" dirty="0">
                <a:solidFill>
                  <a:srgbClr val="404040"/>
                </a:solidFill>
                <a:cs typeface="Arial" panose="020B0604020202020204" pitchFamily="34" charset="0"/>
              </a:rPr>
              <a:t> </a:t>
            </a:r>
            <a:r>
              <a:rPr lang="en-US" altLang="fr-FR" b="1" dirty="0" err="1">
                <a:solidFill>
                  <a:srgbClr val="404040"/>
                </a:solidFill>
                <a:cs typeface="Arial" panose="020B0604020202020204" pitchFamily="34" charset="0"/>
              </a:rPr>
              <a:t>liée</a:t>
            </a:r>
            <a:r>
              <a:rPr lang="en-US" altLang="fr-FR" b="1" dirty="0">
                <a:solidFill>
                  <a:srgbClr val="404040"/>
                </a:solidFill>
                <a:cs typeface="Arial" panose="020B0604020202020204" pitchFamily="34" charset="0"/>
              </a:rPr>
              <a:t> au </a:t>
            </a:r>
            <a:r>
              <a:rPr lang="en-US" altLang="fr-FR" b="1" dirty="0" err="1">
                <a:solidFill>
                  <a:srgbClr val="404040"/>
                </a:solidFill>
                <a:cs typeface="Arial" panose="020B0604020202020204" pitchFamily="34" charset="0"/>
              </a:rPr>
              <a:t>sens</a:t>
            </a:r>
            <a:r>
              <a:rPr lang="en-US" altLang="fr-FR" b="1" dirty="0">
                <a:solidFill>
                  <a:srgbClr val="404040"/>
                </a:solidFill>
                <a:cs typeface="Arial" panose="020B0604020202020204" pitchFamily="34" charset="0"/>
              </a:rPr>
              <a:t> de travail </a:t>
            </a:r>
            <a:r>
              <a:rPr lang="en-US" altLang="fr-FR" dirty="0" err="1">
                <a:solidFill>
                  <a:srgbClr val="404040"/>
                </a:solidFill>
                <a:cs typeface="Arial" panose="020B0604020202020204" pitchFamily="34" charset="0"/>
              </a:rPr>
              <a:t>est</a:t>
            </a:r>
            <a:r>
              <a:rPr lang="en-US" altLang="fr-FR" dirty="0">
                <a:solidFill>
                  <a:srgbClr val="404040"/>
                </a:solidFill>
                <a:cs typeface="Arial" panose="020B0604020202020204" pitchFamily="34" charset="0"/>
              </a:rPr>
              <a:t> beaucoup plus </a:t>
            </a:r>
            <a:r>
              <a:rPr lang="en-US" altLang="fr-FR" dirty="0" err="1">
                <a:solidFill>
                  <a:srgbClr val="404040"/>
                </a:solidFill>
                <a:cs typeface="Arial" panose="020B0604020202020204" pitchFamily="34" charset="0"/>
              </a:rPr>
              <a:t>efficace</a:t>
            </a:r>
            <a:r>
              <a:rPr lang="en-US" altLang="fr-FR" dirty="0">
                <a:solidFill>
                  <a:srgbClr val="404040"/>
                </a:solidFill>
                <a:cs typeface="Arial" panose="020B0604020202020204" pitchFamily="34" charset="0"/>
              </a:rPr>
              <a:t> que la motivation </a:t>
            </a:r>
            <a:r>
              <a:rPr lang="en-US" altLang="fr-FR" dirty="0" err="1">
                <a:solidFill>
                  <a:srgbClr val="404040"/>
                </a:solidFill>
                <a:cs typeface="Arial" panose="020B0604020202020204" pitchFamily="34" charset="0"/>
              </a:rPr>
              <a:t>extrinsèque</a:t>
            </a:r>
            <a:r>
              <a:rPr lang="en-US" altLang="fr-FR"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récompenses</a:t>
            </a:r>
            <a:r>
              <a:rPr lang="en-US" altLang="fr-FR" dirty="0">
                <a:solidFill>
                  <a:srgbClr val="404040"/>
                </a:solidFill>
                <a:cs typeface="Arial" panose="020B0604020202020204" pitchFamily="34" charset="0"/>
              </a:rPr>
              <a:t> et </a:t>
            </a:r>
            <a:r>
              <a:rPr lang="en-US" altLang="fr-FR" dirty="0" err="1">
                <a:solidFill>
                  <a:srgbClr val="404040"/>
                </a:solidFill>
                <a:cs typeface="Arial" panose="020B0604020202020204" pitchFamily="34" charset="0"/>
              </a:rPr>
              <a:t>salaires</a:t>
            </a:r>
            <a:r>
              <a:rPr lang="en-US" altLang="fr-FR" dirty="0">
                <a:solidFill>
                  <a:srgbClr val="404040"/>
                </a:solidFill>
                <a:cs typeface="Arial" panose="020B0604020202020204" pitchFamily="34" charset="0"/>
              </a:rPr>
              <a:t>) </a:t>
            </a:r>
          </a:p>
          <a:p>
            <a:pPr algn="just" hangingPunct="1">
              <a:spcBef>
                <a:spcPts val="1000"/>
              </a:spcBef>
            </a:pPr>
            <a:endParaRPr lang="en-US" altLang="fr-FR" dirty="0">
              <a:solidFill>
                <a:srgbClr val="404040"/>
              </a:solidFill>
              <a:cs typeface="Arial" panose="020B0604020202020204" pitchFamily="34" charset="0"/>
            </a:endParaRPr>
          </a:p>
          <a:p>
            <a:pPr algn="just" hangingPunct="1">
              <a:spcBef>
                <a:spcPts val="1000"/>
              </a:spcBef>
              <a:buClr>
                <a:srgbClr val="A53010"/>
              </a:buClr>
              <a:buSzPct val="45000"/>
              <a:buFont typeface="Wingdings 3" panose="05040102010807070707" pitchFamily="18" charset="2"/>
              <a:buChar char=""/>
            </a:pPr>
            <a:r>
              <a:rPr lang="en-US" altLang="fr-FR" u="sng" dirty="0">
                <a:solidFill>
                  <a:srgbClr val="404040"/>
                </a:solidFill>
                <a:cs typeface="Arial" panose="020B0604020202020204" pitchFamily="34" charset="0"/>
              </a:rPr>
              <a:t>La première cause de </a:t>
            </a:r>
            <a:r>
              <a:rPr lang="en-US" altLang="fr-FR" u="sng" dirty="0" err="1">
                <a:solidFill>
                  <a:srgbClr val="404040"/>
                </a:solidFill>
                <a:cs typeface="Arial" panose="020B0604020202020204" pitchFamily="34" charset="0"/>
              </a:rPr>
              <a:t>souffrance</a:t>
            </a:r>
            <a:r>
              <a:rPr lang="en-US" altLang="fr-FR" u="sng" dirty="0">
                <a:solidFill>
                  <a:srgbClr val="404040"/>
                </a:solidFill>
                <a:cs typeface="Arial" panose="020B0604020202020204" pitchFamily="34" charset="0"/>
              </a:rPr>
              <a:t> au travail :</a:t>
            </a:r>
          </a:p>
          <a:p>
            <a:pPr algn="just" hangingPunct="1">
              <a:spcBef>
                <a:spcPts val="1000"/>
              </a:spcBef>
            </a:pPr>
            <a:r>
              <a:rPr lang="en-US" altLang="fr-FR" dirty="0">
                <a:solidFill>
                  <a:srgbClr val="404040"/>
                </a:solidFill>
                <a:cs typeface="Arial" panose="020B0604020202020204" pitchFamily="34" charset="0"/>
              </a:rPr>
              <a:t>			</a:t>
            </a:r>
            <a:r>
              <a:rPr lang="en-US" altLang="fr-FR" b="1" dirty="0">
                <a:solidFill>
                  <a:srgbClr val="404040"/>
                </a:solidFill>
                <a:cs typeface="Arial" panose="020B0604020202020204" pitchFamily="34" charset="0"/>
              </a:rPr>
              <a:t>Manque de reconnaissance</a:t>
            </a:r>
          </a:p>
          <a:p>
            <a:pPr algn="just" hangingPunct="1">
              <a:spcBef>
                <a:spcPts val="1000"/>
              </a:spcBef>
            </a:pPr>
            <a:endParaRPr lang="en-US" altLang="fr-FR" dirty="0">
              <a:solidFill>
                <a:srgbClr val="404040"/>
              </a:solidFill>
              <a:cs typeface="Arial" panose="020B0604020202020204" pitchFamily="34" charset="0"/>
            </a:endParaRPr>
          </a:p>
          <a:p>
            <a:pPr algn="just" hangingPunct="1">
              <a:spcBef>
                <a:spcPts val="1000"/>
              </a:spcBef>
              <a:buClr>
                <a:srgbClr val="A53010"/>
              </a:buClr>
              <a:buSzPct val="45000"/>
              <a:buFont typeface="Wingdings 3" panose="05040102010807070707" pitchFamily="18" charset="2"/>
              <a:buChar char=""/>
            </a:pPr>
            <a:r>
              <a:rPr lang="en-US" altLang="fr-FR" dirty="0">
                <a:solidFill>
                  <a:srgbClr val="404040"/>
                </a:solidFill>
                <a:cs typeface="Arial" panose="020B0604020202020204" pitchFamily="34" charset="0"/>
              </a:rPr>
              <a:t> La </a:t>
            </a:r>
            <a:r>
              <a:rPr lang="en-US" altLang="fr-FR" dirty="0" err="1">
                <a:solidFill>
                  <a:srgbClr val="404040"/>
                </a:solidFill>
                <a:cs typeface="Arial" panose="020B0604020202020204" pitchFamily="34" charset="0"/>
              </a:rPr>
              <a:t>qualité</a:t>
            </a:r>
            <a:r>
              <a:rPr lang="en-US" altLang="fr-FR" dirty="0">
                <a:solidFill>
                  <a:srgbClr val="404040"/>
                </a:solidFill>
                <a:cs typeface="Arial" panose="020B0604020202020204" pitchFamily="34" charset="0"/>
              </a:rPr>
              <a:t> de vie au travail des </a:t>
            </a:r>
            <a:r>
              <a:rPr lang="en-US" altLang="fr-FR" b="1" dirty="0" err="1">
                <a:solidFill>
                  <a:srgbClr val="404040"/>
                </a:solidFill>
                <a:cs typeface="Arial" panose="020B0604020202020204" pitchFamily="34" charset="0"/>
              </a:rPr>
              <a:t>professionnels</a:t>
            </a:r>
            <a:r>
              <a:rPr lang="en-US" altLang="fr-FR" b="1" dirty="0">
                <a:solidFill>
                  <a:srgbClr val="404040"/>
                </a:solidFill>
                <a:cs typeface="Arial" panose="020B0604020202020204" pitchFamily="34" charset="0"/>
              </a:rPr>
              <a:t> de </a:t>
            </a:r>
            <a:r>
              <a:rPr lang="en-US" altLang="fr-FR" b="1" dirty="0" err="1">
                <a:solidFill>
                  <a:srgbClr val="404040"/>
                </a:solidFill>
                <a:cs typeface="Arial" panose="020B0604020202020204" pitchFamily="34" charset="0"/>
              </a:rPr>
              <a:t>santé</a:t>
            </a:r>
            <a:r>
              <a:rPr lang="en-US" altLang="fr-FR" b="1" dirty="0">
                <a:solidFill>
                  <a:srgbClr val="404040"/>
                </a:solidFill>
                <a:cs typeface="Arial" panose="020B0604020202020204" pitchFamily="34" charset="0"/>
              </a:rPr>
              <a:t> non </a:t>
            </a:r>
            <a:r>
              <a:rPr lang="en-US" altLang="fr-FR" b="1" dirty="0" err="1">
                <a:solidFill>
                  <a:srgbClr val="404040"/>
                </a:solidFill>
                <a:cs typeface="Arial" panose="020B0604020202020204" pitchFamily="34" charset="0"/>
              </a:rPr>
              <a:t>médecins</a:t>
            </a:r>
            <a:r>
              <a:rPr lang="en-US" altLang="fr-FR" b="1"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est</a:t>
            </a:r>
            <a:r>
              <a:rPr lang="en-US" altLang="fr-FR" b="1"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en</a:t>
            </a:r>
            <a:r>
              <a:rPr lang="en-US" altLang="fr-FR" dirty="0">
                <a:solidFill>
                  <a:srgbClr val="404040"/>
                </a:solidFill>
                <a:cs typeface="Arial" panose="020B0604020202020204" pitchFamily="34" charset="0"/>
              </a:rPr>
              <a:t> lien </a:t>
            </a:r>
            <a:r>
              <a:rPr lang="en-US" altLang="fr-FR" dirty="0" err="1">
                <a:solidFill>
                  <a:srgbClr val="404040"/>
                </a:solidFill>
                <a:cs typeface="Arial" panose="020B0604020202020204" pitchFamily="34" charset="0"/>
              </a:rPr>
              <a:t>directement</a:t>
            </a:r>
            <a:r>
              <a:rPr lang="en-US" altLang="fr-FR" dirty="0">
                <a:solidFill>
                  <a:srgbClr val="404040"/>
                </a:solidFill>
                <a:cs typeface="Arial" panose="020B0604020202020204" pitchFamily="34" charset="0"/>
              </a:rPr>
              <a:t> avec le </a:t>
            </a:r>
            <a:r>
              <a:rPr lang="en-US" altLang="fr-FR" b="1" dirty="0">
                <a:solidFill>
                  <a:srgbClr val="404040"/>
                </a:solidFill>
                <a:cs typeface="Arial" panose="020B0604020202020204" pitchFamily="34" charset="0"/>
              </a:rPr>
              <a:t>management de </a:t>
            </a:r>
            <a:r>
              <a:rPr lang="en-US" altLang="fr-FR" b="1" dirty="0" err="1">
                <a:solidFill>
                  <a:srgbClr val="404040"/>
                </a:solidFill>
                <a:cs typeface="Arial" panose="020B0604020202020204" pitchFamily="34" charset="0"/>
              </a:rPr>
              <a:t>proximité</a:t>
            </a:r>
            <a:endParaRPr lang="en-US" altLang="fr-FR" b="1" dirty="0">
              <a:solidFill>
                <a:srgbClr val="404040"/>
              </a:solidFill>
              <a:cs typeface="Arial" panose="020B0604020202020204" pitchFamily="34" charset="0"/>
            </a:endParaRPr>
          </a:p>
          <a:p>
            <a:pPr algn="just" hangingPunct="1">
              <a:spcBef>
                <a:spcPts val="1000"/>
              </a:spcBef>
            </a:pPr>
            <a:r>
              <a:rPr lang="en-US" altLang="fr-FR" dirty="0">
                <a:solidFill>
                  <a:srgbClr val="404040"/>
                </a:solidFill>
                <a:cs typeface="Arial" panose="020B0604020202020204" pitchFamily="34" charset="0"/>
              </a:rPr>
              <a:t>       La </a:t>
            </a:r>
            <a:r>
              <a:rPr lang="en-US" altLang="fr-FR" dirty="0" err="1">
                <a:solidFill>
                  <a:srgbClr val="404040"/>
                </a:solidFill>
                <a:cs typeface="Arial" panose="020B0604020202020204" pitchFamily="34" charset="0"/>
              </a:rPr>
              <a:t>qualité</a:t>
            </a:r>
            <a:r>
              <a:rPr lang="en-US" altLang="fr-FR" dirty="0">
                <a:solidFill>
                  <a:srgbClr val="404040"/>
                </a:solidFill>
                <a:cs typeface="Arial" panose="020B0604020202020204" pitchFamily="34" charset="0"/>
              </a:rPr>
              <a:t> de vie au travail des </a:t>
            </a:r>
            <a:r>
              <a:rPr lang="en-US" altLang="fr-FR" b="1" dirty="0">
                <a:solidFill>
                  <a:srgbClr val="404040"/>
                </a:solidFill>
                <a:cs typeface="Arial" panose="020B0604020202020204" pitchFamily="34" charset="0"/>
              </a:rPr>
              <a:t>cadres et des </a:t>
            </a:r>
            <a:r>
              <a:rPr lang="en-US" altLang="fr-FR" b="1" dirty="0" err="1">
                <a:solidFill>
                  <a:srgbClr val="404040"/>
                </a:solidFill>
                <a:cs typeface="Arial" panose="020B0604020202020204" pitchFamily="34" charset="0"/>
              </a:rPr>
              <a:t>médecins</a:t>
            </a:r>
            <a:r>
              <a:rPr lang="en-US" altLang="fr-FR" b="1"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est</a:t>
            </a:r>
            <a:r>
              <a:rPr lang="en-US" altLang="fr-FR"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liée</a:t>
            </a:r>
            <a:r>
              <a:rPr lang="en-US" altLang="fr-FR" dirty="0">
                <a:solidFill>
                  <a:srgbClr val="404040"/>
                </a:solidFill>
                <a:cs typeface="Arial" panose="020B0604020202020204" pitchFamily="34" charset="0"/>
              </a:rPr>
              <a:t> à la </a:t>
            </a:r>
            <a:r>
              <a:rPr lang="en-US" altLang="fr-FR" b="1" dirty="0" err="1">
                <a:solidFill>
                  <a:srgbClr val="404040"/>
                </a:solidFill>
                <a:cs typeface="Arial" panose="020B0604020202020204" pitchFamily="34" charset="0"/>
              </a:rPr>
              <a:t>gouvernance</a:t>
            </a:r>
            <a:endParaRPr lang="en-US" altLang="fr-FR" b="1" dirty="0">
              <a:solidFill>
                <a:srgbClr val="404040"/>
              </a:solidFill>
              <a:cs typeface="Arial" panose="020B0604020202020204" pitchFamily="34" charset="0"/>
            </a:endParaRPr>
          </a:p>
          <a:p>
            <a:pPr hangingPunct="1">
              <a:spcBef>
                <a:spcPts val="1000"/>
              </a:spcBef>
            </a:pPr>
            <a:endParaRPr lang="en-US" altLang="fr-FR" dirty="0">
              <a:solidFill>
                <a:srgbClr val="404040"/>
              </a:solidFill>
              <a:cs typeface="Arial" panose="020B0604020202020204" pitchFamily="34" charset="0"/>
            </a:endParaRPr>
          </a:p>
          <a:p>
            <a:pPr hangingPunct="1">
              <a:spcBef>
                <a:spcPts val="1000"/>
              </a:spcBef>
              <a:buClr>
                <a:srgbClr val="A53010"/>
              </a:buClr>
              <a:buSzPct val="45000"/>
              <a:buFont typeface="Wingdings 3" panose="05040102010807070707" pitchFamily="18" charset="2"/>
              <a:buChar char=""/>
            </a:pPr>
            <a:r>
              <a:rPr lang="en-US" altLang="fr-FR" dirty="0">
                <a:solidFill>
                  <a:srgbClr val="404040"/>
                </a:solidFill>
                <a:cs typeface="Arial" panose="020B0604020202020204" pitchFamily="34" charset="0"/>
              </a:rPr>
              <a:t>La </a:t>
            </a:r>
            <a:r>
              <a:rPr lang="en-US" altLang="fr-FR" b="1" dirty="0">
                <a:solidFill>
                  <a:srgbClr val="404040"/>
                </a:solidFill>
                <a:cs typeface="Arial" panose="020B0604020202020204" pitchFamily="34" charset="0"/>
              </a:rPr>
              <a:t>satisfaction au travail </a:t>
            </a:r>
            <a:r>
              <a:rPr lang="en-US" altLang="fr-FR" dirty="0">
                <a:solidFill>
                  <a:srgbClr val="404040"/>
                </a:solidFill>
                <a:cs typeface="Arial" panose="020B0604020202020204" pitchFamily="34" charset="0"/>
              </a:rPr>
              <a:t>et </a:t>
            </a:r>
            <a:r>
              <a:rPr lang="en-US" altLang="fr-FR" b="1" dirty="0" err="1">
                <a:solidFill>
                  <a:srgbClr val="404040"/>
                </a:solidFill>
                <a:cs typeface="Arial" panose="020B0604020202020204" pitchFamily="34" charset="0"/>
              </a:rPr>
              <a:t>l'engagement</a:t>
            </a:r>
            <a:r>
              <a:rPr lang="en-US" altLang="fr-FR" b="1" dirty="0">
                <a:solidFill>
                  <a:srgbClr val="404040"/>
                </a:solidFill>
                <a:cs typeface="Arial" panose="020B0604020202020204" pitchFamily="34" charset="0"/>
              </a:rPr>
              <a:t> au travail</a:t>
            </a:r>
            <a:r>
              <a:rPr lang="en-US" altLang="fr-FR" dirty="0">
                <a:solidFill>
                  <a:srgbClr val="404040"/>
                </a:solidFill>
                <a:cs typeface="Arial" panose="020B0604020202020204" pitchFamily="34" charset="0"/>
              </a:rPr>
              <a:t>, de </a:t>
            </a:r>
            <a:r>
              <a:rPr lang="en-US" altLang="fr-FR" dirty="0" err="1">
                <a:solidFill>
                  <a:srgbClr val="404040"/>
                </a:solidFill>
                <a:cs typeface="Arial" panose="020B0604020202020204" pitchFamily="34" charset="0"/>
              </a:rPr>
              <a:t>même</a:t>
            </a:r>
            <a:r>
              <a:rPr lang="en-US" altLang="fr-FR" dirty="0">
                <a:solidFill>
                  <a:srgbClr val="404040"/>
                </a:solidFill>
                <a:cs typeface="Arial" panose="020B0604020202020204" pitchFamily="34" charset="0"/>
              </a:rPr>
              <a:t> que la </a:t>
            </a:r>
            <a:r>
              <a:rPr lang="en-US" altLang="fr-FR" b="1" dirty="0" err="1">
                <a:solidFill>
                  <a:srgbClr val="404040"/>
                </a:solidFill>
                <a:cs typeface="Arial" panose="020B0604020202020204" pitchFamily="34" charset="0"/>
              </a:rPr>
              <a:t>qualité</a:t>
            </a:r>
            <a:r>
              <a:rPr lang="en-US" altLang="fr-FR" b="1" dirty="0">
                <a:solidFill>
                  <a:srgbClr val="404040"/>
                </a:solidFill>
                <a:cs typeface="Arial" panose="020B0604020202020204" pitchFamily="34" charset="0"/>
              </a:rPr>
              <a:t> et la </a:t>
            </a:r>
            <a:r>
              <a:rPr lang="en-US" altLang="fr-FR" b="1" dirty="0" err="1">
                <a:solidFill>
                  <a:srgbClr val="404040"/>
                </a:solidFill>
                <a:cs typeface="Arial" panose="020B0604020202020204" pitchFamily="34" charset="0"/>
              </a:rPr>
              <a:t>sécurité</a:t>
            </a:r>
            <a:r>
              <a:rPr lang="en-US" altLang="fr-FR" b="1" dirty="0">
                <a:solidFill>
                  <a:srgbClr val="404040"/>
                </a:solidFill>
                <a:cs typeface="Arial" panose="020B0604020202020204" pitchFamily="34" charset="0"/>
              </a:rPr>
              <a:t> des </a:t>
            </a:r>
            <a:r>
              <a:rPr lang="en-US" altLang="fr-FR" b="1" dirty="0" err="1">
                <a:solidFill>
                  <a:srgbClr val="404040"/>
                </a:solidFill>
                <a:cs typeface="Arial" panose="020B0604020202020204" pitchFamily="34" charset="0"/>
              </a:rPr>
              <a:t>soins</a:t>
            </a:r>
            <a:r>
              <a:rPr lang="en-US" altLang="fr-FR" b="1"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est</a:t>
            </a:r>
            <a:r>
              <a:rPr lang="en-US" altLang="fr-FR"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directement</a:t>
            </a:r>
            <a:r>
              <a:rPr lang="en-US" altLang="fr-FR" dirty="0">
                <a:solidFill>
                  <a:srgbClr val="404040"/>
                </a:solidFill>
                <a:cs typeface="Arial" panose="020B0604020202020204" pitchFamily="34" charset="0"/>
              </a:rPr>
              <a:t> </a:t>
            </a:r>
            <a:r>
              <a:rPr lang="en-US" altLang="fr-FR" dirty="0" err="1">
                <a:solidFill>
                  <a:srgbClr val="404040"/>
                </a:solidFill>
                <a:cs typeface="Arial" panose="020B0604020202020204" pitchFamily="34" charset="0"/>
              </a:rPr>
              <a:t>liée</a:t>
            </a:r>
            <a:r>
              <a:rPr lang="en-US" altLang="fr-FR" dirty="0">
                <a:solidFill>
                  <a:srgbClr val="404040"/>
                </a:solidFill>
                <a:cs typeface="Arial" panose="020B0604020202020204" pitchFamily="34" charset="0"/>
              </a:rPr>
              <a:t> à la </a:t>
            </a:r>
            <a:r>
              <a:rPr lang="en-US" altLang="fr-FR" dirty="0" err="1">
                <a:solidFill>
                  <a:srgbClr val="404040"/>
                </a:solidFill>
                <a:cs typeface="Arial" panose="020B0604020202020204" pitchFamily="34" charset="0"/>
              </a:rPr>
              <a:t>qualité</a:t>
            </a:r>
            <a:r>
              <a:rPr lang="en-US" altLang="fr-FR" dirty="0">
                <a:solidFill>
                  <a:srgbClr val="404040"/>
                </a:solidFill>
                <a:cs typeface="Arial" panose="020B0604020202020204" pitchFamily="34" charset="0"/>
              </a:rPr>
              <a:t> de vie au travail </a:t>
            </a:r>
          </a:p>
        </p:txBody>
      </p:sp>
      <p:sp>
        <p:nvSpPr>
          <p:cNvPr id="41988" name="ZoneTexte 1">
            <a:extLst>
              <a:ext uri="{FF2B5EF4-FFF2-40B4-BE49-F238E27FC236}">
                <a16:creationId xmlns:a16="http://schemas.microsoft.com/office/drawing/2014/main" id="{83AA3A51-BB2C-4D93-8EF8-21EB672A5BEB}"/>
              </a:ext>
            </a:extLst>
          </p:cNvPr>
          <p:cNvSpPr txBox="1">
            <a:spLocks noChangeArrowheads="1"/>
          </p:cNvSpPr>
          <p:nvPr/>
        </p:nvSpPr>
        <p:spPr bwMode="auto">
          <a:xfrm>
            <a:off x="401638" y="476250"/>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lt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re 1">
            <a:extLst>
              <a:ext uri="{FF2B5EF4-FFF2-40B4-BE49-F238E27FC236}">
                <a16:creationId xmlns:a16="http://schemas.microsoft.com/office/drawing/2014/main" id="{30122A5D-174B-4547-B582-31E856E21784}"/>
              </a:ext>
            </a:extLst>
          </p:cNvPr>
          <p:cNvSpPr>
            <a:spLocks noGrp="1" noChangeArrowheads="1"/>
          </p:cNvSpPr>
          <p:nvPr>
            <p:ph type="title"/>
          </p:nvPr>
        </p:nvSpPr>
        <p:spPr>
          <a:xfrm>
            <a:off x="4295775" y="217488"/>
            <a:ext cx="7924800" cy="740455"/>
          </a:xfrm>
        </p:spPr>
        <p:txBody>
          <a:bodyPr/>
          <a:lstStyle/>
          <a:p>
            <a:pPr eaLnBrk="1" hangingPunct="1"/>
            <a:r>
              <a:rPr lang="fr-FR" altLang="fr-FR" sz="2400" b="1" dirty="0">
                <a:latin typeface="Arial" panose="020B0604020202020204" pitchFamily="34" charset="0"/>
                <a:cs typeface="Arial" panose="020B0604020202020204" pitchFamily="34" charset="0"/>
              </a:rPr>
              <a:t>Comment préserver la QVT</a:t>
            </a:r>
          </a:p>
        </p:txBody>
      </p:sp>
      <p:sp>
        <p:nvSpPr>
          <p:cNvPr id="143363" name="Rectangle 3">
            <a:extLst>
              <a:ext uri="{FF2B5EF4-FFF2-40B4-BE49-F238E27FC236}">
                <a16:creationId xmlns:a16="http://schemas.microsoft.com/office/drawing/2014/main" id="{988D2A56-2CFF-4707-B905-FC4633DAE02B}"/>
              </a:ext>
            </a:extLst>
          </p:cNvPr>
          <p:cNvSpPr>
            <a:spLocks noGrp="1" noChangeArrowheads="1"/>
          </p:cNvSpPr>
          <p:nvPr>
            <p:ph idx="1"/>
          </p:nvPr>
        </p:nvSpPr>
        <p:spPr>
          <a:xfrm>
            <a:off x="1992313" y="1125538"/>
            <a:ext cx="8567737" cy="5497512"/>
          </a:xfrm>
        </p:spPr>
        <p:txBody>
          <a:bodyPr/>
          <a:lstStyle/>
          <a:p>
            <a:pPr marL="0" indent="0" eaLnBrk="1" hangingPunct="1">
              <a:spcBef>
                <a:spcPct val="40000"/>
              </a:spcBef>
              <a:buFont typeface="Wingdings 3" panose="05040102010807070707" pitchFamily="18" charset="2"/>
              <a:buNone/>
              <a:defRPr/>
            </a:pPr>
            <a:r>
              <a:rPr lang="fr-FR" altLang="fr-FR" sz="1571" b="1" dirty="0">
                <a:solidFill>
                  <a:srgbClr val="055095"/>
                </a:solidFill>
                <a:latin typeface="Arial" panose="020B0604020202020204" pitchFamily="34" charset="0"/>
                <a:ea typeface="Geneva" charset="0"/>
                <a:cs typeface="Arial" panose="020B0604020202020204" pitchFamily="34" charset="0"/>
              </a:rPr>
              <a:t>	</a:t>
            </a:r>
            <a:r>
              <a:rPr lang="fr-FR" altLang="fr-FR" sz="1571" b="1" dirty="0">
                <a:solidFill>
                  <a:srgbClr val="FF6600"/>
                </a:solidFill>
                <a:latin typeface="Arial" panose="020B0604020202020204" pitchFamily="34" charset="0"/>
                <a:ea typeface="Geneva" charset="0"/>
                <a:cs typeface="Arial" panose="020B0604020202020204" pitchFamily="34" charset="0"/>
              </a:rPr>
              <a:t>Individuellement : prendre soin de soi pour mieux prendre soin de l’autre (1/2)</a:t>
            </a:r>
            <a:endParaRPr lang="fr-FR" altLang="fr-FR" sz="1571" b="1" dirty="0">
              <a:solidFill>
                <a:srgbClr val="055095"/>
              </a:solidFill>
              <a:latin typeface="Arial" panose="020B0604020202020204" pitchFamily="34" charset="0"/>
              <a:ea typeface="Geneva" charset="0"/>
              <a:cs typeface="Arial" panose="020B0604020202020204" pitchFamily="34" charset="0"/>
            </a:endParaRPr>
          </a:p>
          <a:p>
            <a:pPr marL="0" indent="0" algn="just" eaLnBrk="1" hangingPunct="1">
              <a:spcBef>
                <a:spcPct val="100000"/>
              </a:spcBef>
              <a:defRPr/>
            </a:pPr>
            <a:r>
              <a:rPr lang="fr-FR" altLang="fr-FR" sz="1429" b="1" i="1" dirty="0">
                <a:solidFill>
                  <a:srgbClr val="055095"/>
                </a:solidFill>
                <a:latin typeface="Arial" panose="020B0604020202020204" pitchFamily="34" charset="0"/>
                <a:ea typeface="Geneva" charset="0"/>
                <a:cs typeface="Arial" panose="020B0604020202020204" pitchFamily="34" charset="0"/>
              </a:rPr>
              <a:t> </a:t>
            </a:r>
            <a:r>
              <a:rPr lang="fr-FR" altLang="fr-FR" sz="1400" b="1" i="1" dirty="0">
                <a:solidFill>
                  <a:srgbClr val="055095"/>
                </a:solidFill>
                <a:latin typeface="Arial" panose="020B0604020202020204" pitchFamily="34" charset="0"/>
                <a:ea typeface="Geneva" charset="0"/>
                <a:cs typeface="Arial" panose="020B0604020202020204" pitchFamily="34" charset="0"/>
              </a:rPr>
              <a:t>S’interroger sur son positionnement</a:t>
            </a:r>
          </a:p>
          <a:p>
            <a:pPr marL="531823" lvl="1" indent="-219987" eaLnBrk="1" hangingPunct="1">
              <a:defRPr/>
            </a:pPr>
            <a:r>
              <a:rPr lang="fr-FR" altLang="fr-FR" sz="1400" b="1" dirty="0">
                <a:latin typeface="Arial" panose="020B0604020202020204" pitchFamily="34" charset="0"/>
                <a:ea typeface="Geneva" charset="0"/>
                <a:cs typeface="Arial" panose="020B0604020202020204" pitchFamily="34" charset="0"/>
              </a:rPr>
              <a:t>Préserver l’équilibre vie personnelle / vie professionnelle</a:t>
            </a:r>
          </a:p>
          <a:p>
            <a:pPr marL="531823" lvl="1" indent="-219987" eaLnBrk="1" hangingPunct="1">
              <a:defRPr/>
            </a:pPr>
            <a:r>
              <a:rPr lang="fr-FR" altLang="fr-FR" sz="1400" b="1" dirty="0">
                <a:latin typeface="Arial" panose="020B0604020202020204" pitchFamily="34" charset="0"/>
                <a:ea typeface="Geneva" charset="0"/>
                <a:cs typeface="Arial" panose="020B0604020202020204" pitchFamily="34" charset="0"/>
              </a:rPr>
              <a:t>Se ressourcer régulièrement : </a:t>
            </a:r>
            <a:r>
              <a:rPr lang="fr-FR" altLang="fr-FR" sz="1400" dirty="0">
                <a:latin typeface="Arial" panose="020B0604020202020204" pitchFamily="34" charset="0"/>
                <a:ea typeface="Geneva" charset="0"/>
                <a:cs typeface="Arial" panose="020B0604020202020204" pitchFamily="34" charset="0"/>
              </a:rPr>
              <a:t>sport, activités </a:t>
            </a:r>
            <a:r>
              <a:rPr lang="fr-FR" altLang="fr-FR" sz="1400" dirty="0" err="1">
                <a:latin typeface="Arial" panose="020B0604020202020204" pitchFamily="34" charset="0"/>
                <a:ea typeface="Geneva" charset="0"/>
                <a:cs typeface="Arial" panose="020B0604020202020204" pitchFamily="34" charset="0"/>
              </a:rPr>
              <a:t>psycho-corporelles</a:t>
            </a:r>
            <a:r>
              <a:rPr lang="fr-FR" altLang="fr-FR" sz="1400" dirty="0">
                <a:latin typeface="Arial" panose="020B0604020202020204" pitchFamily="34" charset="0"/>
                <a:ea typeface="Geneva" charset="0"/>
                <a:cs typeface="Arial" panose="020B0604020202020204" pitchFamily="34" charset="0"/>
              </a:rPr>
              <a:t>, soutien social</a:t>
            </a:r>
          </a:p>
          <a:p>
            <a:pPr marL="531823" lvl="1" indent="-219987" eaLnBrk="1" hangingPunct="1">
              <a:defRPr/>
            </a:pPr>
            <a:r>
              <a:rPr lang="fr-FR" altLang="fr-FR" sz="1400" b="1" dirty="0">
                <a:latin typeface="Arial" panose="020B0604020202020204" pitchFamily="34" charset="0"/>
                <a:ea typeface="Geneva" charset="0"/>
                <a:cs typeface="Arial" panose="020B0604020202020204" pitchFamily="34" charset="0"/>
              </a:rPr>
              <a:t>Réflexion sur les motivations et l’orientation professionnelle</a:t>
            </a:r>
            <a:r>
              <a:rPr lang="fr-FR" altLang="fr-FR" sz="1400" dirty="0">
                <a:latin typeface="Arial" panose="020B0604020202020204" pitchFamily="34" charset="0"/>
                <a:ea typeface="Geneva" charset="0"/>
                <a:cs typeface="Arial" panose="020B0604020202020204" pitchFamily="34" charset="0"/>
              </a:rPr>
              <a:t>, clarification des valeurs et objectifs propres, capacité d’adaptation et/ou à la mobilité professionnelle</a:t>
            </a:r>
          </a:p>
          <a:p>
            <a:pPr marL="531823" lvl="1" indent="-219987" eaLnBrk="1" hangingPunct="1">
              <a:defRPr/>
            </a:pPr>
            <a:r>
              <a:rPr lang="fr-FR" altLang="fr-FR" sz="1400" b="1" dirty="0">
                <a:latin typeface="Arial" panose="020B0604020202020204" pitchFamily="34" charset="0"/>
                <a:ea typeface="Geneva" charset="0"/>
                <a:cs typeface="Arial" panose="020B0604020202020204" pitchFamily="34" charset="0"/>
              </a:rPr>
              <a:t>Capacité d’auto-analyse, de connaissance de ses limites</a:t>
            </a:r>
            <a:r>
              <a:rPr lang="fr-FR" altLang="fr-FR" sz="1400" dirty="0">
                <a:latin typeface="Arial" panose="020B0604020202020204" pitchFamily="34" charset="0"/>
                <a:ea typeface="Geneva" charset="0"/>
                <a:cs typeface="Arial" panose="020B0604020202020204" pitchFamily="34" charset="0"/>
              </a:rPr>
              <a:t>; évaluation de la qualité de vie au travail </a:t>
            </a:r>
          </a:p>
          <a:p>
            <a:pPr marL="0" indent="0" eaLnBrk="1" hangingPunct="1">
              <a:spcBef>
                <a:spcPct val="100000"/>
              </a:spcBef>
              <a:defRPr/>
            </a:pPr>
            <a:r>
              <a:rPr lang="fr-FR" altLang="fr-FR" sz="1400" b="1" i="1" dirty="0">
                <a:solidFill>
                  <a:srgbClr val="055095"/>
                </a:solidFill>
                <a:latin typeface="Arial" panose="020B0604020202020204" pitchFamily="34" charset="0"/>
                <a:ea typeface="Geneva" charset="0"/>
                <a:cs typeface="Arial" panose="020B0604020202020204" pitchFamily="34" charset="0"/>
              </a:rPr>
              <a:t> S’informer et s’impliquer dans les ressources institutionnelles et extérieures</a:t>
            </a:r>
          </a:p>
          <a:p>
            <a:pPr marL="531823" lvl="1" indent="-219987" eaLnBrk="1" hangingPunct="1">
              <a:defRPr/>
            </a:pPr>
            <a:r>
              <a:rPr lang="fr-FR" altLang="fr-FR" sz="1400" b="1" dirty="0">
                <a:latin typeface="Arial" panose="020B0604020202020204" pitchFamily="34" charset="0"/>
                <a:ea typeface="Geneva" charset="0"/>
                <a:cs typeface="Arial" panose="020B0604020202020204" pitchFamily="34" charset="0"/>
              </a:rPr>
              <a:t>Prendre connaissance des éléments institutionnels portant sur la prévention de l’épuisement professionnel</a:t>
            </a:r>
          </a:p>
          <a:p>
            <a:pPr marL="531823" lvl="1" indent="-219987" eaLnBrk="1" hangingPunct="1">
              <a:defRPr/>
            </a:pPr>
            <a:r>
              <a:rPr lang="fr-FR" altLang="fr-FR" sz="1400" dirty="0">
                <a:latin typeface="Arial" panose="020B0604020202020204" pitchFamily="34" charset="0"/>
                <a:ea typeface="Geneva" charset="0"/>
                <a:cs typeface="Arial" panose="020B0604020202020204" pitchFamily="34" charset="0"/>
              </a:rPr>
              <a:t>Participer aux projets de service, aux groupes de travail et </a:t>
            </a:r>
            <a:r>
              <a:rPr lang="fr-FR" altLang="fr-FR" sz="1400" b="1" dirty="0">
                <a:latin typeface="Arial" panose="020B0604020202020204" pitchFamily="34" charset="0"/>
                <a:ea typeface="Geneva" charset="0"/>
                <a:cs typeface="Arial" panose="020B0604020202020204" pitchFamily="34" charset="0"/>
              </a:rPr>
              <a:t>diversifier son activité</a:t>
            </a:r>
          </a:p>
          <a:p>
            <a:pPr marL="531823" lvl="1" indent="-219987" eaLnBrk="1" hangingPunct="1">
              <a:defRPr/>
            </a:pPr>
            <a:r>
              <a:rPr lang="fr-FR" altLang="fr-FR" sz="1400" dirty="0">
                <a:latin typeface="Arial" panose="020B0604020202020204" pitchFamily="34" charset="0"/>
                <a:ea typeface="Geneva" charset="0"/>
                <a:cs typeface="Arial" panose="020B0604020202020204" pitchFamily="34" charset="0"/>
              </a:rPr>
              <a:t>Participer à des ateliers utilisant des approches alternatives et complémentaires </a:t>
            </a:r>
          </a:p>
          <a:p>
            <a:pPr marL="0" indent="0" eaLnBrk="1" hangingPunct="1">
              <a:spcBef>
                <a:spcPct val="100000"/>
              </a:spcBef>
              <a:defRPr/>
            </a:pPr>
            <a:r>
              <a:rPr lang="fr-FR" altLang="fr-FR" sz="1400" b="1" i="1" dirty="0">
                <a:solidFill>
                  <a:srgbClr val="055095"/>
                </a:solidFill>
                <a:latin typeface="Arial" panose="020B0604020202020204" pitchFamily="34" charset="0"/>
                <a:ea typeface="Geneva" charset="0"/>
                <a:cs typeface="Arial" panose="020B0604020202020204" pitchFamily="34" charset="0"/>
              </a:rPr>
              <a:t> Utiliser le soutien privé et professionnel</a:t>
            </a:r>
            <a:endParaRPr lang="fr-FR" altLang="fr-FR" sz="1400" b="1" dirty="0">
              <a:solidFill>
                <a:srgbClr val="055095"/>
              </a:solidFill>
              <a:latin typeface="Arial" panose="020B0604020202020204" pitchFamily="34" charset="0"/>
              <a:ea typeface="Geneva" charset="0"/>
              <a:cs typeface="Arial" panose="020B0604020202020204" pitchFamily="34" charset="0"/>
            </a:endParaRPr>
          </a:p>
          <a:p>
            <a:pPr marL="531823" lvl="1" indent="-219987" eaLnBrk="1" hangingPunct="1">
              <a:defRPr/>
            </a:pPr>
            <a:r>
              <a:rPr lang="fr-FR" altLang="fr-FR" sz="1400" b="1" dirty="0">
                <a:latin typeface="Arial" panose="020B0604020202020204" pitchFamily="34" charset="0"/>
                <a:ea typeface="Geneva" charset="0"/>
                <a:cs typeface="Arial" panose="020B0604020202020204" pitchFamily="34" charset="0"/>
              </a:rPr>
              <a:t>Espaces d’échanges avec les pairs, </a:t>
            </a:r>
            <a:r>
              <a:rPr lang="fr-FR" altLang="fr-FR" sz="1400" dirty="0">
                <a:latin typeface="Arial" panose="020B0604020202020204" pitchFamily="34" charset="0"/>
                <a:ea typeface="Geneva" charset="0"/>
                <a:cs typeface="Arial" panose="020B0604020202020204" pitchFamily="34" charset="0"/>
              </a:rPr>
              <a:t>groupes d’analyse de pratique, groupe de parole…</a:t>
            </a:r>
          </a:p>
        </p:txBody>
      </p:sp>
    </p:spTree>
    <p:extLst>
      <p:ext uri="{BB962C8B-B14F-4D97-AF65-F5344CB8AC3E}">
        <p14:creationId xmlns:p14="http://schemas.microsoft.com/office/powerpoint/2010/main" val="64331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re 1">
            <a:extLst>
              <a:ext uri="{FF2B5EF4-FFF2-40B4-BE49-F238E27FC236}">
                <a16:creationId xmlns:a16="http://schemas.microsoft.com/office/drawing/2014/main" id="{420FDDB0-CF83-4CC3-8502-52FD7E0C3F16}"/>
              </a:ext>
            </a:extLst>
          </p:cNvPr>
          <p:cNvSpPr>
            <a:spLocks noGrp="1" noChangeArrowheads="1"/>
          </p:cNvSpPr>
          <p:nvPr>
            <p:ph type="title"/>
          </p:nvPr>
        </p:nvSpPr>
        <p:spPr>
          <a:xfrm>
            <a:off x="4079875" y="404813"/>
            <a:ext cx="7496175" cy="576262"/>
          </a:xfrm>
        </p:spPr>
        <p:txBody>
          <a:bodyPr/>
          <a:lstStyle/>
          <a:p>
            <a:pPr eaLnBrk="1" hangingPunct="1"/>
            <a:r>
              <a:rPr lang="fr-FR" altLang="fr-FR" sz="2400" b="1" dirty="0">
                <a:latin typeface="Arial" panose="020B0604020202020204" pitchFamily="34" charset="0"/>
                <a:cs typeface="Arial" panose="020B0604020202020204" pitchFamily="34" charset="0"/>
              </a:rPr>
              <a:t>Comment préserver la QVT</a:t>
            </a:r>
            <a:endParaRPr lang="fr-FR" altLang="fr-FR" sz="2400" dirty="0">
              <a:latin typeface="Arial" panose="020B0604020202020204" pitchFamily="34" charset="0"/>
              <a:cs typeface="Arial" panose="020B0604020202020204" pitchFamily="34" charset="0"/>
            </a:endParaRPr>
          </a:p>
        </p:txBody>
      </p:sp>
      <p:sp>
        <p:nvSpPr>
          <p:cNvPr id="145411" name="Rectangle 3">
            <a:extLst>
              <a:ext uri="{FF2B5EF4-FFF2-40B4-BE49-F238E27FC236}">
                <a16:creationId xmlns:a16="http://schemas.microsoft.com/office/drawing/2014/main" id="{631C4587-1FFD-4C8C-9589-3C0C1E55D98A}"/>
              </a:ext>
            </a:extLst>
          </p:cNvPr>
          <p:cNvSpPr>
            <a:spLocks noGrp="1" noChangeArrowheads="1"/>
          </p:cNvSpPr>
          <p:nvPr>
            <p:ph idx="1"/>
          </p:nvPr>
        </p:nvSpPr>
        <p:spPr>
          <a:xfrm>
            <a:off x="2424113" y="1196975"/>
            <a:ext cx="8243887" cy="5362575"/>
          </a:xfrm>
        </p:spPr>
        <p:txBody>
          <a:bodyPr/>
          <a:lstStyle/>
          <a:p>
            <a:pPr marL="0" indent="0" eaLnBrk="1" hangingPunct="1">
              <a:spcBef>
                <a:spcPct val="40000"/>
              </a:spcBef>
              <a:buFont typeface="Wingdings 3" panose="05040102010807070707" pitchFamily="18" charset="2"/>
              <a:buNone/>
              <a:defRPr/>
            </a:pPr>
            <a:r>
              <a:rPr lang="fr-FR" altLang="fr-FR" sz="1571" b="1" dirty="0">
                <a:solidFill>
                  <a:srgbClr val="FF6600"/>
                </a:solidFill>
                <a:latin typeface="Arial" panose="020B0604020202020204" pitchFamily="34" charset="0"/>
                <a:ea typeface="Geneva" charset="0"/>
                <a:cs typeface="Arial" panose="020B0604020202020204" pitchFamily="34" charset="0"/>
              </a:rPr>
              <a:t>Individuellement : prendre soin de soi pour mieux prendre soin de l’autre (2/2)</a:t>
            </a:r>
            <a:endParaRPr lang="fr-FR" altLang="fr-FR" sz="1571" b="1" dirty="0">
              <a:solidFill>
                <a:srgbClr val="055095"/>
              </a:solidFill>
              <a:latin typeface="Arial" panose="020B0604020202020204" pitchFamily="34" charset="0"/>
              <a:ea typeface="Geneva" charset="0"/>
              <a:cs typeface="Arial" panose="020B0604020202020204" pitchFamily="34" charset="0"/>
            </a:endParaRPr>
          </a:p>
          <a:p>
            <a:pPr marL="0" indent="0" eaLnBrk="1" hangingPunct="1">
              <a:spcBef>
                <a:spcPct val="50000"/>
              </a:spcBef>
              <a:defRPr/>
            </a:pPr>
            <a:endParaRPr lang="fr-FR" altLang="fr-FR" sz="1429" b="1" i="1" dirty="0">
              <a:solidFill>
                <a:srgbClr val="055095"/>
              </a:solidFill>
              <a:latin typeface="Arial" panose="020B0604020202020204" pitchFamily="34" charset="0"/>
              <a:ea typeface="Geneva" charset="0"/>
              <a:cs typeface="Arial" panose="020B0604020202020204" pitchFamily="34" charset="0"/>
            </a:endParaRPr>
          </a:p>
          <a:p>
            <a:pPr marL="0" indent="0" eaLnBrk="1" hangingPunct="1">
              <a:spcBef>
                <a:spcPct val="50000"/>
              </a:spcBef>
              <a:defRPr/>
            </a:pPr>
            <a:r>
              <a:rPr lang="fr-FR" altLang="fr-FR" sz="1429" b="1" i="1" dirty="0">
                <a:solidFill>
                  <a:srgbClr val="055095"/>
                </a:solidFill>
                <a:latin typeface="Arial" panose="020B0604020202020204" pitchFamily="34" charset="0"/>
                <a:ea typeface="Geneva" charset="0"/>
                <a:cs typeface="Arial" panose="020B0604020202020204" pitchFamily="34" charset="0"/>
              </a:rPr>
              <a:t> Se former : les formations individuelles sont capitales pour la prévention </a:t>
            </a:r>
          </a:p>
          <a:p>
            <a:pPr marL="531823" lvl="1" indent="-219987" algn="just" eaLnBrk="1" hangingPunct="1">
              <a:spcBef>
                <a:spcPct val="50000"/>
              </a:spcBef>
              <a:defRPr/>
            </a:pPr>
            <a:r>
              <a:rPr lang="fr-FR" altLang="fr-FR" sz="1429" dirty="0">
                <a:latin typeface="Arial" panose="020B0604020202020204" pitchFamily="34" charset="0"/>
                <a:ea typeface="Geneva" charset="0"/>
                <a:cs typeface="Arial" panose="020B0604020202020204" pitchFamily="34" charset="0"/>
              </a:rPr>
              <a:t> Formations à la communication et à la relation à débuter </a:t>
            </a:r>
            <a:r>
              <a:rPr lang="fr-FR" altLang="fr-FR" sz="1429" b="1" dirty="0" err="1">
                <a:latin typeface="Arial" panose="020B0604020202020204" pitchFamily="34" charset="0"/>
                <a:ea typeface="Geneva" charset="0"/>
                <a:cs typeface="Arial" panose="020B0604020202020204" pitchFamily="34" charset="0"/>
              </a:rPr>
              <a:t>précocément</a:t>
            </a:r>
            <a:r>
              <a:rPr lang="fr-FR" altLang="fr-FR" sz="1429" dirty="0">
                <a:latin typeface="Arial" panose="020B0604020202020204" pitchFamily="34" charset="0"/>
                <a:ea typeface="Geneva" charset="0"/>
                <a:cs typeface="Arial" panose="020B0604020202020204" pitchFamily="34" charset="0"/>
              </a:rPr>
              <a:t> notamment au cours des études médicales et soignantes, et à inscrire dans la durée </a:t>
            </a:r>
          </a:p>
          <a:p>
            <a:pPr marL="531823" lvl="1" indent="-219987" algn="just" eaLnBrk="1" hangingPunct="1">
              <a:spcBef>
                <a:spcPct val="50000"/>
              </a:spcBef>
              <a:defRPr/>
            </a:pPr>
            <a:endParaRPr lang="fr-FR" altLang="fr-FR" sz="1429" dirty="0">
              <a:latin typeface="Arial" panose="020B0604020202020204" pitchFamily="34" charset="0"/>
              <a:ea typeface="Geneva" charset="0"/>
              <a:cs typeface="Arial" panose="020B0604020202020204" pitchFamily="34" charset="0"/>
            </a:endParaRPr>
          </a:p>
          <a:p>
            <a:pPr marL="531823" lvl="1" indent="-219987" algn="just" eaLnBrk="1" hangingPunct="1">
              <a:spcBef>
                <a:spcPct val="50000"/>
              </a:spcBef>
              <a:defRPr/>
            </a:pPr>
            <a:r>
              <a:rPr lang="fr-FR" altLang="fr-FR" sz="1429" dirty="0">
                <a:latin typeface="Arial" panose="020B0604020202020204" pitchFamily="34" charset="0"/>
                <a:ea typeface="Geneva" charset="0"/>
                <a:cs typeface="Arial" panose="020B0604020202020204" pitchFamily="34" charset="0"/>
              </a:rPr>
              <a:t> Formations spécifiques : </a:t>
            </a:r>
          </a:p>
          <a:p>
            <a:pPr marL="1251882" lvl="2" algn="just" eaLnBrk="1" hangingPunct="1">
              <a:spcBef>
                <a:spcPts val="599"/>
              </a:spcBef>
              <a:defRPr/>
            </a:pPr>
            <a:r>
              <a:rPr lang="fr-FR" altLang="fr-FR" sz="1429" dirty="0">
                <a:latin typeface="Arial" panose="020B0604020202020204" pitchFamily="34" charset="0"/>
                <a:ea typeface="Geneva" charset="0"/>
                <a:cs typeface="Arial" panose="020B0604020202020204" pitchFamily="34" charset="0"/>
              </a:rPr>
              <a:t>Compétences de soins : douleur, soins palliatifs, …</a:t>
            </a:r>
          </a:p>
          <a:p>
            <a:pPr marL="1251882" lvl="2" algn="just" eaLnBrk="1" hangingPunct="1">
              <a:spcBef>
                <a:spcPts val="599"/>
              </a:spcBef>
              <a:defRPr/>
            </a:pPr>
            <a:r>
              <a:rPr lang="fr-FR" altLang="fr-FR" sz="1429" dirty="0">
                <a:latin typeface="Arial" panose="020B0604020202020204" pitchFamily="34" charset="0"/>
                <a:ea typeface="Geneva" charset="0"/>
                <a:cs typeface="Arial" panose="020B0604020202020204" pitchFamily="34" charset="0"/>
              </a:rPr>
              <a:t>Développement des ressources personnelles : gestion du stress, régulation émotionnelle, approches psychocorporelles</a:t>
            </a:r>
          </a:p>
          <a:p>
            <a:pPr marL="1251882" lvl="2" algn="just" eaLnBrk="1" hangingPunct="1">
              <a:spcBef>
                <a:spcPts val="599"/>
              </a:spcBef>
              <a:defRPr/>
            </a:pPr>
            <a:r>
              <a:rPr lang="fr-FR" altLang="fr-FR" sz="1429" dirty="0">
                <a:latin typeface="Arial" panose="020B0604020202020204" pitchFamily="34" charset="0"/>
                <a:ea typeface="Geneva" charset="0"/>
                <a:cs typeface="Arial" panose="020B0604020202020204" pitchFamily="34" charset="0"/>
              </a:rPr>
              <a:t>Organisation : formation à la démarche participative, EPP, démarche qualité…</a:t>
            </a:r>
          </a:p>
          <a:p>
            <a:pPr marL="1251882" lvl="2" eaLnBrk="1" hangingPunct="1">
              <a:defRPr/>
            </a:pPr>
            <a:endParaRPr lang="fr-FR" altLang="fr-FR" sz="1429" dirty="0">
              <a:solidFill>
                <a:srgbClr val="FF0000"/>
              </a:solidFill>
              <a:latin typeface="Arial" panose="020B0604020202020204" pitchFamily="34" charset="0"/>
              <a:ea typeface="Geneva" charset="0"/>
              <a:cs typeface="Arial" panose="020B0604020202020204" pitchFamily="34" charset="0"/>
            </a:endParaRPr>
          </a:p>
          <a:p>
            <a:pPr marL="1251882" lvl="2" eaLnBrk="1" hangingPunct="1">
              <a:defRPr/>
            </a:pPr>
            <a:endParaRPr lang="fr-FR" altLang="fr-FR" sz="1429" dirty="0">
              <a:solidFill>
                <a:srgbClr val="FF0000"/>
              </a:solidFill>
              <a:latin typeface="Arial" panose="020B0604020202020204" pitchFamily="34" charset="0"/>
              <a:ea typeface="Geneva" charset="0"/>
              <a:cs typeface="Arial" panose="020B0604020202020204" pitchFamily="34" charset="0"/>
            </a:endParaRPr>
          </a:p>
          <a:p>
            <a:pPr marL="0" indent="0" eaLnBrk="1" hangingPunct="1">
              <a:buFont typeface="Wingdings 3" panose="05040102010807070707" pitchFamily="18" charset="2"/>
              <a:buNone/>
              <a:defRPr/>
            </a:pPr>
            <a:r>
              <a:rPr lang="fr-FR" altLang="fr-FR" sz="1429" b="1" dirty="0">
                <a:solidFill>
                  <a:srgbClr val="FF6600"/>
                </a:solidFill>
                <a:latin typeface="Arial" panose="020B0604020202020204" pitchFamily="34" charset="0"/>
                <a:ea typeface="Geneva" charset="0"/>
                <a:cs typeface="Arial" panose="020B0604020202020204" pitchFamily="34" charset="0"/>
              </a:rPr>
              <a:t>PRECONISATIONS : s’interroger sur son positionnement, utiliser les approches psychocorporelles, compagnonnage, travail en binôme, développer sa capacité d’adaptation, encourager le développement personnel</a:t>
            </a:r>
          </a:p>
        </p:txBody>
      </p:sp>
    </p:spTree>
    <p:extLst>
      <p:ext uri="{BB962C8B-B14F-4D97-AF65-F5344CB8AC3E}">
        <p14:creationId xmlns:p14="http://schemas.microsoft.com/office/powerpoint/2010/main" val="27958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re 1">
            <a:extLst>
              <a:ext uri="{FF2B5EF4-FFF2-40B4-BE49-F238E27FC236}">
                <a16:creationId xmlns:a16="http://schemas.microsoft.com/office/drawing/2014/main" id="{31C1E8F1-E247-416C-89E3-050E74D68AE2}"/>
              </a:ext>
            </a:extLst>
          </p:cNvPr>
          <p:cNvSpPr>
            <a:spLocks noGrp="1" noChangeArrowheads="1"/>
          </p:cNvSpPr>
          <p:nvPr>
            <p:ph type="title"/>
          </p:nvPr>
        </p:nvSpPr>
        <p:spPr>
          <a:xfrm>
            <a:off x="4151313" y="470517"/>
            <a:ext cx="7353300" cy="931564"/>
          </a:xfrm>
        </p:spPr>
        <p:txBody>
          <a:bodyPr/>
          <a:lstStyle/>
          <a:p>
            <a:pPr eaLnBrk="1" hangingPunct="1"/>
            <a:r>
              <a:rPr lang="fr-FR" altLang="fr-FR" sz="2400" b="1" dirty="0">
                <a:latin typeface="Arial" panose="020B0604020202020204" pitchFamily="34" charset="0"/>
                <a:cs typeface="Arial" panose="020B0604020202020204" pitchFamily="34" charset="0"/>
              </a:rPr>
              <a:t>Comment préserver la QVT</a:t>
            </a:r>
          </a:p>
        </p:txBody>
      </p:sp>
      <p:sp>
        <p:nvSpPr>
          <p:cNvPr id="145411" name="Rectangle 3">
            <a:extLst>
              <a:ext uri="{FF2B5EF4-FFF2-40B4-BE49-F238E27FC236}">
                <a16:creationId xmlns:a16="http://schemas.microsoft.com/office/drawing/2014/main" id="{D01B9223-E3C5-4DC2-B9AC-A820F4426238}"/>
              </a:ext>
            </a:extLst>
          </p:cNvPr>
          <p:cNvSpPr>
            <a:spLocks noGrp="1" noChangeArrowheads="1"/>
          </p:cNvSpPr>
          <p:nvPr>
            <p:ph idx="1"/>
          </p:nvPr>
        </p:nvSpPr>
        <p:spPr>
          <a:xfrm>
            <a:off x="1343025" y="1402081"/>
            <a:ext cx="9324975" cy="5157470"/>
          </a:xfrm>
        </p:spPr>
        <p:txBody>
          <a:bodyPr/>
          <a:lstStyle/>
          <a:p>
            <a:pPr marL="0" indent="0" algn="just" eaLnBrk="1" hangingPunct="1">
              <a:spcBef>
                <a:spcPct val="40000"/>
              </a:spcBef>
              <a:buFont typeface="Wingdings 3" panose="05040102010807070707" pitchFamily="18" charset="2"/>
              <a:buNone/>
              <a:defRPr/>
            </a:pPr>
            <a:r>
              <a:rPr lang="fr-FR" altLang="fr-FR" sz="1600" b="1" dirty="0">
                <a:latin typeface="Arial" panose="020B0604020202020204" pitchFamily="34" charset="0"/>
                <a:ea typeface="Geneva" charset="0"/>
                <a:cs typeface="Arial" panose="020B0604020202020204" pitchFamily="34" charset="0"/>
              </a:rPr>
              <a:t>                                                                           Au niveau collectif</a:t>
            </a:r>
          </a:p>
          <a:p>
            <a:pPr marL="0" indent="0" algn="just" eaLnBrk="1" hangingPunct="1">
              <a:spcBef>
                <a:spcPct val="40000"/>
              </a:spcBef>
              <a:buFont typeface="Wingdings 3" panose="05040102010807070707" pitchFamily="18" charset="2"/>
              <a:buNone/>
              <a:defRPr/>
            </a:pPr>
            <a:r>
              <a:rPr lang="fr-FR" altLang="fr-FR" sz="1400" dirty="0">
                <a:latin typeface="Arial" panose="020B0604020202020204" pitchFamily="34" charset="0"/>
                <a:ea typeface="Geneva" charset="0"/>
                <a:cs typeface="Arial" panose="020B0604020202020204" pitchFamily="34" charset="0"/>
              </a:rPr>
              <a:t>Développer une </a:t>
            </a:r>
            <a:r>
              <a:rPr lang="fr-FR" altLang="fr-FR" sz="1400" b="1" dirty="0">
                <a:solidFill>
                  <a:srgbClr val="055095"/>
                </a:solidFill>
                <a:latin typeface="Arial" panose="020B0604020202020204" pitchFamily="34" charset="0"/>
                <a:ea typeface="Geneva" charset="0"/>
                <a:cs typeface="Arial" panose="020B0604020202020204" pitchFamily="34" charset="0"/>
              </a:rPr>
              <a:t>démarche participative d’équipe</a:t>
            </a:r>
            <a:r>
              <a:rPr lang="fr-FR" altLang="fr-FR" sz="1400" dirty="0">
                <a:latin typeface="Arial" panose="020B0604020202020204" pitchFamily="34" charset="0"/>
                <a:ea typeface="Geneva" charset="0"/>
                <a:cs typeface="Arial" panose="020B0604020202020204" pitchFamily="34" charset="0"/>
              </a:rPr>
              <a:t> en instaurant un état d’esprit collectif et des « outils » concrets et évaluables :</a:t>
            </a:r>
          </a:p>
          <a:p>
            <a:pPr marL="0" indent="0" algn="just" eaLnBrk="1" hangingPunct="1">
              <a:lnSpc>
                <a:spcPct val="100000"/>
              </a:lnSpc>
              <a:spcBef>
                <a:spcPct val="30000"/>
              </a:spcBef>
              <a:defRPr/>
            </a:pPr>
            <a:r>
              <a:rPr lang="fr-FR" altLang="fr-FR" sz="1400" dirty="0">
                <a:latin typeface="Arial" panose="020B0604020202020204" pitchFamily="34" charset="0"/>
                <a:ea typeface="Geneva" charset="0"/>
                <a:cs typeface="Arial" panose="020B0604020202020204" pitchFamily="34" charset="0"/>
              </a:rPr>
              <a:t> Mettre en place des </a:t>
            </a:r>
            <a:r>
              <a:rPr lang="fr-FR" altLang="fr-FR" sz="1400" b="1" dirty="0">
                <a:solidFill>
                  <a:srgbClr val="055095"/>
                </a:solidFill>
                <a:latin typeface="Arial" panose="020B0604020202020204" pitchFamily="34" charset="0"/>
                <a:ea typeface="Geneva" charset="0"/>
                <a:cs typeface="Arial" panose="020B0604020202020204" pitchFamily="34" charset="0"/>
              </a:rPr>
              <a:t>espaces d’échanges</a:t>
            </a:r>
            <a:r>
              <a:rPr lang="fr-FR" altLang="fr-FR" sz="1400" dirty="0">
                <a:latin typeface="Arial" panose="020B0604020202020204" pitchFamily="34" charset="0"/>
                <a:ea typeface="Geneva" charset="0"/>
                <a:cs typeface="Arial" panose="020B0604020202020204" pitchFamily="34" charset="0"/>
              </a:rPr>
              <a:t> ou des espaces d’expression</a:t>
            </a:r>
          </a:p>
          <a:p>
            <a:pPr marL="1169104" lvl="2" eaLnBrk="1" hangingPunct="1">
              <a:lnSpc>
                <a:spcPct val="100000"/>
              </a:lnSpc>
              <a:spcBef>
                <a:spcPct val="15000"/>
              </a:spcBef>
              <a:defRPr/>
            </a:pPr>
            <a:r>
              <a:rPr lang="fr-FR" altLang="fr-FR" sz="1400" dirty="0">
                <a:latin typeface="Arial" panose="020B0604020202020204" pitchFamily="34" charset="0"/>
                <a:ea typeface="Geneva" charset="0"/>
                <a:cs typeface="Arial" panose="020B0604020202020204" pitchFamily="34" charset="0"/>
              </a:rPr>
              <a:t>Staffs cliniques </a:t>
            </a:r>
            <a:r>
              <a:rPr lang="fr-FR" altLang="fr-FR" sz="1400" dirty="0" err="1">
                <a:latin typeface="Arial" panose="020B0604020202020204" pitchFamily="34" charset="0"/>
                <a:ea typeface="Geneva" charset="0"/>
                <a:cs typeface="Arial" panose="020B0604020202020204" pitchFamily="34" charset="0"/>
              </a:rPr>
              <a:t>pluri-professionnels</a:t>
            </a:r>
            <a:r>
              <a:rPr lang="fr-FR" altLang="fr-FR" sz="1400" dirty="0">
                <a:latin typeface="Arial" panose="020B0604020202020204" pitchFamily="34" charset="0"/>
                <a:ea typeface="Geneva" charset="0"/>
                <a:cs typeface="Arial" panose="020B0604020202020204" pitchFamily="34" charset="0"/>
              </a:rPr>
              <a:t> Groupes d’analyse de pratiques, de réflexion éthique, RCP d’appui</a:t>
            </a:r>
          </a:p>
          <a:p>
            <a:pPr marL="1169104" lvl="2" eaLnBrk="1" hangingPunct="1">
              <a:lnSpc>
                <a:spcPct val="100000"/>
              </a:lnSpc>
              <a:spcBef>
                <a:spcPct val="15000"/>
              </a:spcBef>
              <a:defRPr/>
            </a:pPr>
            <a:r>
              <a:rPr lang="fr-FR" altLang="fr-FR" sz="1400" dirty="0">
                <a:latin typeface="Arial" panose="020B0604020202020204" pitchFamily="34" charset="0"/>
                <a:ea typeface="Geneva" charset="0"/>
                <a:cs typeface="Arial" panose="020B0604020202020204" pitchFamily="34" charset="0"/>
              </a:rPr>
              <a:t>Groupes de travail, projets de service	</a:t>
            </a:r>
          </a:p>
          <a:p>
            <a:pPr marL="1169104" lvl="2" eaLnBrk="1" hangingPunct="1">
              <a:lnSpc>
                <a:spcPct val="100000"/>
              </a:lnSpc>
              <a:spcBef>
                <a:spcPct val="15000"/>
              </a:spcBef>
              <a:defRPr/>
            </a:pPr>
            <a:r>
              <a:rPr lang="fr-FR" altLang="fr-FR" sz="1400" dirty="0">
                <a:latin typeface="Arial" panose="020B0604020202020204" pitchFamily="34" charset="0"/>
                <a:ea typeface="Geneva" charset="0"/>
                <a:cs typeface="Arial" panose="020B0604020202020204" pitchFamily="34" charset="0"/>
              </a:rPr>
              <a:t>Réunions d’organisation,</a:t>
            </a:r>
          </a:p>
          <a:p>
            <a:pPr marL="1169104" lvl="2" eaLnBrk="1" hangingPunct="1">
              <a:lnSpc>
                <a:spcPct val="100000"/>
              </a:lnSpc>
              <a:spcBef>
                <a:spcPct val="15000"/>
              </a:spcBef>
              <a:buClr>
                <a:schemeClr val="tx1"/>
              </a:buClr>
              <a:defRPr/>
            </a:pPr>
            <a:r>
              <a:rPr lang="fr-FR" altLang="fr-FR" sz="1400" dirty="0">
                <a:solidFill>
                  <a:srgbClr val="055095"/>
                </a:solidFill>
                <a:latin typeface="Arial" panose="020B0604020202020204" pitchFamily="34" charset="0"/>
                <a:ea typeface="Geneva" charset="0"/>
                <a:cs typeface="Arial" panose="020B0604020202020204" pitchFamily="34" charset="0"/>
              </a:rPr>
              <a:t>Tutorats et compagnonnage</a:t>
            </a:r>
            <a:r>
              <a:rPr lang="fr-FR" altLang="fr-FR" sz="1400" dirty="0">
                <a:latin typeface="Arial" panose="020B0604020202020204" pitchFamily="34" charset="0"/>
                <a:ea typeface="Geneva" charset="0"/>
                <a:cs typeface="Arial" panose="020B0604020202020204" pitchFamily="34" charset="0"/>
              </a:rPr>
              <a:t> des nouveaux professionnels</a:t>
            </a:r>
          </a:p>
          <a:p>
            <a:pPr marL="1169104" lvl="2" eaLnBrk="1" hangingPunct="1">
              <a:lnSpc>
                <a:spcPct val="100000"/>
              </a:lnSpc>
              <a:spcBef>
                <a:spcPct val="15000"/>
              </a:spcBef>
              <a:buClr>
                <a:schemeClr val="tx1"/>
              </a:buClr>
              <a:defRPr/>
            </a:pPr>
            <a:r>
              <a:rPr lang="fr-FR" altLang="fr-FR" sz="1400" b="1" dirty="0">
                <a:latin typeface="Arial" panose="020B0604020202020204" pitchFamily="34" charset="0"/>
                <a:ea typeface="Geneva" charset="0"/>
                <a:cs typeface="Arial" panose="020B0604020202020204" pitchFamily="34" charset="0"/>
              </a:rPr>
              <a:t>Temps de débriefing, </a:t>
            </a:r>
            <a:r>
              <a:rPr lang="fr-FR" altLang="fr-FR" sz="1400" dirty="0">
                <a:latin typeface="Arial" panose="020B0604020202020204" pitchFamily="34" charset="0"/>
                <a:ea typeface="Geneva" charset="0"/>
                <a:cs typeface="Arial" panose="020B0604020202020204" pitchFamily="34" charset="0"/>
              </a:rPr>
              <a:t>voire groupes de paroles</a:t>
            </a:r>
          </a:p>
          <a:p>
            <a:pPr marL="0" indent="0" eaLnBrk="1" hangingPunct="1">
              <a:lnSpc>
                <a:spcPct val="100000"/>
              </a:lnSpc>
              <a:spcBef>
                <a:spcPct val="80000"/>
              </a:spcBef>
              <a:buClr>
                <a:schemeClr val="tx1"/>
              </a:buClr>
              <a:defRPr/>
            </a:pPr>
            <a:r>
              <a:rPr lang="fr-FR" altLang="fr-FR" sz="1400" dirty="0">
                <a:latin typeface="Arial" panose="020B0604020202020204" pitchFamily="34" charset="0"/>
                <a:ea typeface="Geneva" charset="0"/>
                <a:cs typeface="Arial" panose="020B0604020202020204" pitchFamily="34" charset="0"/>
              </a:rPr>
              <a:t>Mettre en place des</a:t>
            </a:r>
            <a:r>
              <a:rPr lang="fr-FR" altLang="fr-FR" sz="1400" b="1" dirty="0">
                <a:solidFill>
                  <a:srgbClr val="055095"/>
                </a:solidFill>
                <a:latin typeface="Arial" panose="020B0604020202020204" pitchFamily="34" charset="0"/>
                <a:ea typeface="Geneva" charset="0"/>
                <a:cs typeface="Arial" panose="020B0604020202020204" pitchFamily="34" charset="0"/>
              </a:rPr>
              <a:t> formations pluri professionnelles internes</a:t>
            </a:r>
            <a:r>
              <a:rPr lang="fr-FR" altLang="fr-FR" sz="1400" dirty="0">
                <a:latin typeface="Arial" panose="020B0604020202020204" pitchFamily="34" charset="0"/>
                <a:ea typeface="Geneva" charset="0"/>
                <a:cs typeface="Arial" panose="020B0604020202020204" pitchFamily="34" charset="0"/>
              </a:rPr>
              <a:t> au service et favoriser les autres formations</a:t>
            </a:r>
          </a:p>
          <a:p>
            <a:pPr marL="0" indent="0" algn="just">
              <a:lnSpc>
                <a:spcPct val="100000"/>
              </a:lnSpc>
              <a:spcBef>
                <a:spcPct val="80000"/>
              </a:spcBef>
              <a:buClr>
                <a:schemeClr val="tx1"/>
              </a:buClr>
              <a:defRPr/>
            </a:pPr>
            <a:r>
              <a:rPr lang="fr-FR" altLang="fr-FR" sz="1400" dirty="0">
                <a:latin typeface="Arial" panose="020B0604020202020204" pitchFamily="34" charset="0"/>
                <a:ea typeface="Geneva" charset="0"/>
                <a:cs typeface="Arial" panose="020B0604020202020204" pitchFamily="34" charset="0"/>
              </a:rPr>
              <a:t> Élaborer des projets collectifs selon la </a:t>
            </a:r>
            <a:r>
              <a:rPr lang="fr-FR" altLang="fr-FR" sz="1400" b="1" dirty="0">
                <a:solidFill>
                  <a:srgbClr val="055095"/>
                </a:solidFill>
                <a:latin typeface="Arial" panose="020B0604020202020204" pitchFamily="34" charset="0"/>
                <a:ea typeface="Geneva" charset="0"/>
                <a:cs typeface="Arial" panose="020B0604020202020204" pitchFamily="34" charset="0"/>
              </a:rPr>
              <a:t>démarche projet : i</a:t>
            </a:r>
            <a:r>
              <a:rPr lang="fr-FR" altLang="fr-FR" sz="1400" dirty="0">
                <a:latin typeface="Arial" panose="020B0604020202020204" pitchFamily="34" charset="0"/>
                <a:ea typeface="Geneva" charset="0"/>
                <a:cs typeface="Arial" panose="020B0604020202020204" pitchFamily="34" charset="0"/>
              </a:rPr>
              <a:t>l ne s’agit plus </a:t>
            </a:r>
            <a:r>
              <a:rPr lang="fr-FR" altLang="fr-FR" sz="1400" dirty="0">
                <a:solidFill>
                  <a:srgbClr val="055095"/>
                </a:solidFill>
                <a:latin typeface="Arial" panose="020B0604020202020204" pitchFamily="34" charset="0"/>
                <a:ea typeface="Geneva" charset="0"/>
                <a:cs typeface="Arial" panose="020B0604020202020204" pitchFamily="34" charset="0"/>
              </a:rPr>
              <a:t>« </a:t>
            </a:r>
            <a:r>
              <a:rPr lang="fr-FR" altLang="fr-FR" sz="1400" i="1" u="sng" dirty="0">
                <a:solidFill>
                  <a:srgbClr val="055095"/>
                </a:solidFill>
                <a:latin typeface="Arial" panose="020B0604020202020204" pitchFamily="34" charset="0"/>
                <a:ea typeface="Geneva" charset="0"/>
                <a:cs typeface="Arial" panose="020B0604020202020204" pitchFamily="34" charset="0"/>
              </a:rPr>
              <a:t>d’organiser pour</a:t>
            </a:r>
            <a:r>
              <a:rPr lang="fr-FR" altLang="fr-FR" sz="1400" dirty="0">
                <a:solidFill>
                  <a:srgbClr val="055095"/>
                </a:solidFill>
                <a:latin typeface="Arial" panose="020B0604020202020204" pitchFamily="34" charset="0"/>
                <a:ea typeface="Geneva" charset="0"/>
                <a:cs typeface="Arial" panose="020B0604020202020204" pitchFamily="34" charset="0"/>
              </a:rPr>
              <a:t> »</a:t>
            </a:r>
            <a:r>
              <a:rPr lang="fr-FR" altLang="fr-FR" sz="1400" dirty="0">
                <a:latin typeface="Arial" panose="020B0604020202020204" pitchFamily="34" charset="0"/>
                <a:ea typeface="Geneva" charset="0"/>
                <a:cs typeface="Arial" panose="020B0604020202020204" pitchFamily="34" charset="0"/>
              </a:rPr>
              <a:t> mais de </a:t>
            </a:r>
            <a:r>
              <a:rPr lang="fr-FR" altLang="fr-FR" sz="1400" dirty="0">
                <a:solidFill>
                  <a:srgbClr val="055095"/>
                </a:solidFill>
                <a:latin typeface="Arial" panose="020B0604020202020204" pitchFamily="34" charset="0"/>
                <a:ea typeface="Geneva" charset="0"/>
                <a:cs typeface="Arial" panose="020B0604020202020204" pitchFamily="34" charset="0"/>
              </a:rPr>
              <a:t>« </a:t>
            </a:r>
            <a:r>
              <a:rPr lang="fr-FR" altLang="fr-FR" sz="1400" i="1" u="sng" dirty="0" err="1">
                <a:solidFill>
                  <a:srgbClr val="055095"/>
                </a:solidFill>
                <a:latin typeface="Arial" panose="020B0604020202020204" pitchFamily="34" charset="0"/>
                <a:ea typeface="Geneva" charset="0"/>
                <a:cs typeface="Arial" panose="020B0604020202020204" pitchFamily="34" charset="0"/>
              </a:rPr>
              <a:t>co-construire</a:t>
            </a:r>
            <a:r>
              <a:rPr lang="fr-FR" altLang="fr-FR" sz="1400" i="1" u="sng" dirty="0">
                <a:solidFill>
                  <a:srgbClr val="055095"/>
                </a:solidFill>
                <a:latin typeface="Arial" panose="020B0604020202020204" pitchFamily="34" charset="0"/>
                <a:ea typeface="Geneva" charset="0"/>
                <a:cs typeface="Arial" panose="020B0604020202020204" pitchFamily="34" charset="0"/>
              </a:rPr>
              <a:t> avec</a:t>
            </a:r>
            <a:r>
              <a:rPr lang="fr-FR" altLang="fr-FR" sz="1400" dirty="0">
                <a:solidFill>
                  <a:srgbClr val="055095"/>
                </a:solidFill>
                <a:latin typeface="Arial" panose="020B0604020202020204" pitchFamily="34" charset="0"/>
                <a:ea typeface="Geneva" charset="0"/>
                <a:cs typeface="Arial" panose="020B0604020202020204" pitchFamily="34" charset="0"/>
              </a:rPr>
              <a:t> »</a:t>
            </a:r>
            <a:endParaRPr lang="fr-FR" altLang="fr-FR" sz="1400" dirty="0">
              <a:latin typeface="Arial" panose="020B0604020202020204" pitchFamily="34" charset="0"/>
              <a:ea typeface="Geneva" charset="0"/>
              <a:cs typeface="Arial" panose="020B0604020202020204" pitchFamily="34" charset="0"/>
            </a:endParaRPr>
          </a:p>
          <a:p>
            <a:pPr marL="0" indent="0" eaLnBrk="1" hangingPunct="1">
              <a:lnSpc>
                <a:spcPct val="100000"/>
              </a:lnSpc>
              <a:spcBef>
                <a:spcPct val="80000"/>
              </a:spcBef>
              <a:buClr>
                <a:schemeClr val="tx1"/>
              </a:buClr>
              <a:defRPr/>
            </a:pPr>
            <a:r>
              <a:rPr lang="fr-FR" altLang="fr-FR" sz="1400" b="1" dirty="0">
                <a:solidFill>
                  <a:srgbClr val="055095"/>
                </a:solidFill>
                <a:latin typeface="Arial" panose="020B0604020202020204" pitchFamily="34" charset="0"/>
                <a:ea typeface="Geneva" charset="0"/>
                <a:cs typeface="Arial" panose="020B0604020202020204" pitchFamily="34" charset="0"/>
              </a:rPr>
              <a:t> </a:t>
            </a:r>
            <a:r>
              <a:rPr lang="fr-FR" altLang="fr-FR" sz="1400" dirty="0">
                <a:latin typeface="Arial" panose="020B0604020202020204" pitchFamily="34" charset="0"/>
                <a:ea typeface="Geneva" charset="0"/>
                <a:cs typeface="Arial" panose="020B0604020202020204" pitchFamily="34" charset="0"/>
              </a:rPr>
              <a:t>Favoriser la</a:t>
            </a:r>
            <a:r>
              <a:rPr lang="fr-FR" altLang="fr-FR" sz="1400" b="1" dirty="0">
                <a:latin typeface="Arial" panose="020B0604020202020204" pitchFamily="34" charset="0"/>
                <a:ea typeface="Geneva" charset="0"/>
                <a:cs typeface="Arial" panose="020B0604020202020204" pitchFamily="34" charset="0"/>
              </a:rPr>
              <a:t> </a:t>
            </a:r>
            <a:r>
              <a:rPr lang="fr-FR" altLang="fr-FR" sz="1400" b="1" dirty="0">
                <a:solidFill>
                  <a:srgbClr val="055095"/>
                </a:solidFill>
                <a:latin typeface="Arial" panose="020B0604020202020204" pitchFamily="34" charset="0"/>
                <a:ea typeface="Geneva" charset="0"/>
                <a:cs typeface="Arial" panose="020B0604020202020204" pitchFamily="34" charset="0"/>
              </a:rPr>
              <a:t>mobilité</a:t>
            </a:r>
            <a:r>
              <a:rPr lang="fr-FR" altLang="fr-FR" sz="1400" dirty="0">
                <a:latin typeface="Arial" panose="020B0604020202020204" pitchFamily="34" charset="0"/>
                <a:ea typeface="Geneva" charset="0"/>
                <a:cs typeface="Arial" panose="020B0604020202020204" pitchFamily="34" charset="0"/>
              </a:rPr>
              <a:t> des personnels en tenant compte de leur demande</a:t>
            </a:r>
          </a:p>
          <a:p>
            <a:pPr marL="0" indent="0">
              <a:lnSpc>
                <a:spcPct val="100000"/>
              </a:lnSpc>
              <a:spcBef>
                <a:spcPct val="80000"/>
              </a:spcBef>
              <a:defRPr/>
            </a:pPr>
            <a:r>
              <a:rPr lang="fr-FR" altLang="fr-FR" sz="1400" b="1" dirty="0">
                <a:solidFill>
                  <a:srgbClr val="055095"/>
                </a:solidFill>
                <a:latin typeface="Arial" panose="020B0604020202020204" pitchFamily="34" charset="0"/>
                <a:ea typeface="Geneva" charset="0"/>
                <a:cs typeface="Arial" panose="020B0604020202020204" pitchFamily="34" charset="0"/>
              </a:rPr>
              <a:t>Encourager l’existence de soignants référents</a:t>
            </a:r>
            <a:r>
              <a:rPr lang="fr-FR" altLang="fr-FR" sz="1400" dirty="0">
                <a:latin typeface="Arial" panose="020B0604020202020204" pitchFamily="34" charset="0"/>
                <a:ea typeface="Geneva" charset="0"/>
                <a:cs typeface="Arial" panose="020B0604020202020204" pitchFamily="34" charset="0"/>
              </a:rPr>
              <a:t> au sein des équipes afin de pouvoir solliciter de l'aide</a:t>
            </a:r>
          </a:p>
          <a:p>
            <a:pPr marL="0" indent="0" algn="just">
              <a:lnSpc>
                <a:spcPct val="100000"/>
              </a:lnSpc>
              <a:spcBef>
                <a:spcPct val="80000"/>
              </a:spcBef>
              <a:defRPr/>
            </a:pPr>
            <a:r>
              <a:rPr lang="fr-FR" altLang="fr-FR" sz="1400" dirty="0">
                <a:latin typeface="Arial" panose="020B0604020202020204" pitchFamily="34" charset="0"/>
                <a:ea typeface="Geneva" charset="0"/>
                <a:cs typeface="Arial" panose="020B0604020202020204" pitchFamily="34" charset="0"/>
              </a:rPr>
              <a:t> </a:t>
            </a:r>
            <a:r>
              <a:rPr lang="fr-FR" altLang="fr-FR" sz="1400" b="1" dirty="0">
                <a:solidFill>
                  <a:srgbClr val="055095"/>
                </a:solidFill>
                <a:latin typeface="Arial" panose="020B0604020202020204" pitchFamily="34" charset="0"/>
                <a:ea typeface="Geneva" charset="0"/>
                <a:cs typeface="Arial" panose="020B0604020202020204" pitchFamily="34" charset="0"/>
              </a:rPr>
              <a:t>Intégrer la qualité de vie au travail</a:t>
            </a:r>
            <a:r>
              <a:rPr lang="fr-FR" altLang="fr-FR" sz="1400" dirty="0">
                <a:latin typeface="Arial" panose="020B0604020202020204" pitchFamily="34" charset="0"/>
                <a:ea typeface="Geneva" charset="0"/>
                <a:cs typeface="Arial" panose="020B0604020202020204" pitchFamily="34" charset="0"/>
              </a:rPr>
              <a:t> dans l’élaboration des projets de pôles et projets de service</a:t>
            </a:r>
          </a:p>
          <a:p>
            <a:pPr marL="0" indent="0" eaLnBrk="1" hangingPunct="1">
              <a:lnSpc>
                <a:spcPct val="100000"/>
              </a:lnSpc>
              <a:spcBef>
                <a:spcPct val="40000"/>
              </a:spcBef>
              <a:buFont typeface="Wingdings 3" panose="05040102010807070707" pitchFamily="18" charset="2"/>
              <a:buNone/>
              <a:defRPr/>
            </a:pPr>
            <a:endParaRPr lang="fr-FR" altLang="fr-FR" sz="1400" b="1" dirty="0">
              <a:solidFill>
                <a:srgbClr val="FF6600"/>
              </a:solidFill>
              <a:latin typeface="Arial" panose="020B0604020202020204" pitchFamily="34" charset="0"/>
              <a:ea typeface="Geneva" charset="0"/>
              <a:cs typeface="Arial" panose="020B0604020202020204" pitchFamily="34" charset="0"/>
            </a:endParaRPr>
          </a:p>
          <a:p>
            <a:pPr marL="0" indent="0" eaLnBrk="1" hangingPunct="1">
              <a:spcBef>
                <a:spcPct val="40000"/>
              </a:spcBef>
              <a:buFont typeface="Wingdings 3" panose="05040102010807070707" pitchFamily="18" charset="2"/>
              <a:buNone/>
              <a:defRPr/>
            </a:pPr>
            <a:endParaRPr lang="fr-FR" altLang="fr-FR" sz="1429" b="1" dirty="0">
              <a:solidFill>
                <a:srgbClr val="FF6600"/>
              </a:solidFill>
              <a:latin typeface="Arial" panose="020B0604020202020204" pitchFamily="34" charset="0"/>
              <a:ea typeface="Geneva" charset="0"/>
              <a:cs typeface="Arial" panose="020B0604020202020204" pitchFamily="34" charset="0"/>
            </a:endParaRPr>
          </a:p>
        </p:txBody>
      </p:sp>
    </p:spTree>
    <p:extLst>
      <p:ext uri="{BB962C8B-B14F-4D97-AF65-F5344CB8AC3E}">
        <p14:creationId xmlns:p14="http://schemas.microsoft.com/office/powerpoint/2010/main" val="57545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re 1">
            <a:extLst>
              <a:ext uri="{FF2B5EF4-FFF2-40B4-BE49-F238E27FC236}">
                <a16:creationId xmlns:a16="http://schemas.microsoft.com/office/drawing/2014/main" id="{3DE5DF80-5EC6-40E0-B2AA-3FBB9B0BF293}"/>
              </a:ext>
            </a:extLst>
          </p:cNvPr>
          <p:cNvSpPr>
            <a:spLocks noGrp="1" noChangeArrowheads="1"/>
          </p:cNvSpPr>
          <p:nvPr>
            <p:ph type="title"/>
          </p:nvPr>
        </p:nvSpPr>
        <p:spPr>
          <a:xfrm>
            <a:off x="4151313" y="435005"/>
            <a:ext cx="7353300" cy="546069"/>
          </a:xfrm>
        </p:spPr>
        <p:txBody>
          <a:bodyPr/>
          <a:lstStyle/>
          <a:p>
            <a:pPr eaLnBrk="1" hangingPunct="1"/>
            <a:r>
              <a:rPr lang="fr-FR" altLang="fr-FR" sz="2400" b="1" dirty="0">
                <a:latin typeface="Arial" panose="020B0604020202020204" pitchFamily="34" charset="0"/>
                <a:cs typeface="Arial" panose="020B0604020202020204" pitchFamily="34" charset="0"/>
              </a:rPr>
              <a:t>Comment savoir si on ne va pas bien? </a:t>
            </a:r>
          </a:p>
        </p:txBody>
      </p:sp>
      <p:sp>
        <p:nvSpPr>
          <p:cNvPr id="145411" name="Rectangle 3">
            <a:extLst>
              <a:ext uri="{FF2B5EF4-FFF2-40B4-BE49-F238E27FC236}">
                <a16:creationId xmlns:a16="http://schemas.microsoft.com/office/drawing/2014/main" id="{301728F5-D75E-4E29-ADAA-AC109B33E41A}"/>
              </a:ext>
            </a:extLst>
          </p:cNvPr>
          <p:cNvSpPr>
            <a:spLocks noGrp="1" noChangeArrowheads="1"/>
          </p:cNvSpPr>
          <p:nvPr>
            <p:ph idx="1"/>
          </p:nvPr>
        </p:nvSpPr>
        <p:spPr>
          <a:xfrm>
            <a:off x="1558925" y="981075"/>
            <a:ext cx="9109075" cy="5578475"/>
          </a:xfrm>
        </p:spPr>
        <p:txBody>
          <a:bodyPr/>
          <a:lstStyle/>
          <a:p>
            <a:pPr marL="0" indent="0" algn="just">
              <a:spcBef>
                <a:spcPct val="40000"/>
              </a:spcBef>
              <a:buFont typeface="Tw Cen MT" panose="020B0602020104020603" pitchFamily="34" charset="0"/>
              <a:buNone/>
              <a:defRPr/>
            </a:pPr>
            <a:r>
              <a:rPr lang="fr-FR" altLang="fr-FR" sz="1800" b="1" dirty="0">
                <a:latin typeface="Arial" panose="020B0604020202020204" pitchFamily="34" charset="0"/>
                <a:ea typeface="Geneva" charset="0"/>
                <a:cs typeface="Arial" panose="020B0604020202020204" pitchFamily="34" charset="0"/>
              </a:rPr>
              <a:t>1 Individuellement</a:t>
            </a:r>
          </a:p>
          <a:p>
            <a:pPr marL="0" indent="0" algn="just">
              <a:buFont typeface="Tw Cen MT" panose="020B0602020104020603" pitchFamily="34" charset="0"/>
              <a:buNone/>
              <a:defRPr/>
            </a:pPr>
            <a:r>
              <a:rPr lang="fr-FR" altLang="fr-FR" sz="1600" dirty="0">
                <a:latin typeface="Arial" panose="020B0604020202020204" pitchFamily="34" charset="0"/>
                <a:ea typeface="Geneva" charset="0"/>
                <a:cs typeface="Arial" panose="020B0604020202020204" pitchFamily="34" charset="0"/>
              </a:rPr>
              <a:t>Il est souvent difficile de se rendre compte que l’on est en situation d’épuisement professionnel, de l’accepter, de se l’entendre dire (mécanisme de défense) ou de prendre d’emblée du recul par soi-même</a:t>
            </a:r>
            <a:endParaRPr lang="fr-FR" altLang="fr-FR" sz="1600" b="1" dirty="0">
              <a:solidFill>
                <a:srgbClr val="FF6600"/>
              </a:solidFill>
              <a:latin typeface="Arial" panose="020B0604020202020204" pitchFamily="34" charset="0"/>
              <a:ea typeface="Geneva" charset="0"/>
              <a:cs typeface="Arial" panose="020B0604020202020204" pitchFamily="34" charset="0"/>
            </a:endParaRPr>
          </a:p>
          <a:p>
            <a:pPr marL="0" indent="0" algn="just">
              <a:buFont typeface="Tw Cen MT" panose="020B0602020104020603" pitchFamily="34" charset="0"/>
              <a:buNone/>
              <a:defRPr/>
            </a:pPr>
            <a:r>
              <a:rPr lang="fr-FR" altLang="fr-FR" sz="1600" dirty="0">
                <a:latin typeface="Arial" panose="020B0604020202020204" pitchFamily="34" charset="0"/>
                <a:ea typeface="Geneva" charset="0"/>
                <a:cs typeface="Arial" panose="020B0604020202020204" pitchFamily="34" charset="0"/>
              </a:rPr>
              <a:t>Il est nécessaire d’utiliser l’auto-évaluation par les échelles de SEPS </a:t>
            </a:r>
          </a:p>
          <a:p>
            <a:pPr marL="0" indent="0" algn="just">
              <a:buFont typeface="Tw Cen MT" panose="020B0602020104020603" pitchFamily="34" charset="0"/>
              <a:buNone/>
              <a:defRPr/>
            </a:pPr>
            <a:r>
              <a:rPr lang="fr-FR" altLang="fr-FR" sz="1600" dirty="0">
                <a:latin typeface="Arial" panose="020B0604020202020204" pitchFamily="34" charset="0"/>
                <a:ea typeface="Geneva" charset="0"/>
                <a:cs typeface="Arial" panose="020B0604020202020204" pitchFamily="34" charset="0"/>
              </a:rPr>
              <a:t>Il est recommandé de faire régulièrement / annuellement un bilan de son rapport au travail, se faire aider si nécessaire par l’équipe de médecine de santé au travail (médecine, psychologue …)</a:t>
            </a:r>
          </a:p>
          <a:p>
            <a:pPr marL="0" indent="0" algn="just">
              <a:buFont typeface="Tw Cen MT" panose="020B0602020104020603" pitchFamily="34" charset="0"/>
              <a:buNone/>
              <a:defRPr/>
            </a:pPr>
            <a:r>
              <a:rPr lang="fr-FR" altLang="fr-FR" sz="1600" dirty="0">
                <a:latin typeface="Arial" panose="020B0604020202020204" pitchFamily="34" charset="0"/>
                <a:ea typeface="Geneva" charset="0"/>
                <a:cs typeface="Arial" panose="020B0604020202020204" pitchFamily="34" charset="0"/>
              </a:rPr>
              <a:t>L’entourage professionnel et personnel joue un rôle majeur dans le dépistage. Un pré diagnostic de la situation est souvent réalisé par des collègues et acteurs de terrain </a:t>
            </a:r>
          </a:p>
          <a:p>
            <a:pPr marL="0" indent="0" algn="just">
              <a:spcBef>
                <a:spcPct val="40000"/>
              </a:spcBef>
              <a:buFont typeface="Tw Cen MT" panose="020B0602020104020603" pitchFamily="34" charset="0"/>
              <a:buNone/>
              <a:defRPr/>
            </a:pPr>
            <a:r>
              <a:rPr lang="fr-FR" altLang="fr-FR" sz="1800" b="1" dirty="0">
                <a:latin typeface="Arial" panose="020B0604020202020204" pitchFamily="34" charset="0"/>
                <a:ea typeface="Geneva" charset="0"/>
                <a:cs typeface="Arial" panose="020B0604020202020204" pitchFamily="34" charset="0"/>
              </a:rPr>
              <a:t>2 Collectivement</a:t>
            </a:r>
          </a:p>
          <a:p>
            <a:pPr marL="0" indent="0">
              <a:defRPr/>
            </a:pPr>
            <a:r>
              <a:rPr lang="fr-FR" altLang="fr-FR" sz="2000" b="1" dirty="0">
                <a:solidFill>
                  <a:srgbClr val="055095"/>
                </a:solidFill>
                <a:latin typeface="Arial" panose="020B0604020202020204" pitchFamily="34" charset="0"/>
                <a:ea typeface="Geneva" charset="0"/>
                <a:cs typeface="Arial" panose="020B0604020202020204" pitchFamily="34" charset="0"/>
              </a:rPr>
              <a:t> </a:t>
            </a:r>
            <a:r>
              <a:rPr lang="fr-FR" altLang="fr-FR" sz="1600" b="1" dirty="0">
                <a:solidFill>
                  <a:srgbClr val="055095"/>
                </a:solidFill>
                <a:latin typeface="Arial" panose="020B0604020202020204" pitchFamily="34" charset="0"/>
                <a:ea typeface="Geneva" charset="0"/>
                <a:cs typeface="Arial" panose="020B0604020202020204" pitchFamily="34" charset="0"/>
              </a:rPr>
              <a:t>Connaître et repérer les signes avant coureurs de souffrance au travail. Oser en parler en équipe</a:t>
            </a:r>
          </a:p>
          <a:p>
            <a:pPr marL="617538" lvl="1" indent="-307975">
              <a:defRPr/>
            </a:pPr>
            <a:r>
              <a:rPr lang="fr-FR" altLang="fr-FR" dirty="0">
                <a:latin typeface="Arial" panose="020B0604020202020204" pitchFamily="34" charset="0"/>
                <a:ea typeface="Geneva" charset="0"/>
                <a:cs typeface="Arial" panose="020B0604020202020204" pitchFamily="34" charset="0"/>
              </a:rPr>
              <a:t> </a:t>
            </a:r>
            <a:r>
              <a:rPr lang="fr-FR" altLang="fr-FR" sz="1800" dirty="0">
                <a:latin typeface="Arial" panose="020B0604020202020204" pitchFamily="34" charset="0"/>
                <a:ea typeface="Geneva" charset="0"/>
                <a:cs typeface="Arial" panose="020B0604020202020204" pitchFamily="34" charset="0"/>
              </a:rPr>
              <a:t>Surinvestissement, présentéisme,  symptômes physiques et psychiques,  manque d’entraide dans l’équipe, perte de sens au travail, désinvestissement, erreurs, oublis, doutes excessifs sur ses compétences et/ou capacités, perception exagérément négative de sa profession</a:t>
            </a:r>
          </a:p>
          <a:p>
            <a:pPr marL="0" indent="0" algn="just">
              <a:buFont typeface="Tw Cen MT" panose="020B0602020104020603" pitchFamily="34" charset="0"/>
              <a:buNone/>
              <a:defRPr/>
            </a:pPr>
            <a:endParaRPr lang="fr-FR" altLang="fr-FR" sz="1800" dirty="0">
              <a:latin typeface="Arial" panose="020B0604020202020204" pitchFamily="34" charset="0"/>
              <a:ea typeface="Geneva" charset="0"/>
              <a:cs typeface="Arial" panose="020B0604020202020204" pitchFamily="34" charset="0"/>
            </a:endParaRPr>
          </a:p>
          <a:p>
            <a:pPr marL="0" indent="0" eaLnBrk="1" hangingPunct="1">
              <a:spcBef>
                <a:spcPct val="40000"/>
              </a:spcBef>
              <a:buFont typeface="Wingdings 3" panose="05040102010807070707" pitchFamily="18" charset="2"/>
              <a:buNone/>
              <a:defRPr/>
            </a:pPr>
            <a:endParaRPr lang="fr-FR" altLang="fr-FR" sz="1429" b="1" dirty="0">
              <a:solidFill>
                <a:srgbClr val="FF6600"/>
              </a:solidFill>
              <a:latin typeface="Arial" panose="020B0604020202020204" pitchFamily="34" charset="0"/>
              <a:ea typeface="Geneva"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a:extLst>
              <a:ext uri="{FF2B5EF4-FFF2-40B4-BE49-F238E27FC236}">
                <a16:creationId xmlns:a16="http://schemas.microsoft.com/office/drawing/2014/main" id="{AAF491C0-8E95-4CB6-BE92-843455FB40BD}"/>
              </a:ext>
            </a:extLst>
          </p:cNvPr>
          <p:cNvSpPr>
            <a:spLocks noGrp="1" noChangeArrowheads="1"/>
          </p:cNvSpPr>
          <p:nvPr>
            <p:ph type="title"/>
          </p:nvPr>
        </p:nvSpPr>
        <p:spPr>
          <a:xfrm>
            <a:off x="3000375" y="623888"/>
            <a:ext cx="8504238" cy="1281112"/>
          </a:xfrm>
        </p:spPr>
        <p:txBody>
          <a:bodyPr/>
          <a:lstStyle/>
          <a:p>
            <a:r>
              <a:rPr lang="fr-FR" altLang="fr-FR" sz="2800" b="1" dirty="0">
                <a:latin typeface="Arial" panose="020B0604020202020204" pitchFamily="34" charset="0"/>
                <a:cs typeface="Arial" panose="020B0604020202020204" pitchFamily="34" charset="0"/>
              </a:rPr>
              <a:t>Que faire si on ne va pas bien?</a:t>
            </a:r>
          </a:p>
        </p:txBody>
      </p:sp>
      <p:sp>
        <p:nvSpPr>
          <p:cNvPr id="3" name="Espace réservé du contenu 2">
            <a:extLst>
              <a:ext uri="{FF2B5EF4-FFF2-40B4-BE49-F238E27FC236}">
                <a16:creationId xmlns:a16="http://schemas.microsoft.com/office/drawing/2014/main" id="{6DD558CE-121C-4E4B-852E-E36B9ACBAD31}"/>
              </a:ext>
            </a:extLst>
          </p:cNvPr>
          <p:cNvSpPr>
            <a:spLocks noGrp="1"/>
          </p:cNvSpPr>
          <p:nvPr>
            <p:ph idx="1"/>
          </p:nvPr>
        </p:nvSpPr>
        <p:spPr>
          <a:xfrm>
            <a:off x="985422" y="2157274"/>
            <a:ext cx="10493792" cy="3754576"/>
          </a:xfrm>
        </p:spPr>
        <p:txBody>
          <a:bodyPr/>
          <a:lstStyle/>
          <a:p>
            <a:pPr marL="0" indent="0" algn="just">
              <a:lnSpc>
                <a:spcPct val="150000"/>
              </a:lnSpc>
              <a:defRPr/>
            </a:pPr>
            <a:r>
              <a:rPr lang="fr-FR" altLang="fr-FR" sz="1600" b="1" dirty="0">
                <a:solidFill>
                  <a:srgbClr val="055095"/>
                </a:solidFill>
                <a:latin typeface="Arial" panose="020B0604020202020204" pitchFamily="34" charset="0"/>
                <a:ea typeface="Geneva" charset="0"/>
                <a:cs typeface="Arial" panose="020B0604020202020204" pitchFamily="34" charset="0"/>
              </a:rPr>
              <a:t>Le traitement du </a:t>
            </a:r>
            <a:r>
              <a:rPr lang="fr-FR" altLang="fr-FR" sz="1600" b="1" dirty="0" err="1">
                <a:solidFill>
                  <a:srgbClr val="055095"/>
                </a:solidFill>
                <a:latin typeface="Arial" panose="020B0604020202020204" pitchFamily="34" charset="0"/>
                <a:ea typeface="Geneva" charset="0"/>
                <a:cs typeface="Arial" panose="020B0604020202020204" pitchFamily="34" charset="0"/>
              </a:rPr>
              <a:t>burn</a:t>
            </a:r>
            <a:r>
              <a:rPr lang="fr-FR" altLang="fr-FR" sz="1600" b="1" dirty="0">
                <a:solidFill>
                  <a:srgbClr val="055095"/>
                </a:solidFill>
                <a:latin typeface="Arial" panose="020B0604020202020204" pitchFamily="34" charset="0"/>
                <a:ea typeface="Geneva" charset="0"/>
                <a:cs typeface="Arial" panose="020B0604020202020204" pitchFamily="34" charset="0"/>
              </a:rPr>
              <a:t> out </a:t>
            </a:r>
            <a:r>
              <a:rPr lang="fr-FR" altLang="fr-FR" sz="1600" dirty="0">
                <a:latin typeface="Arial" panose="020B0604020202020204" pitchFamily="34" charset="0"/>
                <a:ea typeface="Geneva" charset="0"/>
                <a:cs typeface="Arial" panose="020B0604020202020204" pitchFamily="34" charset="0"/>
              </a:rPr>
              <a:t>doit s’appuyer sur des ressources extérieures (psychologue, médecin traitant dans le cadre d’un AT initial…). Cette phase ainsi que la reprise du travail seront au mieux accompagnées par l’équipe de médecine du travail : psychologue, infirmière, médecin.</a:t>
            </a:r>
          </a:p>
          <a:p>
            <a:pPr marL="0" indent="0" algn="just">
              <a:lnSpc>
                <a:spcPct val="150000"/>
              </a:lnSpc>
              <a:buFont typeface="Wingdings" panose="05000000000000000000" pitchFamily="2" charset="2"/>
              <a:buChar char="§"/>
              <a:defRPr/>
            </a:pPr>
            <a:endParaRPr lang="fr-FR" altLang="fr-FR" sz="1600" dirty="0">
              <a:latin typeface="Arial" panose="020B0604020202020204" pitchFamily="34" charset="0"/>
              <a:ea typeface="Geneva" charset="0"/>
              <a:cs typeface="Arial" panose="020B0604020202020204" pitchFamily="34" charset="0"/>
            </a:endParaRPr>
          </a:p>
          <a:p>
            <a:pPr marL="0" indent="0" algn="just">
              <a:lnSpc>
                <a:spcPct val="150000"/>
              </a:lnSpc>
              <a:defRPr/>
            </a:pPr>
            <a:r>
              <a:rPr lang="fr-FR" altLang="fr-FR" sz="1600" dirty="0">
                <a:latin typeface="Arial" panose="020B0604020202020204" pitchFamily="34" charset="0"/>
                <a:ea typeface="Geneva" charset="0"/>
                <a:cs typeface="Arial" panose="020B0604020202020204" pitchFamily="34" charset="0"/>
              </a:rPr>
              <a:t> A la suite d’un SEPS, il importe d’être vigilant aux </a:t>
            </a:r>
            <a:r>
              <a:rPr lang="fr-FR" altLang="fr-FR" sz="1600" b="1" dirty="0">
                <a:solidFill>
                  <a:srgbClr val="055095"/>
                </a:solidFill>
                <a:latin typeface="Arial" panose="020B0604020202020204" pitchFamily="34" charset="0"/>
                <a:ea typeface="Geneva" charset="0"/>
                <a:cs typeface="Arial" panose="020B0604020202020204" pitchFamily="34" charset="0"/>
              </a:rPr>
              <a:t>risques de récidive</a:t>
            </a:r>
            <a:r>
              <a:rPr lang="fr-FR" altLang="fr-FR" sz="1600" dirty="0">
                <a:latin typeface="Arial" panose="020B0604020202020204" pitchFamily="34" charset="0"/>
                <a:ea typeface="Geneva" charset="0"/>
                <a:cs typeface="Arial" panose="020B0604020202020204" pitchFamily="34" charset="0"/>
              </a:rPr>
              <a:t> selon les mêmes préconisations que dans le cadre de la prévention initiale; et en s’appuyant sur </a:t>
            </a:r>
            <a:r>
              <a:rPr lang="fr-FR" altLang="fr-FR" sz="1600" b="1" dirty="0">
                <a:solidFill>
                  <a:srgbClr val="055095"/>
                </a:solidFill>
                <a:latin typeface="Arial" panose="020B0604020202020204" pitchFamily="34" charset="0"/>
                <a:ea typeface="Geneva" charset="0"/>
                <a:cs typeface="Arial" panose="020B0604020202020204" pitchFamily="34" charset="0"/>
              </a:rPr>
              <a:t>des indicateurs personnalisés </a:t>
            </a:r>
            <a:r>
              <a:rPr lang="fr-FR" altLang="fr-FR" sz="1600" dirty="0">
                <a:latin typeface="Arial" panose="020B0604020202020204" pitchFamily="34" charset="0"/>
                <a:ea typeface="Geneva" charset="0"/>
                <a:cs typeface="Arial" panose="020B0604020202020204" pitchFamily="34" charset="0"/>
              </a:rPr>
              <a:t>qu’ils ont précédemment identifiés</a:t>
            </a:r>
            <a:endParaRPr lang="fr-FR" altLang="fr-FR" sz="1600" b="1" dirty="0">
              <a:solidFill>
                <a:srgbClr val="055095"/>
              </a:solidFill>
              <a:latin typeface="Arial" panose="020B0604020202020204" pitchFamily="34" charset="0"/>
              <a:ea typeface="Geneva" charset="0"/>
              <a:cs typeface="Arial" panose="020B0604020202020204" pitchFamily="34" charset="0"/>
            </a:endParaRPr>
          </a:p>
          <a:p>
            <a:pPr marL="0" indent="0">
              <a:lnSpc>
                <a:spcPct val="150000"/>
              </a:lnSpc>
              <a:spcBef>
                <a:spcPct val="50000"/>
              </a:spcBef>
              <a:defRPr/>
            </a:pPr>
            <a:endParaRPr lang="fr-FR" altLang="fr-FR" sz="1800" b="1" dirty="0">
              <a:solidFill>
                <a:srgbClr val="055095"/>
              </a:solidFill>
              <a:latin typeface="Arial" panose="020B0604020202020204" pitchFamily="34" charset="0"/>
              <a:ea typeface="Geneva" charset="0"/>
              <a:cs typeface="Arial" panose="020B0604020202020204" pitchFamily="34" charset="0"/>
            </a:endParaRPr>
          </a:p>
          <a:p>
            <a:pPr>
              <a:defRPr/>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1485E5BF-1AB4-4296-B26E-4A89BD5B589E}"/>
              </a:ext>
            </a:extLst>
          </p:cNvPr>
          <p:cNvSpPr>
            <a:spLocks noChangeArrowheads="1"/>
          </p:cNvSpPr>
          <p:nvPr/>
        </p:nvSpPr>
        <p:spPr bwMode="auto">
          <a:xfrm>
            <a:off x="0" y="0"/>
            <a:ext cx="12188825" cy="6858000"/>
          </a:xfrm>
          <a:prstGeom prst="rect">
            <a:avLst/>
          </a:prstGeom>
          <a:solidFill>
            <a:srgbClr val="4472C4"/>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pic>
        <p:nvPicPr>
          <p:cNvPr id="111619" name="Picture 2">
            <a:extLst>
              <a:ext uri="{FF2B5EF4-FFF2-40B4-BE49-F238E27FC236}">
                <a16:creationId xmlns:a16="http://schemas.microsoft.com/office/drawing/2014/main" id="{C2F455F0-F5C5-43C9-A6B8-DA33DBCF5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2"/>
          <a:stretch>
            <a:fillRect/>
          </a:stretch>
        </p:blipFill>
        <p:spPr bwMode="auto">
          <a:xfrm>
            <a:off x="-3175" y="0"/>
            <a:ext cx="12192000" cy="6858000"/>
          </a:xfrm>
          <a:prstGeom prst="rect">
            <a:avLst/>
          </a:prstGeom>
          <a:noFill/>
          <a:ln>
            <a:noFill/>
          </a:ln>
          <a:effectLst/>
          <a:extLst>
            <a:ext uri="{909E8E84-426E-40DD-AFC4-6F175D3DCCD1}">
              <a14:hiddenFill xmlns:a14="http://schemas.microsoft.com/office/drawing/2010/main">
                <a:blipFill dpi="0" rotWithShape="0">
                  <a:blip/>
                  <a:srcRect t="28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20" name="Rectangle 4">
            <a:extLst>
              <a:ext uri="{FF2B5EF4-FFF2-40B4-BE49-F238E27FC236}">
                <a16:creationId xmlns:a16="http://schemas.microsoft.com/office/drawing/2014/main" id="{2408A75C-34BD-42DD-A5A9-76D3B91F4818}"/>
              </a:ext>
            </a:extLst>
          </p:cNvPr>
          <p:cNvSpPr>
            <a:spLocks noGrp="1" noChangeArrowheads="1"/>
          </p:cNvSpPr>
          <p:nvPr>
            <p:ph type="title"/>
          </p:nvPr>
        </p:nvSpPr>
        <p:spPr>
          <a:xfrm>
            <a:off x="2208213" y="115888"/>
            <a:ext cx="8947150" cy="3784600"/>
          </a:xfrm>
        </p:spPr>
        <p:txBody>
          <a:bodyPr anchor="t"/>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fr-FR" altLang="fr-FR" sz="4800" b="1">
                <a:latin typeface="Calibri Light" panose="020F0302020204030204" pitchFamily="34" charset="0"/>
              </a:rPr>
              <a:t>LE MODELE DE LA </a:t>
            </a:r>
            <a:br>
              <a:rPr lang="fr-FR" altLang="fr-FR" sz="4800" b="1">
                <a:latin typeface="Calibri Light" panose="020F0302020204030204" pitchFamily="34" charset="0"/>
              </a:rPr>
            </a:br>
            <a:br>
              <a:rPr lang="fr-FR" altLang="fr-FR" sz="4800" b="1">
                <a:latin typeface="Calibri Light" panose="020F0302020204030204" pitchFamily="34" charset="0"/>
              </a:rPr>
            </a:br>
            <a:r>
              <a:rPr lang="fr-FR" altLang="fr-FR" sz="4800" b="1">
                <a:latin typeface="Calibri Light" panose="020F0302020204030204" pitchFamily="34" charset="0"/>
              </a:rPr>
              <a:t>DEMARCHE </a:t>
            </a:r>
            <a:br>
              <a:rPr lang="fr-FR" altLang="fr-FR" sz="4800" b="1">
                <a:latin typeface="Calibri Light" panose="020F0302020204030204" pitchFamily="34" charset="0"/>
              </a:rPr>
            </a:br>
            <a:br>
              <a:rPr lang="fr-FR" altLang="fr-FR" sz="4800" b="1">
                <a:latin typeface="Calibri Light" panose="020F0302020204030204" pitchFamily="34" charset="0"/>
              </a:rPr>
            </a:br>
            <a:r>
              <a:rPr lang="fr-FR" altLang="fr-FR" sz="4800" b="1">
                <a:latin typeface="Calibri Light" panose="020F0302020204030204" pitchFamily="34" charset="0"/>
              </a:rPr>
              <a:t>PARTICIPATIVE</a:t>
            </a:r>
          </a:p>
        </p:txBody>
      </p:sp>
    </p:spTree>
  </p:cSld>
  <p:clrMapOvr>
    <a:masterClrMapping/>
  </p:clrMapOvr>
  <p:transition spd="med"/>
  <p:timing>
    <p:tnLst>
      <p:par>
        <p:cTn id="1" dur="indefinite" restart="never" nodeType="tmRoot">
          <p:childTnLst>
            <p:par>
              <p:cTn id="2" fill="hold" nodeType="interactiveSeq">
                <p:childTnLst>
                  <p:par>
                    <p:cTn id="3" fill="hold">
                      <p:childTnLst>
                        <p:par>
                          <p:cTn id="4" fill="hold">
                            <p:stCondLst>
                              <p:cond delay="0"/>
                            </p:stCondLst>
                            <p:childTnLst>
                              <p:par>
                                <p:cTn id="5" presetClass="mediacall" fill="hold" nodeType="clickEffect">
                                  <p:stCondLst>
                                    <p:cond delay="0"/>
                                  </p:stCondLst>
                                  <p:childTnLst>
                                    <p:par>
                                      <p:cTn id="6"/>
                                    </p:par>
                                  </p:childTnLst>
                                </p:cTn>
                              </p:par>
                            </p:childTnLst>
                          </p:cTn>
                        </p:par>
                      </p:childTnLst>
                    </p:cTn>
                  </p:par>
                </p:childTnLst>
              </p:cTn>
            </p:par>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703388" y="122238"/>
            <a:ext cx="9267825" cy="1143000"/>
          </a:xfrm>
        </p:spPr>
        <p:txBody>
          <a:bodyPr/>
          <a:lstStyle/>
          <a:p>
            <a:r>
              <a:rPr lang="fr-FR" altLang="fr-FR" sz="4400" b="1" dirty="0">
                <a:solidFill>
                  <a:srgbClr val="FF0000"/>
                </a:solidFill>
              </a:rPr>
              <a:t>                    </a:t>
            </a:r>
            <a:r>
              <a:rPr lang="fr-FR" altLang="fr-FR" sz="4400" b="1" dirty="0">
                <a:solidFill>
                  <a:srgbClr val="002060"/>
                </a:solidFill>
              </a:rPr>
              <a:t>Historique</a:t>
            </a:r>
          </a:p>
        </p:txBody>
      </p:sp>
      <p:sp>
        <p:nvSpPr>
          <p:cNvPr id="4" name="Espace réservé du contenu 3"/>
          <p:cNvSpPr>
            <a:spLocks noGrp="1"/>
          </p:cNvSpPr>
          <p:nvPr>
            <p:ph idx="1"/>
          </p:nvPr>
        </p:nvSpPr>
        <p:spPr>
          <a:xfrm>
            <a:off x="88900" y="2633663"/>
            <a:ext cx="12103100" cy="169545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ormAutofit fontScale="25000" lnSpcReduction="20000"/>
          </a:bodyPr>
          <a:lstStyle/>
          <a:p>
            <a:pPr marL="342900" indent="-342900">
              <a:buFont typeface="Times New Roman" pitchFamily="16" charset="0"/>
              <a:buAutoNum type="arabicPlain" startAt="1992"/>
              <a:defRPr/>
            </a:pPr>
            <a:r>
              <a:rPr lang="fr-FR" sz="4000" b="1" dirty="0"/>
              <a:t>                             2001            2003                   2005   2006                                            2008	               2010   2014                   2016                    2017	                                           </a:t>
            </a:r>
          </a:p>
          <a:p>
            <a:pPr marL="0" indent="0">
              <a:buNone/>
              <a:defRPr/>
            </a:pPr>
            <a:r>
              <a:rPr lang="fr-FR" sz="4000" b="1" dirty="0"/>
              <a:t>                                                                                                                                                                                                                                                                                                                       2018                2020</a:t>
            </a:r>
          </a:p>
          <a:p>
            <a:pPr marL="0" indent="0">
              <a:buNone/>
              <a:defRPr/>
            </a:pPr>
            <a:r>
              <a:rPr lang="fr-FR" sz="4000" b="1" dirty="0"/>
              <a:t>                                                                                                                                                                                                                                                                                                                                                             2021</a:t>
            </a:r>
          </a:p>
          <a:p>
            <a:pPr>
              <a:buFont typeface="Times New Roman" pitchFamily="16" charset="0"/>
              <a:buNone/>
              <a:defRPr/>
            </a:pPr>
            <a:r>
              <a:rPr lang="fr-FR" sz="1400" dirty="0"/>
              <a:t>	                                                                                                                                                                                                                                           </a:t>
            </a:r>
          </a:p>
        </p:txBody>
      </p:sp>
      <p:cxnSp>
        <p:nvCxnSpPr>
          <p:cNvPr id="26628" name="Connecteur droit avec flèche 5"/>
          <p:cNvCxnSpPr>
            <a:cxnSpLocks noChangeShapeType="1"/>
          </p:cNvCxnSpPr>
          <p:nvPr/>
        </p:nvCxnSpPr>
        <p:spPr bwMode="auto">
          <a:xfrm flipV="1">
            <a:off x="693738" y="2051051"/>
            <a:ext cx="0" cy="977899"/>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29" name="Connecteur droit avec flèche 7"/>
          <p:cNvCxnSpPr>
            <a:cxnSpLocks noChangeShapeType="1"/>
          </p:cNvCxnSpPr>
          <p:nvPr/>
        </p:nvCxnSpPr>
        <p:spPr bwMode="auto">
          <a:xfrm flipV="1">
            <a:off x="1847850" y="2636839"/>
            <a:ext cx="0" cy="392111"/>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30" name="Connecteur droit avec flèche 9"/>
          <p:cNvCxnSpPr>
            <a:cxnSpLocks noChangeShapeType="1"/>
          </p:cNvCxnSpPr>
          <p:nvPr/>
        </p:nvCxnSpPr>
        <p:spPr bwMode="auto">
          <a:xfrm flipV="1">
            <a:off x="5232400" y="2290763"/>
            <a:ext cx="0" cy="652462"/>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31" name="Connecteur droit avec flèche 11"/>
          <p:cNvCxnSpPr>
            <a:cxnSpLocks noChangeShapeType="1"/>
          </p:cNvCxnSpPr>
          <p:nvPr/>
        </p:nvCxnSpPr>
        <p:spPr bwMode="auto">
          <a:xfrm flipV="1">
            <a:off x="3602038" y="2633664"/>
            <a:ext cx="0" cy="395286"/>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32" name="Connecteur droit avec flèche 13"/>
          <p:cNvCxnSpPr>
            <a:cxnSpLocks noChangeShapeType="1"/>
          </p:cNvCxnSpPr>
          <p:nvPr/>
        </p:nvCxnSpPr>
        <p:spPr bwMode="auto">
          <a:xfrm flipV="1">
            <a:off x="10417175" y="2051053"/>
            <a:ext cx="0" cy="1177922"/>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3" name="ZoneTexte 14"/>
          <p:cNvSpPr txBox="1">
            <a:spLocks noChangeArrowheads="1"/>
          </p:cNvSpPr>
          <p:nvPr/>
        </p:nvSpPr>
        <p:spPr bwMode="auto">
          <a:xfrm>
            <a:off x="82550" y="1265238"/>
            <a:ext cx="1225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Création du </a:t>
            </a:r>
            <a:r>
              <a:rPr lang="fr-FR" altLang="fr-FR" sz="1600" b="1"/>
              <a:t>GRASPH</a:t>
            </a:r>
          </a:p>
        </p:txBody>
      </p:sp>
      <p:sp>
        <p:nvSpPr>
          <p:cNvPr id="26634" name="ZoneTexte 15"/>
          <p:cNvSpPr txBox="1">
            <a:spLocks noChangeArrowheads="1"/>
          </p:cNvSpPr>
          <p:nvPr/>
        </p:nvSpPr>
        <p:spPr bwMode="auto">
          <a:xfrm>
            <a:off x="1308100" y="1549400"/>
            <a:ext cx="1403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Intégration de l’oncologie: </a:t>
            </a:r>
            <a:r>
              <a:rPr lang="fr-FR" altLang="fr-FR" sz="1600" b="1"/>
              <a:t>GRASPHO</a:t>
            </a:r>
          </a:p>
        </p:txBody>
      </p:sp>
      <p:sp>
        <p:nvSpPr>
          <p:cNvPr id="26635" name="ZoneTexte 17"/>
          <p:cNvSpPr txBox="1">
            <a:spLocks noChangeArrowheads="1"/>
          </p:cNvSpPr>
          <p:nvPr/>
        </p:nvSpPr>
        <p:spPr bwMode="auto">
          <a:xfrm>
            <a:off x="2959100" y="1420813"/>
            <a:ext cx="14652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Intégration des soins oncologiques de support: </a:t>
            </a:r>
            <a:r>
              <a:rPr lang="fr-FR" altLang="fr-FR" sz="1600" b="1"/>
              <a:t>GRASSPHO</a:t>
            </a:r>
          </a:p>
        </p:txBody>
      </p:sp>
      <p:sp>
        <p:nvSpPr>
          <p:cNvPr id="26636" name="ZoneTexte 18"/>
          <p:cNvSpPr txBox="1">
            <a:spLocks noChangeArrowheads="1"/>
          </p:cNvSpPr>
          <p:nvPr/>
        </p:nvSpPr>
        <p:spPr bwMode="auto">
          <a:xfrm>
            <a:off x="4727575" y="1458913"/>
            <a:ext cx="1223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Création de </a:t>
            </a:r>
            <a:r>
              <a:rPr lang="fr-FR" altLang="fr-FR" sz="1600" b="1"/>
              <a:t>l’AFSOS</a:t>
            </a:r>
          </a:p>
        </p:txBody>
      </p:sp>
      <p:sp>
        <p:nvSpPr>
          <p:cNvPr id="26637" name="ZoneTexte 19"/>
          <p:cNvSpPr txBox="1">
            <a:spLocks noChangeArrowheads="1"/>
          </p:cNvSpPr>
          <p:nvPr/>
        </p:nvSpPr>
        <p:spPr bwMode="auto">
          <a:xfrm>
            <a:off x="9561513" y="388938"/>
            <a:ext cx="1728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Création d’</a:t>
            </a:r>
            <a:r>
              <a:rPr lang="fr-FR" altLang="fr-FR" sz="1600" b="1"/>
              <a:t>AQuaVieS</a:t>
            </a:r>
            <a:r>
              <a:rPr lang="fr-FR" altLang="fr-FR" sz="1600"/>
              <a:t>: ouverture aux maladies chroniques et au grand âge</a:t>
            </a:r>
          </a:p>
        </p:txBody>
      </p:sp>
      <p:cxnSp>
        <p:nvCxnSpPr>
          <p:cNvPr id="26638" name="Connecteur droit avec flèche 21"/>
          <p:cNvCxnSpPr>
            <a:cxnSpLocks noChangeShapeType="1"/>
          </p:cNvCxnSpPr>
          <p:nvPr/>
        </p:nvCxnSpPr>
        <p:spPr bwMode="auto">
          <a:xfrm>
            <a:off x="2495550" y="3324225"/>
            <a:ext cx="0" cy="1184275"/>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39" name="Connecteur droit avec flèche 23"/>
          <p:cNvCxnSpPr>
            <a:cxnSpLocks noChangeShapeType="1"/>
          </p:cNvCxnSpPr>
          <p:nvPr/>
        </p:nvCxnSpPr>
        <p:spPr bwMode="auto">
          <a:xfrm flipH="1">
            <a:off x="3319462" y="3348037"/>
            <a:ext cx="1" cy="2192338"/>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40" name="Connecteur droit avec flèche 25"/>
          <p:cNvCxnSpPr>
            <a:cxnSpLocks noChangeShapeType="1"/>
          </p:cNvCxnSpPr>
          <p:nvPr/>
        </p:nvCxnSpPr>
        <p:spPr bwMode="auto">
          <a:xfrm>
            <a:off x="5159375" y="3324225"/>
            <a:ext cx="0" cy="1257300"/>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41" name="Connecteur droit avec flèche 27"/>
          <p:cNvCxnSpPr>
            <a:cxnSpLocks noChangeShapeType="1"/>
          </p:cNvCxnSpPr>
          <p:nvPr/>
        </p:nvCxnSpPr>
        <p:spPr bwMode="auto">
          <a:xfrm>
            <a:off x="7116763" y="3429000"/>
            <a:ext cx="0" cy="846138"/>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42" name="Connecteur droit avec flèche 29"/>
          <p:cNvCxnSpPr>
            <a:cxnSpLocks noChangeShapeType="1"/>
          </p:cNvCxnSpPr>
          <p:nvPr/>
        </p:nvCxnSpPr>
        <p:spPr bwMode="auto">
          <a:xfrm>
            <a:off x="7824788" y="3429000"/>
            <a:ext cx="0" cy="2447925"/>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43" name="Connecteur droit avec flèche 32"/>
          <p:cNvCxnSpPr>
            <a:cxnSpLocks noChangeShapeType="1"/>
          </p:cNvCxnSpPr>
          <p:nvPr/>
        </p:nvCxnSpPr>
        <p:spPr bwMode="auto">
          <a:xfrm>
            <a:off x="8616950" y="3324225"/>
            <a:ext cx="0" cy="1184275"/>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44" name="Connecteur droit avec flèche 34"/>
          <p:cNvCxnSpPr>
            <a:cxnSpLocks noChangeShapeType="1"/>
          </p:cNvCxnSpPr>
          <p:nvPr/>
        </p:nvCxnSpPr>
        <p:spPr bwMode="auto">
          <a:xfrm>
            <a:off x="9555163" y="3789363"/>
            <a:ext cx="0" cy="2160587"/>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45" name="ZoneTexte 35"/>
          <p:cNvSpPr txBox="1">
            <a:spLocks noChangeArrowheads="1"/>
          </p:cNvSpPr>
          <p:nvPr/>
        </p:nvSpPr>
        <p:spPr bwMode="auto">
          <a:xfrm>
            <a:off x="727075" y="4500563"/>
            <a:ext cx="230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Concept de démarche palliative officialisé</a:t>
            </a:r>
          </a:p>
        </p:txBody>
      </p:sp>
      <p:sp>
        <p:nvSpPr>
          <p:cNvPr id="26646" name="ZoneTexte 37"/>
          <p:cNvSpPr txBox="1">
            <a:spLocks noChangeArrowheads="1"/>
          </p:cNvSpPr>
          <p:nvPr/>
        </p:nvSpPr>
        <p:spPr bwMode="auto">
          <a:xfrm>
            <a:off x="1944688" y="5540375"/>
            <a:ext cx="23764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Circulaire du 22/02/2005</a:t>
            </a:r>
          </a:p>
          <a:p>
            <a:r>
              <a:rPr lang="fr-FR" altLang="fr-FR" sz="1600"/>
              <a:t>Organisation des soins en cancérologie</a:t>
            </a:r>
          </a:p>
        </p:txBody>
      </p:sp>
      <p:sp>
        <p:nvSpPr>
          <p:cNvPr id="26647" name="ZoneTexte 38"/>
          <p:cNvSpPr txBox="1">
            <a:spLocks noChangeArrowheads="1"/>
          </p:cNvSpPr>
          <p:nvPr/>
        </p:nvSpPr>
        <p:spPr bwMode="auto">
          <a:xfrm>
            <a:off x="4224338" y="4581525"/>
            <a:ext cx="201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Circulaire DHOS 05/02/2008/22</a:t>
            </a:r>
          </a:p>
          <a:p>
            <a:r>
              <a:rPr lang="fr-FR" altLang="fr-FR" sz="1600"/>
              <a:t>Recos HAS 2008</a:t>
            </a:r>
          </a:p>
        </p:txBody>
      </p:sp>
      <p:sp>
        <p:nvSpPr>
          <p:cNvPr id="26648" name="ZoneTexte 39"/>
          <p:cNvSpPr txBox="1">
            <a:spLocks noChangeArrowheads="1"/>
          </p:cNvSpPr>
          <p:nvPr/>
        </p:nvSpPr>
        <p:spPr bwMode="auto">
          <a:xfrm>
            <a:off x="6348413" y="4344988"/>
            <a:ext cx="12604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HAS 2014</a:t>
            </a:r>
          </a:p>
          <a:p>
            <a:r>
              <a:rPr lang="fr-FR" altLang="fr-FR" sz="1600"/>
              <a:t>Qualité de Vie au Travail</a:t>
            </a:r>
          </a:p>
        </p:txBody>
      </p:sp>
      <p:sp>
        <p:nvSpPr>
          <p:cNvPr id="26649" name="ZoneTexte 40"/>
          <p:cNvSpPr txBox="1">
            <a:spLocks noChangeArrowheads="1"/>
          </p:cNvSpPr>
          <p:nvPr/>
        </p:nvSpPr>
        <p:spPr bwMode="auto">
          <a:xfrm>
            <a:off x="6600825" y="5624513"/>
            <a:ext cx="17986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Stratégie Nationale d’amélioration de la QVT</a:t>
            </a:r>
          </a:p>
        </p:txBody>
      </p:sp>
      <p:sp>
        <p:nvSpPr>
          <p:cNvPr id="26650" name="ZoneTexte 42"/>
          <p:cNvSpPr txBox="1">
            <a:spLocks noChangeArrowheads="1"/>
          </p:cNvSpPr>
          <p:nvPr/>
        </p:nvSpPr>
        <p:spPr bwMode="auto">
          <a:xfrm>
            <a:off x="8183563" y="4508500"/>
            <a:ext cx="1152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Instruction DGOS INCA 23/02/17</a:t>
            </a:r>
          </a:p>
          <a:p>
            <a:r>
              <a:rPr lang="fr-FR" altLang="fr-FR" sz="1600"/>
              <a:t>Accès aux SOS</a:t>
            </a:r>
          </a:p>
        </p:txBody>
      </p:sp>
      <p:sp>
        <p:nvSpPr>
          <p:cNvPr id="26651" name="ZoneTexte 43"/>
          <p:cNvSpPr txBox="1">
            <a:spLocks noChangeArrowheads="1"/>
          </p:cNvSpPr>
          <p:nvPr/>
        </p:nvSpPr>
        <p:spPr bwMode="auto">
          <a:xfrm>
            <a:off x="9272588" y="5876925"/>
            <a:ext cx="1503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600"/>
              <a:t>Observatoire de la QVT</a:t>
            </a:r>
          </a:p>
        </p:txBody>
      </p:sp>
      <p:cxnSp>
        <p:nvCxnSpPr>
          <p:cNvPr id="26653" name="Connecteur droit avec flèche 46"/>
          <p:cNvCxnSpPr>
            <a:cxnSpLocks noChangeShapeType="1"/>
          </p:cNvCxnSpPr>
          <p:nvPr/>
        </p:nvCxnSpPr>
        <p:spPr bwMode="auto">
          <a:xfrm>
            <a:off x="10709275" y="3789363"/>
            <a:ext cx="0" cy="539750"/>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54" name="ZoneTexte 47"/>
          <p:cNvSpPr txBox="1">
            <a:spLocks noChangeArrowheads="1"/>
          </p:cNvSpPr>
          <p:nvPr/>
        </p:nvSpPr>
        <p:spPr bwMode="auto">
          <a:xfrm>
            <a:off x="9696450" y="4291013"/>
            <a:ext cx="24955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spcBef>
                <a:spcPts val="1000"/>
              </a:spcBef>
              <a:buClr>
                <a:srgbClr val="A53010"/>
              </a:buClr>
              <a:buSzPct val="45000"/>
            </a:pPr>
            <a:r>
              <a:rPr lang="en-US" altLang="fr-FR" sz="1600">
                <a:solidFill>
                  <a:srgbClr val="404040"/>
                </a:solidFill>
              </a:rPr>
              <a:t>Le rapport CLARIS</a:t>
            </a:r>
          </a:p>
          <a:p>
            <a:pPr hangingPunct="1">
              <a:spcBef>
                <a:spcPts val="1000"/>
              </a:spcBef>
              <a:buClr>
                <a:srgbClr val="A53010"/>
              </a:buClr>
              <a:buSzPct val="45000"/>
            </a:pPr>
            <a:r>
              <a:rPr lang="en-US" altLang="fr-FR" sz="1600">
                <a:solidFill>
                  <a:srgbClr val="404040"/>
                </a:solidFill>
              </a:rPr>
              <a:t>La loi RIST</a:t>
            </a:r>
          </a:p>
          <a:p>
            <a:pPr hangingPunct="1">
              <a:spcBef>
                <a:spcPts val="1000"/>
              </a:spcBef>
              <a:buClr>
                <a:srgbClr val="A53010"/>
              </a:buClr>
              <a:buSzPct val="45000"/>
            </a:pPr>
            <a:r>
              <a:rPr lang="en-US" altLang="fr-FR" sz="1600">
                <a:solidFill>
                  <a:srgbClr val="404040"/>
                </a:solidFill>
              </a:rPr>
              <a:t>Code de la santé publique </a:t>
            </a:r>
            <a:r>
              <a:rPr lang="fr-FR" altLang="fr-FR" sz="1400" b="1"/>
              <a:t>Article L6143-2-3</a:t>
            </a:r>
            <a:endParaRPr lang="fr-FR" altLang="fr-FR" sz="1400"/>
          </a:p>
        </p:txBody>
      </p:sp>
    </p:spTree>
    <p:extLst>
      <p:ext uri="{BB962C8B-B14F-4D97-AF65-F5344CB8AC3E}">
        <p14:creationId xmlns:p14="http://schemas.microsoft.com/office/powerpoint/2010/main" val="1161835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359025" y="1123950"/>
            <a:ext cx="8307388" cy="2008188"/>
          </a:xfrm>
          <a:prstGeom prst="rect">
            <a:avLst/>
          </a:prstGeom>
          <a:noFill/>
          <a:ln>
            <a:noFill/>
          </a:ln>
          <a:effec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endParaRPr lang="fr-FR" altLang="fr-FR" sz="1400" b="1" u="sng">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b="1">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a:latin typeface="Century Gothic" panose="020B0502020202020204" pitchFamily="34" charset="0"/>
              <a:cs typeface="Arial Unicode MS" charset="0"/>
            </a:endParaRPr>
          </a:p>
          <a:p>
            <a:pPr marL="936625" eaLnBrk="1" hangingPunct="1">
              <a:buClr>
                <a:srgbClr val="000000"/>
              </a:buClr>
              <a:buSzPct val="100000"/>
              <a:buFont typeface="Times New Roman" panose="02020603050405020304" pitchFamily="18" charset="0"/>
              <a:buNone/>
              <a:defRPr/>
            </a:pPr>
            <a:endParaRPr lang="fr-FR" altLang="fr-FR" sz="1400" b="1">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b="1">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a:latin typeface="Century Gothic" panose="020B0502020202020204" pitchFamily="34" charset="0"/>
              <a:cs typeface="Arial Unicode MS" charset="0"/>
            </a:endParaRPr>
          </a:p>
          <a:p>
            <a:pPr eaLnBrk="1" hangingPunct="1">
              <a:buClr>
                <a:srgbClr val="000000"/>
              </a:buClr>
              <a:buSzPct val="100000"/>
              <a:buFont typeface="Times New Roman" panose="02020603050405020304" pitchFamily="18" charset="0"/>
              <a:buNone/>
              <a:defRPr/>
            </a:pPr>
            <a:endParaRPr lang="fr-FR" altLang="fr-FR" sz="1400" b="1">
              <a:latin typeface="Century Gothic" panose="020B0502020202020204" pitchFamily="34" charset="0"/>
              <a:cs typeface="Arial Unicode MS" charset="0"/>
            </a:endParaRPr>
          </a:p>
        </p:txBody>
      </p:sp>
      <p:sp>
        <p:nvSpPr>
          <p:cNvPr id="110595" name="Rectangle 2"/>
          <p:cNvSpPr>
            <a:spLocks noChangeArrowheads="1"/>
          </p:cNvSpPr>
          <p:nvPr/>
        </p:nvSpPr>
        <p:spPr bwMode="auto">
          <a:xfrm>
            <a:off x="1981200" y="223838"/>
            <a:ext cx="6507163" cy="583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3200" b="1" dirty="0">
                <a:solidFill>
                  <a:srgbClr val="002060"/>
                </a:solidFill>
                <a:latin typeface="Arial" panose="020B0604020202020204" pitchFamily="34" charset="0"/>
                <a:cs typeface="Arial" panose="020B0604020202020204" pitchFamily="34" charset="0"/>
              </a:rPr>
              <a:t>LA DÉMARCHE PARTICIPATIVE</a:t>
            </a:r>
          </a:p>
        </p:txBody>
      </p:sp>
      <p:sp>
        <p:nvSpPr>
          <p:cNvPr id="110596" name="Oval 3"/>
          <p:cNvSpPr>
            <a:spLocks noChangeArrowheads="1"/>
          </p:cNvSpPr>
          <p:nvPr/>
        </p:nvSpPr>
        <p:spPr bwMode="auto">
          <a:xfrm>
            <a:off x="3976688" y="3068638"/>
            <a:ext cx="2643187" cy="1517650"/>
          </a:xfrm>
          <a:prstGeom prst="ellipse">
            <a:avLst/>
          </a:prstGeom>
          <a:solidFill>
            <a:srgbClr val="B4C7E7"/>
          </a:solidFill>
          <a:ln w="12600">
            <a:solidFill>
              <a:srgbClr val="32549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400" b="1">
                <a:solidFill>
                  <a:srgbClr val="FFFFFF"/>
                </a:solidFill>
              </a:rPr>
              <a:t>Démarche participative</a:t>
            </a:r>
          </a:p>
        </p:txBody>
      </p:sp>
      <p:sp>
        <p:nvSpPr>
          <p:cNvPr id="110597" name="Oval 4"/>
          <p:cNvSpPr>
            <a:spLocks noChangeArrowheads="1"/>
          </p:cNvSpPr>
          <p:nvPr/>
        </p:nvSpPr>
        <p:spPr bwMode="auto">
          <a:xfrm>
            <a:off x="6619875" y="4975225"/>
            <a:ext cx="2362200" cy="1517650"/>
          </a:xfrm>
          <a:prstGeom prst="ellipse">
            <a:avLst/>
          </a:prstGeom>
          <a:solidFill>
            <a:srgbClr val="BDD7EE"/>
          </a:solidFill>
          <a:ln w="12600">
            <a:solidFill>
              <a:srgbClr val="32549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600" b="1">
                <a:solidFill>
                  <a:srgbClr val="FFFFFF"/>
                </a:solidFill>
              </a:rPr>
              <a:t>Réunions spécifiques de managers</a:t>
            </a:r>
          </a:p>
        </p:txBody>
      </p:sp>
      <p:sp>
        <p:nvSpPr>
          <p:cNvPr id="110598" name="Oval 5"/>
          <p:cNvSpPr>
            <a:spLocks noChangeArrowheads="1"/>
          </p:cNvSpPr>
          <p:nvPr/>
        </p:nvSpPr>
        <p:spPr bwMode="auto">
          <a:xfrm>
            <a:off x="7339013" y="2492375"/>
            <a:ext cx="2525712" cy="1430338"/>
          </a:xfrm>
          <a:prstGeom prst="ellipse">
            <a:avLst/>
          </a:prstGeom>
          <a:solidFill>
            <a:srgbClr val="BDD7EE"/>
          </a:solidFill>
          <a:ln w="12600">
            <a:solidFill>
              <a:srgbClr val="32549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600" b="1">
                <a:solidFill>
                  <a:srgbClr val="FFFFFF"/>
                </a:solidFill>
              </a:rPr>
              <a:t>Formations</a:t>
            </a:r>
          </a:p>
          <a:p>
            <a:pPr algn="ctr" eaLnBrk="1" hangingPunct="1">
              <a:lnSpc>
                <a:spcPct val="100000"/>
              </a:lnSpc>
              <a:spcAft>
                <a:spcPct val="0"/>
              </a:spcAft>
            </a:pPr>
            <a:r>
              <a:rPr lang="fr-FR" altLang="fr-FR" sz="1600" b="1">
                <a:solidFill>
                  <a:srgbClr val="FFFFFF"/>
                </a:solidFill>
              </a:rPr>
              <a:t>internes</a:t>
            </a:r>
          </a:p>
        </p:txBody>
      </p:sp>
      <p:sp>
        <p:nvSpPr>
          <p:cNvPr id="110599" name="Oval 6"/>
          <p:cNvSpPr>
            <a:spLocks noChangeArrowheads="1"/>
          </p:cNvSpPr>
          <p:nvPr/>
        </p:nvSpPr>
        <p:spPr bwMode="auto">
          <a:xfrm>
            <a:off x="2151063" y="5214938"/>
            <a:ext cx="2928937" cy="1365250"/>
          </a:xfrm>
          <a:prstGeom prst="ellipse">
            <a:avLst/>
          </a:prstGeom>
          <a:solidFill>
            <a:srgbClr val="BDD7EE"/>
          </a:solidFill>
          <a:ln w="12600">
            <a:solidFill>
              <a:srgbClr val="32549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 pos="28956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9pPr>
          </a:lstStyle>
          <a:p>
            <a:pPr algn="ctr" eaLnBrk="1">
              <a:lnSpc>
                <a:spcPct val="100000"/>
              </a:lnSpc>
              <a:spcBef>
                <a:spcPts val="363"/>
              </a:spcBef>
              <a:spcAft>
                <a:spcPct val="0"/>
              </a:spcAft>
            </a:pPr>
            <a:r>
              <a:rPr lang="fr-FR" altLang="fr-FR" sz="1600" b="1">
                <a:solidFill>
                  <a:srgbClr val="FFFFFF"/>
                </a:solidFill>
              </a:rPr>
              <a:t>Espaces pluri-professionnels de rencontre</a:t>
            </a:r>
          </a:p>
          <a:p>
            <a:pPr algn="ctr" eaLnBrk="1">
              <a:lnSpc>
                <a:spcPct val="100000"/>
              </a:lnSpc>
              <a:spcBef>
                <a:spcPts val="363"/>
              </a:spcBef>
              <a:spcAft>
                <a:spcPct val="0"/>
              </a:spcAft>
            </a:pPr>
            <a:r>
              <a:rPr lang="fr-FR" altLang="fr-FR" sz="1200" b="1">
                <a:solidFill>
                  <a:srgbClr val="FFFFFF"/>
                </a:solidFill>
              </a:rPr>
              <a:t>Staffs pluriprofessionnels</a:t>
            </a:r>
          </a:p>
        </p:txBody>
      </p:sp>
      <p:sp>
        <p:nvSpPr>
          <p:cNvPr id="110600" name="Oval 7"/>
          <p:cNvSpPr>
            <a:spLocks noChangeArrowheads="1"/>
          </p:cNvSpPr>
          <p:nvPr/>
        </p:nvSpPr>
        <p:spPr bwMode="auto">
          <a:xfrm>
            <a:off x="879475" y="2724150"/>
            <a:ext cx="2439988" cy="1214438"/>
          </a:xfrm>
          <a:prstGeom prst="ellipse">
            <a:avLst/>
          </a:prstGeom>
          <a:solidFill>
            <a:srgbClr val="BDD7EE"/>
          </a:solidFill>
          <a:ln w="12600">
            <a:solidFill>
              <a:srgbClr val="32549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800" b="1">
                <a:solidFill>
                  <a:srgbClr val="FFFFFF"/>
                </a:solidFill>
              </a:rPr>
              <a:t>Soutien aux soignants</a:t>
            </a:r>
          </a:p>
        </p:txBody>
      </p:sp>
      <p:sp>
        <p:nvSpPr>
          <p:cNvPr id="110601" name="Oval 8"/>
          <p:cNvSpPr>
            <a:spLocks noChangeArrowheads="1"/>
          </p:cNvSpPr>
          <p:nvPr/>
        </p:nvSpPr>
        <p:spPr bwMode="auto">
          <a:xfrm>
            <a:off x="4005263" y="1187450"/>
            <a:ext cx="2373312" cy="1430338"/>
          </a:xfrm>
          <a:prstGeom prst="ellipse">
            <a:avLst/>
          </a:prstGeom>
          <a:solidFill>
            <a:srgbClr val="BDD7EE"/>
          </a:solidFill>
          <a:ln w="12600">
            <a:solidFill>
              <a:srgbClr val="32549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800" b="1">
                <a:solidFill>
                  <a:srgbClr val="FFFFFF"/>
                </a:solidFill>
              </a:rPr>
              <a:t>Démarche Projet</a:t>
            </a:r>
          </a:p>
        </p:txBody>
      </p:sp>
      <p:sp>
        <p:nvSpPr>
          <p:cNvPr id="110602" name="AutoShape 9"/>
          <p:cNvSpPr>
            <a:spLocks noChangeArrowheads="1"/>
          </p:cNvSpPr>
          <p:nvPr/>
        </p:nvSpPr>
        <p:spPr bwMode="auto">
          <a:xfrm rot="-1440000">
            <a:off x="1833563" y="1851025"/>
            <a:ext cx="2582862" cy="820738"/>
          </a:xfrm>
          <a:custGeom>
            <a:avLst/>
            <a:gdLst>
              <a:gd name="T0" fmla="*/ 2147483646 w 21600"/>
              <a:gd name="T1" fmla="*/ 0 h 21600"/>
              <a:gd name="T2" fmla="*/ 2147483646 w 21600"/>
              <a:gd name="T3" fmla="*/ 398115648 h 21600"/>
              <a:gd name="T4" fmla="*/ 2147483646 w 21600"/>
              <a:gd name="T5" fmla="*/ 592483315 h 21600"/>
              <a:gd name="T6" fmla="*/ 2147483646 w 21600"/>
              <a:gd name="T7" fmla="*/ 398115648 h 21600"/>
              <a:gd name="T8" fmla="*/ 0 60000 65536"/>
              <a:gd name="T9" fmla="*/ 0 60000 65536"/>
              <a:gd name="T10" fmla="*/ 0 60000 65536"/>
              <a:gd name="T11" fmla="*/ 0 60000 65536"/>
              <a:gd name="T12" fmla="*/ 495 w 21600"/>
              <a:gd name="T13" fmla="*/ 0 h 21600"/>
              <a:gd name="T14" fmla="*/ 21105 w 21600"/>
              <a:gd name="T15" fmla="*/ 10800 h 21600"/>
            </a:gdLst>
            <a:ahLst/>
            <a:cxnLst>
              <a:cxn ang="T8">
                <a:pos x="T0" y="T1"/>
              </a:cxn>
              <a:cxn ang="T9">
                <a:pos x="T2" y="T3"/>
              </a:cxn>
              <a:cxn ang="T10">
                <a:pos x="T4" y="T5"/>
              </a:cxn>
              <a:cxn ang="T11">
                <a:pos x="T6" y="T7"/>
              </a:cxn>
            </a:cxnLst>
            <a:rect l="T12" t="T13" r="T14" b="T15"/>
            <a:pathLst>
              <a:path w="21600" h="21600">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lnTo>
                  <a:pt x="18950" y="3714"/>
                </a:lnTo>
                <a:cubicBezTo>
                  <a:pt x="16899" y="1354"/>
                  <a:pt x="13926" y="-1"/>
                  <a:pt x="10799"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7673" y="0"/>
                  <a:pt x="4700" y="1354"/>
                  <a:pt x="2649" y="3714"/>
                </a:cubicBezTo>
                <a:lnTo>
                  <a:pt x="10800" y="10800"/>
                </a:lnTo>
                <a:close/>
              </a:path>
            </a:pathLst>
          </a:custGeom>
          <a:solidFill>
            <a:srgbClr val="4472C4"/>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0603" name="AutoShape 10"/>
          <p:cNvSpPr>
            <a:spLocks noChangeArrowheads="1"/>
          </p:cNvSpPr>
          <p:nvPr/>
        </p:nvSpPr>
        <p:spPr bwMode="auto">
          <a:xfrm rot="1320000">
            <a:off x="6049963" y="1797050"/>
            <a:ext cx="2582862" cy="820738"/>
          </a:xfrm>
          <a:custGeom>
            <a:avLst/>
            <a:gdLst>
              <a:gd name="T0" fmla="*/ 2147483646 w 21600"/>
              <a:gd name="T1" fmla="*/ 0 h 21600"/>
              <a:gd name="T2" fmla="*/ 2147483646 w 21600"/>
              <a:gd name="T3" fmla="*/ 398115648 h 21600"/>
              <a:gd name="T4" fmla="*/ 2147483646 w 21600"/>
              <a:gd name="T5" fmla="*/ 592483315 h 21600"/>
              <a:gd name="T6" fmla="*/ 2147483646 w 21600"/>
              <a:gd name="T7" fmla="*/ 398115648 h 21600"/>
              <a:gd name="T8" fmla="*/ 0 60000 65536"/>
              <a:gd name="T9" fmla="*/ 0 60000 65536"/>
              <a:gd name="T10" fmla="*/ 0 60000 65536"/>
              <a:gd name="T11" fmla="*/ 0 60000 65536"/>
              <a:gd name="T12" fmla="*/ 495 w 21600"/>
              <a:gd name="T13" fmla="*/ 0 h 21600"/>
              <a:gd name="T14" fmla="*/ 21105 w 21600"/>
              <a:gd name="T15" fmla="*/ 10800 h 21600"/>
            </a:gdLst>
            <a:ahLst/>
            <a:cxnLst>
              <a:cxn ang="T8">
                <a:pos x="T0" y="T1"/>
              </a:cxn>
              <a:cxn ang="T9">
                <a:pos x="T2" y="T3"/>
              </a:cxn>
              <a:cxn ang="T10">
                <a:pos x="T4" y="T5"/>
              </a:cxn>
              <a:cxn ang="T11">
                <a:pos x="T6" y="T7"/>
              </a:cxn>
            </a:cxnLst>
            <a:rect l="T12" t="T13" r="T14" b="T15"/>
            <a:pathLst>
              <a:path w="21600" h="21600">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lnTo>
                  <a:pt x="18950" y="3714"/>
                </a:lnTo>
                <a:cubicBezTo>
                  <a:pt x="16899" y="1354"/>
                  <a:pt x="13926" y="-1"/>
                  <a:pt x="10799"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7673" y="0"/>
                  <a:pt x="4700" y="1354"/>
                  <a:pt x="2649" y="3714"/>
                </a:cubicBezTo>
                <a:lnTo>
                  <a:pt x="10800" y="10800"/>
                </a:lnTo>
                <a:close/>
              </a:path>
            </a:pathLst>
          </a:custGeom>
          <a:solidFill>
            <a:srgbClr val="4472C4"/>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0604" name="AutoShape 11"/>
          <p:cNvSpPr>
            <a:spLocks noChangeArrowheads="1"/>
          </p:cNvSpPr>
          <p:nvPr/>
        </p:nvSpPr>
        <p:spPr bwMode="auto">
          <a:xfrm rot="-7320000">
            <a:off x="477837" y="4189413"/>
            <a:ext cx="2582863" cy="820738"/>
          </a:xfrm>
          <a:custGeom>
            <a:avLst/>
            <a:gdLst>
              <a:gd name="T0" fmla="*/ 2147483646 w 21600"/>
              <a:gd name="T1" fmla="*/ 0 h 21600"/>
              <a:gd name="T2" fmla="*/ 2147483646 w 21600"/>
              <a:gd name="T3" fmla="*/ 398115648 h 21600"/>
              <a:gd name="T4" fmla="*/ 2147483646 w 21600"/>
              <a:gd name="T5" fmla="*/ 592483315 h 21600"/>
              <a:gd name="T6" fmla="*/ 2147483646 w 21600"/>
              <a:gd name="T7" fmla="*/ 398115648 h 21600"/>
              <a:gd name="T8" fmla="*/ 0 60000 65536"/>
              <a:gd name="T9" fmla="*/ 0 60000 65536"/>
              <a:gd name="T10" fmla="*/ 0 60000 65536"/>
              <a:gd name="T11" fmla="*/ 0 60000 65536"/>
              <a:gd name="T12" fmla="*/ 495 w 21600"/>
              <a:gd name="T13" fmla="*/ 0 h 21600"/>
              <a:gd name="T14" fmla="*/ 21105 w 21600"/>
              <a:gd name="T15" fmla="*/ 10800 h 21600"/>
            </a:gdLst>
            <a:ahLst/>
            <a:cxnLst>
              <a:cxn ang="T8">
                <a:pos x="T0" y="T1"/>
              </a:cxn>
              <a:cxn ang="T9">
                <a:pos x="T2" y="T3"/>
              </a:cxn>
              <a:cxn ang="T10">
                <a:pos x="T4" y="T5"/>
              </a:cxn>
              <a:cxn ang="T11">
                <a:pos x="T6" y="T7"/>
              </a:cxn>
            </a:cxnLst>
            <a:rect l="T12" t="T13" r="T14" b="T15"/>
            <a:pathLst>
              <a:path w="21600" h="21600">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lnTo>
                  <a:pt x="18950" y="3714"/>
                </a:lnTo>
                <a:cubicBezTo>
                  <a:pt x="16899" y="1354"/>
                  <a:pt x="13926" y="-1"/>
                  <a:pt x="10799"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7673" y="0"/>
                  <a:pt x="4700" y="1354"/>
                  <a:pt x="2649" y="3714"/>
                </a:cubicBezTo>
                <a:lnTo>
                  <a:pt x="10800" y="10800"/>
                </a:lnTo>
                <a:close/>
              </a:path>
            </a:pathLst>
          </a:custGeom>
          <a:solidFill>
            <a:srgbClr val="4472C4"/>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0605" name="AutoShape 12"/>
          <p:cNvSpPr>
            <a:spLocks noChangeArrowheads="1"/>
          </p:cNvSpPr>
          <p:nvPr/>
        </p:nvSpPr>
        <p:spPr bwMode="auto">
          <a:xfrm rot="7020000">
            <a:off x="7859713" y="4152900"/>
            <a:ext cx="2582862" cy="820738"/>
          </a:xfrm>
          <a:custGeom>
            <a:avLst/>
            <a:gdLst>
              <a:gd name="T0" fmla="*/ 2147483646 w 21600"/>
              <a:gd name="T1" fmla="*/ 0 h 21600"/>
              <a:gd name="T2" fmla="*/ 2147483646 w 21600"/>
              <a:gd name="T3" fmla="*/ 398115648 h 21600"/>
              <a:gd name="T4" fmla="*/ 2147483646 w 21600"/>
              <a:gd name="T5" fmla="*/ 592483315 h 21600"/>
              <a:gd name="T6" fmla="*/ 2147483646 w 21600"/>
              <a:gd name="T7" fmla="*/ 398115648 h 21600"/>
              <a:gd name="T8" fmla="*/ 0 60000 65536"/>
              <a:gd name="T9" fmla="*/ 0 60000 65536"/>
              <a:gd name="T10" fmla="*/ 0 60000 65536"/>
              <a:gd name="T11" fmla="*/ 0 60000 65536"/>
              <a:gd name="T12" fmla="*/ 495 w 21600"/>
              <a:gd name="T13" fmla="*/ 0 h 21600"/>
              <a:gd name="T14" fmla="*/ 21105 w 21600"/>
              <a:gd name="T15" fmla="*/ 10800 h 21600"/>
            </a:gdLst>
            <a:ahLst/>
            <a:cxnLst>
              <a:cxn ang="T8">
                <a:pos x="T0" y="T1"/>
              </a:cxn>
              <a:cxn ang="T9">
                <a:pos x="T2" y="T3"/>
              </a:cxn>
              <a:cxn ang="T10">
                <a:pos x="T4" y="T5"/>
              </a:cxn>
              <a:cxn ang="T11">
                <a:pos x="T6" y="T7"/>
              </a:cxn>
            </a:cxnLst>
            <a:rect l="T12" t="T13" r="T14" b="T15"/>
            <a:pathLst>
              <a:path w="21600" h="21600">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lnTo>
                  <a:pt x="18950" y="3714"/>
                </a:lnTo>
                <a:cubicBezTo>
                  <a:pt x="16899" y="1354"/>
                  <a:pt x="13926" y="-1"/>
                  <a:pt x="10799"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7673" y="0"/>
                  <a:pt x="4700" y="1354"/>
                  <a:pt x="2649" y="3714"/>
                </a:cubicBezTo>
                <a:lnTo>
                  <a:pt x="10800" y="10800"/>
                </a:lnTo>
                <a:close/>
              </a:path>
            </a:pathLst>
          </a:custGeom>
          <a:solidFill>
            <a:srgbClr val="4472C4"/>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10606" name="AutoShape 13"/>
          <p:cNvSpPr>
            <a:spLocks noChangeArrowheads="1"/>
          </p:cNvSpPr>
          <p:nvPr/>
        </p:nvSpPr>
        <p:spPr bwMode="auto">
          <a:xfrm rot="10800000">
            <a:off x="4445000" y="5697538"/>
            <a:ext cx="2582863" cy="820737"/>
          </a:xfrm>
          <a:custGeom>
            <a:avLst/>
            <a:gdLst>
              <a:gd name="T0" fmla="*/ 2147483646 w 21600"/>
              <a:gd name="T1" fmla="*/ 0 h 21600"/>
              <a:gd name="T2" fmla="*/ 2147483646 w 21600"/>
              <a:gd name="T3" fmla="*/ 398114669 h 21600"/>
              <a:gd name="T4" fmla="*/ 2147483646 w 21600"/>
              <a:gd name="T5" fmla="*/ 592481871 h 21600"/>
              <a:gd name="T6" fmla="*/ 2147483646 w 21600"/>
              <a:gd name="T7" fmla="*/ 398114669 h 21600"/>
              <a:gd name="T8" fmla="*/ 0 60000 65536"/>
              <a:gd name="T9" fmla="*/ 0 60000 65536"/>
              <a:gd name="T10" fmla="*/ 0 60000 65536"/>
              <a:gd name="T11" fmla="*/ 0 60000 65536"/>
              <a:gd name="T12" fmla="*/ 495 w 21600"/>
              <a:gd name="T13" fmla="*/ 0 h 21600"/>
              <a:gd name="T14" fmla="*/ 21105 w 21600"/>
              <a:gd name="T15" fmla="*/ 10800 h 21600"/>
            </a:gdLst>
            <a:ahLst/>
            <a:cxnLst>
              <a:cxn ang="T8">
                <a:pos x="T0" y="T1"/>
              </a:cxn>
              <a:cxn ang="T9">
                <a:pos x="T2" y="T3"/>
              </a:cxn>
              <a:cxn ang="T10">
                <a:pos x="T4" y="T5"/>
              </a:cxn>
              <a:cxn ang="T11">
                <a:pos x="T6" y="T7"/>
              </a:cxn>
            </a:cxnLst>
            <a:rect l="T12" t="T13" r="T14" b="T15"/>
            <a:pathLst>
              <a:path w="21600" h="21600">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lnTo>
                  <a:pt x="18950" y="3714"/>
                </a:lnTo>
                <a:cubicBezTo>
                  <a:pt x="16899" y="1354"/>
                  <a:pt x="13926" y="-1"/>
                  <a:pt x="10799"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cubicBezTo>
                  <a:pt x="7673" y="0"/>
                  <a:pt x="4700" y="1354"/>
                  <a:pt x="2649" y="3714"/>
                </a:cubicBezTo>
                <a:lnTo>
                  <a:pt x="10800" y="10800"/>
                </a:lnTo>
                <a:close/>
              </a:path>
            </a:pathLst>
          </a:custGeom>
          <a:solidFill>
            <a:srgbClr val="4472C4"/>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extLst>
      <p:ext uri="{BB962C8B-B14F-4D97-AF65-F5344CB8AC3E}">
        <p14:creationId xmlns:p14="http://schemas.microsoft.com/office/powerpoint/2010/main" val="13388545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02E6F334-8C83-9398-2585-23541E7EB05E}"/>
              </a:ext>
            </a:extLst>
          </p:cNvPr>
          <p:cNvSpPr>
            <a:spLocks noGrp="1"/>
          </p:cNvSpPr>
          <p:nvPr>
            <p:ph type="title"/>
          </p:nvPr>
        </p:nvSpPr>
        <p:spPr>
          <a:xfrm>
            <a:off x="4224338" y="549276"/>
            <a:ext cx="5834062" cy="576263"/>
          </a:xfrm>
        </p:spPr>
        <p:txBody>
          <a:bodyPr rtlCol="0">
            <a:normAutofit fontScale="90000"/>
          </a:bodyPr>
          <a:lstStyle/>
          <a:p>
            <a:pPr>
              <a:defRPr/>
            </a:pPr>
            <a:r>
              <a:rPr lang="fr-FR" altLang="fr-FR" sz="3200" dirty="0">
                <a:solidFill>
                  <a:schemeClr val="accent6"/>
                </a:solidFill>
              </a:rPr>
              <a:t>    </a:t>
            </a:r>
            <a:r>
              <a:rPr lang="fr-FR" altLang="fr-FR" sz="3600" b="1" dirty="0">
                <a:solidFill>
                  <a:srgbClr val="002060"/>
                </a:solidFill>
                <a:latin typeface="Calibri" panose="020F0502020204030204" pitchFamily="34" charset="0"/>
                <a:cs typeface="Calibri" panose="020F0502020204030204" pitchFamily="34" charset="0"/>
              </a:rPr>
              <a:t>Quelques définitions:</a:t>
            </a:r>
          </a:p>
        </p:txBody>
      </p:sp>
      <p:sp>
        <p:nvSpPr>
          <p:cNvPr id="29699" name="Espace réservé du contenu 2">
            <a:extLst>
              <a:ext uri="{FF2B5EF4-FFF2-40B4-BE49-F238E27FC236}">
                <a16:creationId xmlns:a16="http://schemas.microsoft.com/office/drawing/2014/main" id="{ECDE38AC-2EFD-0B55-F561-06B3C4637687}"/>
              </a:ext>
            </a:extLst>
          </p:cNvPr>
          <p:cNvSpPr>
            <a:spLocks noGrp="1" noChangeArrowheads="1"/>
          </p:cNvSpPr>
          <p:nvPr>
            <p:ph type="body" sz="half" idx="2"/>
          </p:nvPr>
        </p:nvSpPr>
        <p:spPr>
          <a:xfrm>
            <a:off x="2711450" y="1524001"/>
            <a:ext cx="7848600" cy="4784725"/>
          </a:xfrm>
        </p:spPr>
        <p:txBody>
          <a:bodyPr>
            <a:normAutofit fontScale="92500"/>
          </a:bodyPr>
          <a:lstStyle/>
          <a:p>
            <a:pPr marL="273050" indent="-273050">
              <a:lnSpc>
                <a:spcPct val="120000"/>
              </a:lnSpc>
              <a:defRPr/>
            </a:pPr>
            <a:r>
              <a:rPr lang="fr-FR" altLang="fr-FR" sz="1400" b="1" dirty="0">
                <a:solidFill>
                  <a:srgbClr val="0070C0"/>
                </a:solidFill>
                <a:latin typeface="Calibri" panose="020F0502020204030204" pitchFamily="34" charset="0"/>
                <a:cs typeface="Calibri" panose="020F0502020204030204" pitchFamily="34" charset="0"/>
              </a:rPr>
              <a:t>Le stress :</a:t>
            </a:r>
          </a:p>
          <a:p>
            <a:pPr marL="547688" lvl="1" indent="-273050">
              <a:lnSpc>
                <a:spcPct val="120000"/>
              </a:lnSpc>
              <a:buFont typeface="Wingdings 3" panose="05040102010807070707" pitchFamily="18" charset="2"/>
              <a:buChar char=""/>
              <a:defRPr/>
            </a:pPr>
            <a:r>
              <a:rPr lang="fr-FR" altLang="fr-FR" sz="1400" dirty="0">
                <a:solidFill>
                  <a:srgbClr val="0070C0"/>
                </a:solidFill>
                <a:latin typeface="Calibri" panose="020F0502020204030204" pitchFamily="34" charset="0"/>
                <a:cs typeface="Calibri" panose="020F0502020204030204" pitchFamily="34" charset="0"/>
              </a:rPr>
              <a:t>Processus dynamique </a:t>
            </a:r>
            <a:r>
              <a:rPr lang="fr-FR" altLang="fr-FR" sz="1400" dirty="0">
                <a:solidFill>
                  <a:srgbClr val="002060"/>
                </a:solidFill>
                <a:latin typeface="Calibri" panose="020F0502020204030204" pitchFamily="34" charset="0"/>
                <a:cs typeface="Calibri" panose="020F0502020204030204" pitchFamily="34" charset="0"/>
              </a:rPr>
              <a:t>( physique et psychologique) permettant de maintenir l’équilibre interne de l’individu. 3 phases: phase d’alarme, phase d’élaboration d’une réponse, puis phase de retour au calme.</a:t>
            </a:r>
          </a:p>
          <a:p>
            <a:pPr marL="547688" lvl="1" indent="-273050">
              <a:lnSpc>
                <a:spcPct val="120000"/>
              </a:lnSpc>
              <a:buFont typeface="Wingdings 3" panose="05040102010807070707" pitchFamily="18" charset="2"/>
              <a:buChar char=""/>
              <a:defRPr/>
            </a:pPr>
            <a:r>
              <a:rPr lang="fr-FR" altLang="fr-FR" sz="1400" dirty="0">
                <a:solidFill>
                  <a:srgbClr val="002060"/>
                </a:solidFill>
                <a:latin typeface="Calibri" panose="020F0502020204030204" pitchFamily="34" charset="0"/>
                <a:cs typeface="Calibri" panose="020F0502020204030204" pitchFamily="34" charset="0"/>
              </a:rPr>
              <a:t>Le stress est ressenti quand il y a un </a:t>
            </a:r>
            <a:r>
              <a:rPr lang="fr-FR" altLang="fr-FR" sz="1400" b="1" dirty="0">
                <a:solidFill>
                  <a:srgbClr val="002060"/>
                </a:solidFill>
                <a:latin typeface="Calibri" panose="020F0502020204030204" pitchFamily="34" charset="0"/>
                <a:cs typeface="Calibri" panose="020F0502020204030204" pitchFamily="34" charset="0"/>
              </a:rPr>
              <a:t>déséquilibre perçu </a:t>
            </a:r>
            <a:r>
              <a:rPr lang="fr-FR" altLang="fr-FR" sz="1400" dirty="0">
                <a:solidFill>
                  <a:srgbClr val="002060"/>
                </a:solidFill>
                <a:latin typeface="Calibri" panose="020F0502020204030204" pitchFamily="34" charset="0"/>
                <a:cs typeface="Calibri" panose="020F0502020204030204" pitchFamily="34" charset="0"/>
              </a:rPr>
              <a:t>entre ce qui est exigé de la personne et les ressources dont elle dispose pour répondre à ces exigences</a:t>
            </a:r>
          </a:p>
          <a:p>
            <a:pPr marL="273050" indent="-273050">
              <a:lnSpc>
                <a:spcPct val="120000"/>
              </a:lnSpc>
              <a:spcBef>
                <a:spcPts val="1200"/>
              </a:spcBef>
              <a:defRPr/>
            </a:pPr>
            <a:r>
              <a:rPr lang="fr-FR" altLang="fr-FR" sz="1400" b="1" dirty="0">
                <a:solidFill>
                  <a:srgbClr val="0070C0"/>
                </a:solidFill>
                <a:latin typeface="Calibri" panose="020F0502020204030204" pitchFamily="34" charset="0"/>
                <a:cs typeface="Calibri" panose="020F0502020204030204" pitchFamily="34" charset="0"/>
              </a:rPr>
              <a:t>Les risques psychosociaux :</a:t>
            </a:r>
          </a:p>
          <a:p>
            <a:pPr marL="547688" lvl="1" indent="-273050">
              <a:lnSpc>
                <a:spcPct val="120000"/>
              </a:lnSpc>
              <a:buFont typeface="Wingdings 3" panose="05040102010807070707" pitchFamily="18" charset="2"/>
              <a:buChar char=""/>
              <a:defRPr/>
            </a:pPr>
            <a:r>
              <a:rPr lang="fr-FR" altLang="fr-FR" sz="1400" b="1" dirty="0">
                <a:solidFill>
                  <a:srgbClr val="002060"/>
                </a:solidFill>
                <a:latin typeface="Calibri" panose="020F0502020204030204" pitchFamily="34" charset="0"/>
                <a:cs typeface="Calibri" panose="020F0502020204030204" pitchFamily="34" charset="0"/>
              </a:rPr>
              <a:t>Risque pour la santé mentale, physique et sociale</a:t>
            </a:r>
            <a:r>
              <a:rPr lang="fr-FR" altLang="fr-FR" sz="1400" dirty="0">
                <a:solidFill>
                  <a:srgbClr val="002060"/>
                </a:solidFill>
                <a:latin typeface="Calibri" panose="020F0502020204030204" pitchFamily="34" charset="0"/>
                <a:cs typeface="Calibri" panose="020F0502020204030204" pitchFamily="34" charset="0"/>
              </a:rPr>
              <a:t>, engendré par les conditions d’emploi et les facteurs organisationnels et relationnels susceptibles d’interagir avec le fonctionnement mental</a:t>
            </a:r>
          </a:p>
          <a:p>
            <a:pPr marL="547688" lvl="1" indent="-273050">
              <a:lnSpc>
                <a:spcPct val="120000"/>
              </a:lnSpc>
              <a:buFont typeface="Wingdings 3" panose="05040102010807070707" pitchFamily="18" charset="2"/>
              <a:buChar char=""/>
              <a:defRPr/>
            </a:pPr>
            <a:r>
              <a:rPr lang="fr-FR" altLang="fr-FR" sz="1400" dirty="0">
                <a:solidFill>
                  <a:srgbClr val="002060"/>
                </a:solidFill>
                <a:latin typeface="Calibri" panose="020F0502020204030204" pitchFamily="34" charset="0"/>
                <a:cs typeface="Calibri" panose="020F0502020204030204" pitchFamily="34" charset="0"/>
              </a:rPr>
              <a:t>Ils regroupent le stress au travail, les violences internes et externes, l’épuisement professionnel, les formes de mal-être, de souffrance, de malaise ressenties par les salariés.</a:t>
            </a:r>
          </a:p>
          <a:p>
            <a:pPr marL="273050" indent="-273050">
              <a:lnSpc>
                <a:spcPct val="120000"/>
              </a:lnSpc>
              <a:spcBef>
                <a:spcPts val="1200"/>
              </a:spcBef>
              <a:defRPr/>
            </a:pPr>
            <a:r>
              <a:rPr lang="fr-FR" altLang="fr-FR" sz="1400" b="1" dirty="0">
                <a:solidFill>
                  <a:srgbClr val="0070C0"/>
                </a:solidFill>
                <a:latin typeface="Calibri" panose="020F0502020204030204" pitchFamily="34" charset="0"/>
                <a:cs typeface="Calibri" panose="020F0502020204030204" pitchFamily="34" charset="0"/>
              </a:rPr>
              <a:t>La qualité de vie au travail :</a:t>
            </a:r>
          </a:p>
          <a:p>
            <a:pPr marL="547688" lvl="1" indent="-273050">
              <a:lnSpc>
                <a:spcPct val="120000"/>
              </a:lnSpc>
              <a:buFont typeface="Wingdings 3" panose="05040102010807070707" pitchFamily="18" charset="2"/>
              <a:buChar char=""/>
              <a:defRPr/>
            </a:pPr>
            <a:r>
              <a:rPr lang="fr-FR" altLang="fr-FR" sz="1400" dirty="0">
                <a:solidFill>
                  <a:srgbClr val="002060"/>
                </a:solidFill>
                <a:latin typeface="Calibri" panose="020F0502020204030204" pitchFamily="34" charset="0"/>
                <a:cs typeface="Calibri" panose="020F0502020204030204" pitchFamily="34" charset="0"/>
              </a:rPr>
              <a:t> </a:t>
            </a:r>
            <a:r>
              <a:rPr lang="fr-FR" altLang="fr-FR" sz="1400" b="1" dirty="0">
                <a:solidFill>
                  <a:srgbClr val="002060"/>
                </a:solidFill>
                <a:latin typeface="Calibri" panose="020F0502020204030204" pitchFamily="34" charset="0"/>
                <a:cs typeface="Calibri" panose="020F0502020204030204" pitchFamily="34" charset="0"/>
              </a:rPr>
              <a:t>La perception qu’a un individu de sa place dans l’existence en relation avec ses objectifs, ses attentes, ses normes et ses inquiétudes</a:t>
            </a:r>
            <a:r>
              <a:rPr lang="fr-FR" altLang="fr-FR" sz="1400" dirty="0">
                <a:solidFill>
                  <a:srgbClr val="002060"/>
                </a:solidFill>
                <a:latin typeface="Calibri" panose="020F0502020204030204" pitchFamily="34" charset="0"/>
                <a:cs typeface="Calibri" panose="020F0502020204030204" pitchFamily="34" charset="0"/>
              </a:rPr>
              <a:t>. </a:t>
            </a:r>
          </a:p>
          <a:p>
            <a:pPr marL="547688" lvl="1" indent="-273050">
              <a:lnSpc>
                <a:spcPct val="120000"/>
              </a:lnSpc>
              <a:buFont typeface="Wingdings 3" panose="05040102010807070707" pitchFamily="18" charset="2"/>
              <a:buChar char=""/>
              <a:defRPr/>
            </a:pPr>
            <a:r>
              <a:rPr lang="fr-FR" altLang="fr-FR" sz="1400" dirty="0">
                <a:solidFill>
                  <a:srgbClr val="002060"/>
                </a:solidFill>
                <a:latin typeface="Calibri" panose="020F0502020204030204" pitchFamily="34" charset="0"/>
                <a:cs typeface="Calibri" panose="020F0502020204030204" pitchFamily="34" charset="0"/>
              </a:rPr>
              <a:t>Large champ conceptuel, englobant la santé physique, l’état psychologique, le niveau d’indépendance, les relations sociales, la relation avec les spécificités de son environnement…</a:t>
            </a:r>
            <a:endParaRPr lang="fr-FR" altLang="fr-FR" sz="1400" b="1"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a:extLst>
              <a:ext uri="{FF2B5EF4-FFF2-40B4-BE49-F238E27FC236}">
                <a16:creationId xmlns:a16="http://schemas.microsoft.com/office/drawing/2014/main" id="{84AEBDD9-C7AE-44ED-AD75-68036334711B}"/>
              </a:ext>
            </a:extLst>
          </p:cNvPr>
          <p:cNvSpPr>
            <a:spLocks noChangeArrowheads="1"/>
          </p:cNvSpPr>
          <p:nvPr/>
        </p:nvSpPr>
        <p:spPr bwMode="auto">
          <a:xfrm>
            <a:off x="0" y="0"/>
            <a:ext cx="12192000" cy="6856413"/>
          </a:xfrm>
          <a:prstGeom prst="rect">
            <a:avLst/>
          </a:prstGeom>
          <a:solidFill>
            <a:srgbClr val="4472C4"/>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47459" name="Text Box 2">
            <a:extLst>
              <a:ext uri="{FF2B5EF4-FFF2-40B4-BE49-F238E27FC236}">
                <a16:creationId xmlns:a16="http://schemas.microsoft.com/office/drawing/2014/main" id="{78AE8A59-EABC-49B3-8C6E-F16A87A53D48}"/>
              </a:ext>
            </a:extLst>
          </p:cNvPr>
          <p:cNvSpPr txBox="1">
            <a:spLocks noChangeArrowheads="1"/>
          </p:cNvSpPr>
          <p:nvPr/>
        </p:nvSpPr>
        <p:spPr bwMode="auto">
          <a:xfrm>
            <a:off x="1114425" y="2960688"/>
            <a:ext cx="403542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Aft>
                <a:spcPct val="0"/>
              </a:spcAft>
            </a:pPr>
            <a:r>
              <a:rPr lang="fr-FR" altLang="fr-FR" sz="3400" b="1">
                <a:latin typeface="Calibri Light" panose="020F0302020204030204" pitchFamily="34" charset="0"/>
              </a:rPr>
              <a:t>STAFF PLURIPROFESSIONNEL</a:t>
            </a:r>
          </a:p>
        </p:txBody>
      </p:sp>
      <p:grpSp>
        <p:nvGrpSpPr>
          <p:cNvPr id="147460" name="Group 3">
            <a:extLst>
              <a:ext uri="{FF2B5EF4-FFF2-40B4-BE49-F238E27FC236}">
                <a16:creationId xmlns:a16="http://schemas.microsoft.com/office/drawing/2014/main" id="{2529F2BD-7A02-420A-9213-BD28AAE93C1F}"/>
              </a:ext>
            </a:extLst>
          </p:cNvPr>
          <p:cNvGrpSpPr>
            <a:grpSpLocks/>
          </p:cNvGrpSpPr>
          <p:nvPr/>
        </p:nvGrpSpPr>
        <p:grpSpPr bwMode="auto">
          <a:xfrm>
            <a:off x="0" y="2984500"/>
            <a:ext cx="730250" cy="671513"/>
            <a:chOff x="0" y="1880"/>
            <a:chExt cx="460" cy="423"/>
          </a:xfrm>
        </p:grpSpPr>
        <p:sp>
          <p:nvSpPr>
            <p:cNvPr id="147465" name="Rectangle 4">
              <a:extLst>
                <a:ext uri="{FF2B5EF4-FFF2-40B4-BE49-F238E27FC236}">
                  <a16:creationId xmlns:a16="http://schemas.microsoft.com/office/drawing/2014/main" id="{5AA9F936-D258-45F5-86B3-FC40A69DAF1D}"/>
                </a:ext>
              </a:extLst>
            </p:cNvPr>
            <p:cNvSpPr>
              <a:spLocks noChangeArrowheads="1"/>
            </p:cNvSpPr>
            <p:nvPr/>
          </p:nvSpPr>
          <p:spPr bwMode="auto">
            <a:xfrm>
              <a:off x="0" y="1880"/>
              <a:ext cx="122" cy="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47466" name="Rectangle 5">
              <a:extLst>
                <a:ext uri="{FF2B5EF4-FFF2-40B4-BE49-F238E27FC236}">
                  <a16:creationId xmlns:a16="http://schemas.microsoft.com/office/drawing/2014/main" id="{ABED700F-94F9-4CAC-8494-91104645D83D}"/>
                </a:ext>
              </a:extLst>
            </p:cNvPr>
            <p:cNvSpPr>
              <a:spLocks noChangeArrowheads="1"/>
            </p:cNvSpPr>
            <p:nvPr/>
          </p:nvSpPr>
          <p:spPr bwMode="auto">
            <a:xfrm>
              <a:off x="169" y="1880"/>
              <a:ext cx="122" cy="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47467" name="Rectangle 6">
              <a:extLst>
                <a:ext uri="{FF2B5EF4-FFF2-40B4-BE49-F238E27FC236}">
                  <a16:creationId xmlns:a16="http://schemas.microsoft.com/office/drawing/2014/main" id="{938B7EF9-8C0C-4905-9DF1-E47514C2EEC5}"/>
                </a:ext>
              </a:extLst>
            </p:cNvPr>
            <p:cNvSpPr>
              <a:spLocks noChangeArrowheads="1"/>
            </p:cNvSpPr>
            <p:nvPr/>
          </p:nvSpPr>
          <p:spPr bwMode="auto">
            <a:xfrm>
              <a:off x="337" y="1880"/>
              <a:ext cx="122" cy="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grpSp>
      <p:sp>
        <p:nvSpPr>
          <p:cNvPr id="147461" name="Rectangle 7">
            <a:extLst>
              <a:ext uri="{FF2B5EF4-FFF2-40B4-BE49-F238E27FC236}">
                <a16:creationId xmlns:a16="http://schemas.microsoft.com/office/drawing/2014/main" id="{84C0D840-2158-423D-8647-FC3B91737E1A}"/>
              </a:ext>
            </a:extLst>
          </p:cNvPr>
          <p:cNvSpPr>
            <a:spLocks noChangeArrowheads="1"/>
          </p:cNvSpPr>
          <p:nvPr/>
        </p:nvSpPr>
        <p:spPr bwMode="auto">
          <a:xfrm flipH="1">
            <a:off x="10698163" y="0"/>
            <a:ext cx="1493837" cy="6858000"/>
          </a:xfrm>
          <a:prstGeom prst="rect">
            <a:avLst/>
          </a:prstGeom>
          <a:solidFill>
            <a:srgbClr val="FFC000"/>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47462" name="Rectangle 8">
            <a:extLst>
              <a:ext uri="{FF2B5EF4-FFF2-40B4-BE49-F238E27FC236}">
                <a16:creationId xmlns:a16="http://schemas.microsoft.com/office/drawing/2014/main" id="{7840611C-949B-4DA1-9B68-CF768785DF45}"/>
              </a:ext>
            </a:extLst>
          </p:cNvPr>
          <p:cNvSpPr>
            <a:spLocks noChangeArrowheads="1"/>
          </p:cNvSpPr>
          <p:nvPr/>
        </p:nvSpPr>
        <p:spPr bwMode="auto">
          <a:xfrm>
            <a:off x="5086350" y="617538"/>
            <a:ext cx="6073775" cy="5791200"/>
          </a:xfrm>
          <a:prstGeom prst="rect">
            <a:avLst/>
          </a:prstGeom>
          <a:solidFill>
            <a:srgbClr val="FFFFFF"/>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pic>
        <p:nvPicPr>
          <p:cNvPr id="76809" name="Picture 9">
            <a:extLst>
              <a:ext uri="{FF2B5EF4-FFF2-40B4-BE49-F238E27FC236}">
                <a16:creationId xmlns:a16="http://schemas.microsoft.com/office/drawing/2014/main" id="{4D92E430-E4CB-4AD9-ACC0-B59B43CE1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88" t="25926" r="20583" b="27840"/>
          <a:stretch>
            <a:fillRect/>
          </a:stretch>
        </p:blipFill>
        <p:spPr bwMode="auto">
          <a:xfrm>
            <a:off x="5280025" y="976313"/>
            <a:ext cx="5913438" cy="5264150"/>
          </a:xfrm>
          <a:prstGeom prst="rect">
            <a:avLst/>
          </a:prstGeom>
          <a:noFill/>
          <a:ln>
            <a:noFill/>
          </a:ln>
          <a:effectLst/>
          <a:extLst>
            <a:ext uri="{909E8E84-426E-40DD-AFC4-6F175D3DCCD1}">
              <a14:hiddenFill xmlns:a14="http://schemas.microsoft.com/office/drawing/2010/main">
                <a:blipFill dpi="0" rotWithShape="0">
                  <a:blip/>
                  <a:srcRect l="19888" t="25926" r="20583" b="2784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7464" name="Picture 10">
            <a:extLst>
              <a:ext uri="{FF2B5EF4-FFF2-40B4-BE49-F238E27FC236}">
                <a16:creationId xmlns:a16="http://schemas.microsoft.com/office/drawing/2014/main" id="{683D72B2-200D-4021-900B-CD7711604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6738" cy="141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additive="repl">
                                        <p:cTn id="6" dur="1" fill="hold">
                                          <p:stCondLst>
                                            <p:cond delay="0"/>
                                          </p:stCondLst>
                                        </p:cTn>
                                        <p:tgtEl>
                                          <p:spTgt spid="76809"/>
                                        </p:tgtEl>
                                        <p:attrNameLst>
                                          <p:attrName>style.visibility</p:attrName>
                                        </p:attrNameLst>
                                      </p:cBhvr>
                                      <p:to>
                                        <p:strVal val="visible"/>
                                      </p:to>
                                    </p:set>
                                    <p:anim calcmode="lin" valueType="num">
                                      <p:cBhvr additive="repl">
                                        <p:cTn id="7" dur="5000" fill="hold"/>
                                        <p:tgtEl>
                                          <p:spTgt spid="76809"/>
                                        </p:tgtEl>
                                        <p:attrNameLst>
                                          <p:attrName>ppt_w</p:attrName>
                                        </p:attrNameLst>
                                      </p:cBhvr>
                                      <p:tavLst>
                                        <p:tav tm="100000">
                                          <p:val>
                                            <p:fltVal val="0"/>
                                          </p:val>
                                        </p:tav>
                                        <p:tav>
                                          <p:val>
                                            <p:strVal val="#ppt_w"/>
                                          </p:val>
                                        </p:tav>
                                      </p:tavLst>
                                    </p:anim>
                                    <p:anim calcmode="lin" valueType="num">
                                      <p:cBhvr additive="repl">
                                        <p:cTn id="8" dur="5000" fill="hold"/>
                                        <p:tgtEl>
                                          <p:spTgt spid="76809"/>
                                        </p:tgtEl>
                                        <p:attrNameLst>
                                          <p:attrName>ppt_h</p:attrName>
                                        </p:attrNameLst>
                                      </p:cBhvr>
                                      <p:tavLst>
                                        <p:tav tm="100000">
                                          <p:val>
                                            <p:fltVal val="0"/>
                                          </p:val>
                                        </p:tav>
                                        <p:tav>
                                          <p:val>
                                            <p:strVal val="#ppt_h"/>
                                          </p:val>
                                        </p:tav>
                                      </p:tavLst>
                                    </p:anim>
                                    <p:anim calcmode="lin" valueType="num">
                                      <p:cBhvr additive="repl">
                                        <p:cTn id="9" dur="5000" fill="hold"/>
                                        <p:tgtEl>
                                          <p:spTgt spid="76809"/>
                                        </p:tgtEl>
                                        <p:attrNameLst>
                                          <p:attrName>ppt_x</p:attrName>
                                        </p:attrNameLst>
                                      </p:cBhvr>
                                      <p:tavLst>
                                        <p:tav tm="100000">
                                          <p:val>
                                            <p:fltVal val="0.5"/>
                                          </p:val>
                                        </p:tav>
                                        <p:tav>
                                          <p:val>
                                            <p:strVal val="#ppt_x"/>
                                          </p:val>
                                        </p:tav>
                                      </p:tavLst>
                                    </p:anim>
                                    <p:anim calcmode="lin" valueType="num">
                                      <p:cBhvr additive="repl">
                                        <p:cTn id="10" dur="5000" fill="hold"/>
                                        <p:tgtEl>
                                          <p:spTgt spid="76809"/>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id="{84B28CEA-5637-4C76-8CDC-97A321AEED5E}"/>
              </a:ext>
            </a:extLst>
          </p:cNvPr>
          <p:cNvSpPr>
            <a:spLocks noGrp="1" noChangeArrowheads="1"/>
          </p:cNvSpPr>
          <p:nvPr>
            <p:ph type="title"/>
          </p:nvPr>
        </p:nvSpPr>
        <p:spPr>
          <a:xfrm>
            <a:off x="2636874" y="399494"/>
            <a:ext cx="9366214" cy="1157843"/>
          </a:xfrm>
        </p:spPr>
        <p:txBody>
          <a:bodyPr>
            <a:normAutofit/>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altLang="fr-FR" sz="3200" b="1" dirty="0">
                <a:solidFill>
                  <a:srgbClr val="002060"/>
                </a:solidFill>
              </a:rPr>
              <a:t>LES STAFFS PLURIPROFESSIONNELS</a:t>
            </a:r>
          </a:p>
        </p:txBody>
      </p:sp>
      <p:sp>
        <p:nvSpPr>
          <p:cNvPr id="155651" name="Text Box 2">
            <a:extLst>
              <a:ext uri="{FF2B5EF4-FFF2-40B4-BE49-F238E27FC236}">
                <a16:creationId xmlns:a16="http://schemas.microsoft.com/office/drawing/2014/main" id="{E94FCAE9-9E8D-4264-9431-4AF7AB5431E4}"/>
              </a:ext>
            </a:extLst>
          </p:cNvPr>
          <p:cNvSpPr txBox="1">
            <a:spLocks noChangeArrowheads="1"/>
          </p:cNvSpPr>
          <p:nvPr/>
        </p:nvSpPr>
        <p:spPr bwMode="auto">
          <a:xfrm>
            <a:off x="2020185" y="1913859"/>
            <a:ext cx="9484427" cy="4320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1pPr>
            <a:lvl2pPr marL="738188" indent="-279400">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2pPr>
            <a:lvl3pPr>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3pPr>
            <a:lvl4pPr>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4pPr>
            <a:lvl5pPr>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1179513" algn="l"/>
                <a:tab pos="1628775" algn="l"/>
                <a:tab pos="2078038" algn="l"/>
                <a:tab pos="2527300" algn="l"/>
                <a:tab pos="2976563" algn="l"/>
                <a:tab pos="3425825" algn="l"/>
                <a:tab pos="3875088" algn="l"/>
                <a:tab pos="4324350" algn="l"/>
                <a:tab pos="4773613" algn="l"/>
                <a:tab pos="5221288" algn="l"/>
                <a:tab pos="5670550" algn="l"/>
                <a:tab pos="6119813" algn="l"/>
                <a:tab pos="6569075" algn="l"/>
                <a:tab pos="7018338" algn="l"/>
                <a:tab pos="7467600" algn="l"/>
                <a:tab pos="7916863" algn="l"/>
                <a:tab pos="8366125" algn="l"/>
                <a:tab pos="8815388" algn="l"/>
                <a:tab pos="9264650" algn="l"/>
                <a:tab pos="9713913" algn="l"/>
              </a:tabLst>
              <a:defRPr>
                <a:solidFill>
                  <a:schemeClr val="tx1"/>
                </a:solidFill>
                <a:latin typeface="Arial" panose="020B0604020202020204" pitchFamily="34" charset="0"/>
                <a:ea typeface="Microsoft YaHei" panose="020B0503020204020204" pitchFamily="34" charset="-122"/>
              </a:defRPr>
            </a:lvl9pPr>
          </a:lstStyle>
          <a:p>
            <a:pPr lvl="1" hangingPunct="1">
              <a:spcBef>
                <a:spcPts val="1000"/>
              </a:spcBef>
              <a:buClr>
                <a:srgbClr val="000066"/>
              </a:buClr>
              <a:buSzPct val="75000"/>
              <a:buFont typeface="Wingdings 3" panose="05040102010807070707" pitchFamily="18" charset="2"/>
              <a:buChar char=""/>
            </a:pPr>
            <a:r>
              <a:rPr lang="en-US" altLang="fr-FR" sz="2400" dirty="0">
                <a:solidFill>
                  <a:srgbClr val="404040"/>
                </a:solidFill>
                <a:cs typeface="Arial" panose="020B0604020202020204" pitchFamily="34" charset="0"/>
              </a:rPr>
              <a:t>Au </a:t>
            </a:r>
            <a:r>
              <a:rPr lang="en-US" altLang="fr-FR" sz="2400" dirty="0" err="1">
                <a:solidFill>
                  <a:srgbClr val="404040"/>
                </a:solidFill>
                <a:cs typeface="Arial" panose="020B0604020202020204" pitchFamily="34" charset="0"/>
              </a:rPr>
              <a:t>moins</a:t>
            </a:r>
            <a:r>
              <a:rPr lang="en-US" altLang="fr-FR" sz="2400" dirty="0">
                <a:solidFill>
                  <a:srgbClr val="404040"/>
                </a:solidFill>
                <a:cs typeface="Arial" panose="020B0604020202020204" pitchFamily="34" charset="0"/>
              </a:rPr>
              <a:t> </a:t>
            </a:r>
            <a:r>
              <a:rPr lang="en-US" altLang="fr-FR" sz="2400" dirty="0" err="1">
                <a:solidFill>
                  <a:srgbClr val="404040"/>
                </a:solidFill>
                <a:cs typeface="Arial" panose="020B0604020202020204" pitchFamily="34" charset="0"/>
              </a:rPr>
              <a:t>une</a:t>
            </a:r>
            <a:r>
              <a:rPr lang="en-US" altLang="fr-FR" sz="2400" dirty="0">
                <a:solidFill>
                  <a:srgbClr val="404040"/>
                </a:solidFill>
                <a:cs typeface="Arial" panose="020B0604020202020204" pitchFamily="34" charset="0"/>
              </a:rPr>
              <a:t> </a:t>
            </a:r>
            <a:r>
              <a:rPr lang="en-US" altLang="fr-FR" sz="2400" dirty="0" err="1">
                <a:solidFill>
                  <a:srgbClr val="404040"/>
                </a:solidFill>
                <a:cs typeface="Arial" panose="020B0604020202020204" pitchFamily="34" charset="0"/>
              </a:rPr>
              <a:t>fois</a:t>
            </a:r>
            <a:r>
              <a:rPr lang="en-US" altLang="fr-FR" sz="2400" dirty="0">
                <a:solidFill>
                  <a:srgbClr val="404040"/>
                </a:solidFill>
                <a:cs typeface="Arial" panose="020B0604020202020204" pitchFamily="34" charset="0"/>
              </a:rPr>
              <a:t> par </a:t>
            </a:r>
            <a:r>
              <a:rPr lang="en-US" altLang="fr-FR" sz="2400" dirty="0" err="1">
                <a:solidFill>
                  <a:srgbClr val="404040"/>
                </a:solidFill>
                <a:cs typeface="Arial" panose="020B0604020202020204" pitchFamily="34" charset="0"/>
              </a:rPr>
              <a:t>semaine</a:t>
            </a:r>
            <a:endParaRPr lang="en-US" altLang="fr-FR" sz="2400" dirty="0">
              <a:solidFill>
                <a:srgbClr val="404040"/>
              </a:solidFill>
              <a:cs typeface="Arial" panose="020B0604020202020204" pitchFamily="34" charset="0"/>
            </a:endParaRPr>
          </a:p>
          <a:p>
            <a:pPr lvl="1" hangingPunct="1">
              <a:spcBef>
                <a:spcPts val="1000"/>
              </a:spcBef>
              <a:buClr>
                <a:srgbClr val="000066"/>
              </a:buClr>
              <a:buSzPct val="75000"/>
              <a:buFont typeface="Wingdings 3" panose="05040102010807070707" pitchFamily="18" charset="2"/>
              <a:buChar char=""/>
            </a:pPr>
            <a:r>
              <a:rPr lang="en-US" altLang="fr-FR" sz="2400" dirty="0" err="1">
                <a:solidFill>
                  <a:srgbClr val="404040"/>
                </a:solidFill>
                <a:cs typeface="Arial" panose="020B0604020202020204" pitchFamily="34" charset="0"/>
              </a:rPr>
              <a:t>Ciblées</a:t>
            </a:r>
            <a:r>
              <a:rPr lang="en-US" altLang="fr-FR" sz="2400" dirty="0">
                <a:solidFill>
                  <a:srgbClr val="404040"/>
                </a:solidFill>
                <a:cs typeface="Arial" panose="020B0604020202020204" pitchFamily="34" charset="0"/>
              </a:rPr>
              <a:t> sur les </a:t>
            </a:r>
            <a:r>
              <a:rPr lang="en-US" altLang="fr-FR" sz="2400" dirty="0" err="1">
                <a:solidFill>
                  <a:srgbClr val="404040"/>
                </a:solidFill>
                <a:cs typeface="Arial" panose="020B0604020202020204" pitchFamily="34" charset="0"/>
              </a:rPr>
              <a:t>malades</a:t>
            </a:r>
            <a:r>
              <a:rPr lang="en-US" altLang="fr-FR" sz="2400" dirty="0">
                <a:solidFill>
                  <a:srgbClr val="404040"/>
                </a:solidFill>
                <a:cs typeface="Arial" panose="020B0604020202020204" pitchFamily="34" charset="0"/>
              </a:rPr>
              <a:t> </a:t>
            </a:r>
            <a:r>
              <a:rPr lang="en-US" altLang="fr-FR" sz="2400" dirty="0" err="1">
                <a:solidFill>
                  <a:srgbClr val="404040"/>
                </a:solidFill>
                <a:cs typeface="Arial" panose="020B0604020202020204" pitchFamily="34" charset="0"/>
              </a:rPr>
              <a:t>en</a:t>
            </a:r>
            <a:r>
              <a:rPr lang="en-US" altLang="fr-FR" sz="2400" dirty="0">
                <a:solidFill>
                  <a:srgbClr val="404040"/>
                </a:solidFill>
                <a:cs typeface="Arial" panose="020B0604020202020204" pitchFamily="34" charset="0"/>
              </a:rPr>
              <a:t> situation </a:t>
            </a:r>
            <a:r>
              <a:rPr lang="en-US" altLang="fr-FR" sz="2400" dirty="0" err="1">
                <a:solidFill>
                  <a:srgbClr val="404040"/>
                </a:solidFill>
                <a:cs typeface="Arial" panose="020B0604020202020204" pitchFamily="34" charset="0"/>
              </a:rPr>
              <a:t>complexe</a:t>
            </a:r>
            <a:endParaRPr lang="en-US" altLang="fr-FR" sz="2400" dirty="0">
              <a:solidFill>
                <a:srgbClr val="404040"/>
              </a:solidFill>
              <a:cs typeface="Arial" panose="020B0604020202020204" pitchFamily="34" charset="0"/>
            </a:endParaRPr>
          </a:p>
          <a:p>
            <a:pPr lvl="1" hangingPunct="1">
              <a:spcBef>
                <a:spcPts val="1000"/>
              </a:spcBef>
              <a:buClr>
                <a:srgbClr val="000066"/>
              </a:buClr>
              <a:buSzPct val="75000"/>
              <a:buFont typeface="Wingdings 3" panose="05040102010807070707" pitchFamily="18" charset="2"/>
              <a:buChar char=""/>
            </a:pPr>
            <a:r>
              <a:rPr lang="en-US" altLang="fr-FR" sz="2400" dirty="0" err="1">
                <a:solidFill>
                  <a:srgbClr val="404040"/>
                </a:solidFill>
                <a:cs typeface="Arial" panose="020B0604020202020204" pitchFamily="34" charset="0"/>
              </a:rPr>
              <a:t>Permettent</a:t>
            </a:r>
            <a:r>
              <a:rPr lang="en-US" altLang="fr-FR" sz="2400" dirty="0">
                <a:solidFill>
                  <a:srgbClr val="404040"/>
                </a:solidFill>
                <a:cs typeface="Arial" panose="020B0604020202020204" pitchFamily="34" charset="0"/>
              </a:rPr>
              <a:t>:</a:t>
            </a:r>
          </a:p>
          <a:p>
            <a:pPr hangingPunct="1">
              <a:spcBef>
                <a:spcPts val="1000"/>
              </a:spcBef>
            </a:pPr>
            <a:r>
              <a:rPr lang="en-US" altLang="fr-FR" sz="2000" dirty="0">
                <a:solidFill>
                  <a:srgbClr val="404040"/>
                </a:solidFill>
                <a:cs typeface="Arial" panose="020B0604020202020204" pitchFamily="34" charset="0"/>
              </a:rPr>
              <a:t>                 Regards </a:t>
            </a:r>
            <a:r>
              <a:rPr lang="en-US" altLang="fr-FR" sz="2000" dirty="0" err="1">
                <a:solidFill>
                  <a:srgbClr val="404040"/>
                </a:solidFill>
                <a:cs typeface="Arial" panose="020B0604020202020204" pitchFamily="34" charset="0"/>
              </a:rPr>
              <a:t>croisés</a:t>
            </a:r>
            <a:r>
              <a:rPr lang="en-US" altLang="fr-FR" sz="2000" dirty="0">
                <a:solidFill>
                  <a:srgbClr val="404040"/>
                </a:solidFill>
                <a:cs typeface="Arial" panose="020B0604020202020204" pitchFamily="34" charset="0"/>
              </a:rPr>
              <a:t>: information, </a:t>
            </a:r>
            <a:r>
              <a:rPr lang="en-US" altLang="fr-FR" sz="2000" dirty="0" err="1">
                <a:solidFill>
                  <a:srgbClr val="404040"/>
                </a:solidFill>
                <a:cs typeface="Arial" panose="020B0604020202020204" pitchFamily="34" charset="0"/>
              </a:rPr>
              <a:t>projet</a:t>
            </a:r>
            <a:r>
              <a:rPr lang="en-US" altLang="fr-FR" sz="2000" dirty="0">
                <a:solidFill>
                  <a:srgbClr val="404040"/>
                </a:solidFill>
                <a:cs typeface="Arial" panose="020B0604020202020204" pitchFamily="34" charset="0"/>
              </a:rPr>
              <a:t> de </a:t>
            </a:r>
            <a:r>
              <a:rPr lang="en-US" altLang="fr-FR" sz="2000" dirty="0" err="1">
                <a:solidFill>
                  <a:srgbClr val="404040"/>
                </a:solidFill>
                <a:cs typeface="Arial" panose="020B0604020202020204" pitchFamily="34" charset="0"/>
              </a:rPr>
              <a:t>santé</a:t>
            </a:r>
            <a:r>
              <a:rPr lang="en-US" altLang="fr-FR" sz="2000" dirty="0">
                <a:solidFill>
                  <a:srgbClr val="404040"/>
                </a:solidFill>
                <a:cs typeface="Arial" panose="020B0604020202020204" pitchFamily="34" charset="0"/>
              </a:rPr>
              <a:t> de </a:t>
            </a:r>
            <a:r>
              <a:rPr lang="en-US" altLang="fr-FR" sz="2000" dirty="0" err="1">
                <a:solidFill>
                  <a:srgbClr val="404040"/>
                </a:solidFill>
                <a:cs typeface="Arial" panose="020B0604020202020204" pitchFamily="34" charset="0"/>
              </a:rPr>
              <a:t>l’HAS</a:t>
            </a:r>
            <a:r>
              <a:rPr lang="en-US" altLang="fr-FR" sz="2000" dirty="0">
                <a:solidFill>
                  <a:srgbClr val="404040"/>
                </a:solidFill>
                <a:cs typeface="Arial" panose="020B0604020202020204" pitchFamily="34" charset="0"/>
              </a:rPr>
              <a:t> et </a:t>
            </a:r>
            <a:r>
              <a:rPr lang="en-US" altLang="fr-FR" sz="2000" dirty="0" err="1">
                <a:solidFill>
                  <a:srgbClr val="404040"/>
                </a:solidFill>
                <a:cs typeface="Arial" panose="020B0604020202020204" pitchFamily="34" charset="0"/>
              </a:rPr>
              <a:t>projet</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en</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soins</a:t>
            </a:r>
            <a:r>
              <a:rPr lang="en-US" altLang="fr-FR" sz="2000" dirty="0">
                <a:solidFill>
                  <a:srgbClr val="404040"/>
                </a:solidFill>
                <a:cs typeface="Arial" panose="020B0604020202020204" pitchFamily="34" charset="0"/>
              </a:rPr>
              <a:t> et </a:t>
            </a:r>
            <a:r>
              <a:rPr lang="en-US" altLang="fr-FR" sz="2000" dirty="0" err="1">
                <a:solidFill>
                  <a:srgbClr val="404040"/>
                </a:solidFill>
                <a:cs typeface="Arial" panose="020B0604020202020204" pitchFamily="34" charset="0"/>
              </a:rPr>
              <a:t>projet</a:t>
            </a:r>
            <a:r>
              <a:rPr lang="en-US" altLang="fr-FR" sz="2000" dirty="0">
                <a:solidFill>
                  <a:srgbClr val="404040"/>
                </a:solidFill>
                <a:cs typeface="Arial" panose="020B0604020202020204" pitchFamily="34" charset="0"/>
              </a:rPr>
              <a:t> de vie </a:t>
            </a:r>
            <a:r>
              <a:rPr lang="en-US" altLang="fr-FR" sz="2000" dirty="0" err="1">
                <a:solidFill>
                  <a:srgbClr val="404040"/>
                </a:solidFill>
                <a:cs typeface="Arial" panose="020B0604020202020204" pitchFamily="34" charset="0"/>
              </a:rPr>
              <a:t>personnalisés</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prise</a:t>
            </a:r>
            <a:r>
              <a:rPr lang="en-US" altLang="fr-FR" sz="2000" dirty="0">
                <a:solidFill>
                  <a:srgbClr val="404040"/>
                </a:solidFill>
                <a:cs typeface="Arial" panose="020B0604020202020204" pitchFamily="34" charset="0"/>
              </a:rPr>
              <a:t> de </a:t>
            </a:r>
            <a:r>
              <a:rPr lang="en-US" altLang="fr-FR" sz="2000" dirty="0" err="1">
                <a:solidFill>
                  <a:srgbClr val="404040"/>
                </a:solidFill>
                <a:cs typeface="Arial" panose="020B0604020202020204" pitchFamily="34" charset="0"/>
              </a:rPr>
              <a:t>décision</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éthique</a:t>
            </a:r>
            <a:endParaRPr lang="en-US" altLang="fr-FR" sz="2000" dirty="0">
              <a:solidFill>
                <a:srgbClr val="404040"/>
              </a:solidFill>
              <a:cs typeface="Arial" panose="020B0604020202020204" pitchFamily="34" charset="0"/>
            </a:endParaRPr>
          </a:p>
          <a:p>
            <a:pPr hangingPunct="1">
              <a:spcBef>
                <a:spcPts val="1000"/>
              </a:spcBef>
            </a:pPr>
            <a:r>
              <a:rPr lang="en-US" altLang="fr-FR" sz="2000" dirty="0">
                <a:solidFill>
                  <a:srgbClr val="404040"/>
                </a:solidFill>
                <a:cs typeface="Arial" panose="020B0604020202020204" pitchFamily="34" charset="0"/>
              </a:rPr>
              <a:t>                 Impact sur la QVT des </a:t>
            </a:r>
            <a:r>
              <a:rPr lang="en-US" altLang="fr-FR" sz="2000" dirty="0" err="1">
                <a:solidFill>
                  <a:srgbClr val="404040"/>
                </a:solidFill>
                <a:cs typeface="Arial" panose="020B0604020202020204" pitchFamily="34" charset="0"/>
              </a:rPr>
              <a:t>soignants</a:t>
            </a:r>
            <a:r>
              <a:rPr lang="en-US" altLang="fr-FR" sz="2000" dirty="0">
                <a:solidFill>
                  <a:srgbClr val="404040"/>
                </a:solidFill>
                <a:cs typeface="Arial" panose="020B0604020202020204" pitchFamily="34" charset="0"/>
              </a:rPr>
              <a:t> : impact sur la </a:t>
            </a:r>
            <a:r>
              <a:rPr lang="en-US" altLang="fr-FR" sz="2000" dirty="0" err="1">
                <a:solidFill>
                  <a:srgbClr val="404040"/>
                </a:solidFill>
                <a:cs typeface="Arial" panose="020B0604020202020204" pitchFamily="34" charset="0"/>
              </a:rPr>
              <a:t>qualité</a:t>
            </a:r>
            <a:r>
              <a:rPr lang="en-US" altLang="fr-FR" sz="2000" dirty="0">
                <a:solidFill>
                  <a:srgbClr val="404040"/>
                </a:solidFill>
                <a:cs typeface="Arial" panose="020B0604020202020204" pitchFamily="34" charset="0"/>
              </a:rPr>
              <a:t> de </a:t>
            </a:r>
            <a:r>
              <a:rPr lang="en-US" altLang="fr-FR" sz="2000" dirty="0" err="1">
                <a:solidFill>
                  <a:srgbClr val="404040"/>
                </a:solidFill>
                <a:cs typeface="Arial" panose="020B0604020202020204" pitchFamily="34" charset="0"/>
              </a:rPr>
              <a:t>l’information</a:t>
            </a:r>
            <a:r>
              <a:rPr lang="en-US" altLang="fr-FR" sz="2000" dirty="0">
                <a:solidFill>
                  <a:srgbClr val="404040"/>
                </a:solidFill>
                <a:cs typeface="Arial" panose="020B0604020202020204" pitchFamily="34" charset="0"/>
              </a:rPr>
              <a:t>, de </a:t>
            </a:r>
            <a:r>
              <a:rPr lang="en-US" altLang="fr-FR" sz="2000" dirty="0" err="1">
                <a:solidFill>
                  <a:srgbClr val="404040"/>
                </a:solidFill>
                <a:cs typeface="Arial" panose="020B0604020202020204" pitchFamily="34" charset="0"/>
              </a:rPr>
              <a:t>l’écoute</a:t>
            </a:r>
            <a:r>
              <a:rPr lang="en-US" altLang="fr-FR" sz="2000" dirty="0">
                <a:solidFill>
                  <a:srgbClr val="404040"/>
                </a:solidFill>
                <a:cs typeface="Arial" panose="020B0604020202020204" pitchFamily="34" charset="0"/>
              </a:rPr>
              <a:t> et de l ’</a:t>
            </a:r>
            <a:r>
              <a:rPr lang="en-US" altLang="fr-FR" sz="2000" dirty="0" err="1">
                <a:solidFill>
                  <a:srgbClr val="404040"/>
                </a:solidFill>
                <a:cs typeface="Arial" panose="020B0604020202020204" pitchFamily="34" charset="0"/>
              </a:rPr>
              <a:t>accompagnement</a:t>
            </a:r>
            <a:r>
              <a:rPr lang="en-US" altLang="fr-FR" sz="2000" dirty="0">
                <a:solidFill>
                  <a:srgbClr val="404040"/>
                </a:solidFill>
                <a:cs typeface="Arial" panose="020B0604020202020204" pitchFamily="34" charset="0"/>
              </a:rPr>
              <a:t> </a:t>
            </a:r>
          </a:p>
          <a:p>
            <a:pPr hangingPunct="1">
              <a:spcBef>
                <a:spcPts val="1000"/>
              </a:spcBef>
            </a:pPr>
            <a:r>
              <a:rPr lang="en-US" altLang="fr-FR" sz="2000" dirty="0">
                <a:solidFill>
                  <a:srgbClr val="404040"/>
                </a:solidFill>
                <a:cs typeface="Arial" panose="020B0604020202020204" pitchFamily="34" charset="0"/>
              </a:rPr>
              <a:t>                 Rencontre avec les </a:t>
            </a:r>
            <a:r>
              <a:rPr lang="en-US" altLang="fr-FR" sz="2000" dirty="0" err="1">
                <a:solidFill>
                  <a:srgbClr val="404040"/>
                </a:solidFill>
                <a:cs typeface="Arial" panose="020B0604020202020204" pitchFamily="34" charset="0"/>
              </a:rPr>
              <a:t>soins</a:t>
            </a:r>
            <a:r>
              <a:rPr lang="en-US" altLang="fr-FR" sz="2000" dirty="0">
                <a:solidFill>
                  <a:srgbClr val="404040"/>
                </a:solidFill>
                <a:cs typeface="Arial" panose="020B0604020202020204" pitchFamily="34" charset="0"/>
              </a:rPr>
              <a:t> de support → </a:t>
            </a:r>
            <a:r>
              <a:rPr lang="en-US" altLang="fr-FR" sz="2000" dirty="0" err="1">
                <a:solidFill>
                  <a:srgbClr val="404040"/>
                </a:solidFill>
                <a:cs typeface="Arial" panose="020B0604020202020204" pitchFamily="34" charset="0"/>
              </a:rPr>
              <a:t>leur</a:t>
            </a:r>
            <a:r>
              <a:rPr lang="en-US" altLang="fr-FR" sz="2000" dirty="0">
                <a:solidFill>
                  <a:srgbClr val="404040"/>
                </a:solidFill>
                <a:cs typeface="Arial" panose="020B0604020202020204" pitchFamily="34" charset="0"/>
              </a:rPr>
              <a:t> place dans </a:t>
            </a:r>
            <a:r>
              <a:rPr lang="en-US" altLang="fr-FR" sz="2000" dirty="0" err="1">
                <a:solidFill>
                  <a:srgbClr val="404040"/>
                </a:solidFill>
                <a:cs typeface="Arial" panose="020B0604020202020204" pitchFamily="34" charset="0"/>
              </a:rPr>
              <a:t>l’élaboration</a:t>
            </a:r>
            <a:r>
              <a:rPr lang="en-US" altLang="fr-FR" sz="2000" dirty="0">
                <a:solidFill>
                  <a:srgbClr val="404040"/>
                </a:solidFill>
                <a:cs typeface="Arial" panose="020B0604020202020204" pitchFamily="34" charset="0"/>
              </a:rPr>
              <a:t> du </a:t>
            </a:r>
            <a:r>
              <a:rPr lang="en-US" altLang="fr-FR" sz="2000" dirty="0" err="1">
                <a:solidFill>
                  <a:srgbClr val="404040"/>
                </a:solidFill>
                <a:cs typeface="Arial" panose="020B0604020202020204" pitchFamily="34" charset="0"/>
              </a:rPr>
              <a:t>projet</a:t>
            </a:r>
            <a:r>
              <a:rPr lang="en-US" altLang="fr-FR" sz="2000" dirty="0">
                <a:solidFill>
                  <a:srgbClr val="404040"/>
                </a:solidFill>
                <a:cs typeface="Arial" panose="020B0604020202020204" pitchFamily="34" charset="0"/>
              </a:rPr>
              <a:t> de </a:t>
            </a:r>
            <a:r>
              <a:rPr lang="en-US" altLang="fr-FR" sz="2000" dirty="0" err="1">
                <a:solidFill>
                  <a:srgbClr val="404040"/>
                </a:solidFill>
                <a:cs typeface="Arial" panose="020B0604020202020204" pitchFamily="34" charset="0"/>
              </a:rPr>
              <a:t>santé</a:t>
            </a:r>
            <a:r>
              <a:rPr lang="en-US" altLang="fr-FR" sz="2000" dirty="0">
                <a:solidFill>
                  <a:srgbClr val="404040"/>
                </a:solidFill>
                <a:cs typeface="Arial" panose="020B0604020202020204" pitchFamily="34" charset="0"/>
              </a:rPr>
              <a:t> et du </a:t>
            </a:r>
            <a:r>
              <a:rPr lang="en-US" altLang="fr-FR" sz="2000" dirty="0" err="1">
                <a:solidFill>
                  <a:srgbClr val="404040"/>
                </a:solidFill>
                <a:cs typeface="Arial" panose="020B0604020202020204" pitchFamily="34" charset="0"/>
              </a:rPr>
              <a:t>projet</a:t>
            </a:r>
            <a:r>
              <a:rPr lang="en-US" altLang="fr-FR" sz="2000" dirty="0">
                <a:solidFill>
                  <a:srgbClr val="404040"/>
                </a:solidFill>
                <a:cs typeface="Arial" panose="020B0604020202020204" pitchFamily="34" charset="0"/>
              </a:rPr>
              <a:t> de vie </a:t>
            </a:r>
            <a:r>
              <a:rPr lang="en-US" altLang="fr-FR" sz="2000" dirty="0" err="1">
                <a:solidFill>
                  <a:srgbClr val="404040"/>
                </a:solidFill>
                <a:cs typeface="Arial" panose="020B0604020202020204" pitchFamily="34" charset="0"/>
              </a:rPr>
              <a:t>personnalisés</a:t>
            </a:r>
            <a:r>
              <a:rPr lang="en-US" altLang="fr-FR" sz="2000" dirty="0">
                <a:solidFill>
                  <a:srgbClr val="404040"/>
                </a:solidFill>
                <a:cs typeface="Arial" panose="020B0604020202020204" pitchFamily="34" charset="0"/>
              </a:rPr>
              <a:t>.</a:t>
            </a:r>
          </a:p>
          <a:p>
            <a:pPr hangingPunct="1">
              <a:lnSpc>
                <a:spcPct val="160000"/>
              </a:lnSpc>
              <a:spcBef>
                <a:spcPts val="1000"/>
              </a:spcBef>
            </a:pPr>
            <a:endParaRPr lang="en-US" altLang="fr-FR" sz="2000" dirty="0">
              <a:solidFill>
                <a:srgbClr val="404040"/>
              </a:solidFill>
              <a:cs typeface="Arial" panose="020B0604020202020204" pitchFamily="34" charset="0"/>
            </a:endParaRPr>
          </a:p>
          <a:p>
            <a:pPr hangingPunct="1">
              <a:lnSpc>
                <a:spcPct val="160000"/>
              </a:lnSpc>
              <a:spcAft>
                <a:spcPts val="1425"/>
              </a:spcAft>
            </a:pPr>
            <a:endParaRPr lang="en-US" altLang="fr-FR" sz="2000" dirty="0">
              <a:solidFill>
                <a:srgbClr val="404040"/>
              </a:solidFill>
              <a:latin typeface="Century Gothic" panose="020B0502020202020204" pitchFamily="34" charset="0"/>
            </a:endParaRPr>
          </a:p>
          <a:p>
            <a:pPr hangingPunct="1">
              <a:lnSpc>
                <a:spcPct val="160000"/>
              </a:lnSpc>
              <a:spcBef>
                <a:spcPts val="1000"/>
              </a:spcBef>
            </a:pPr>
            <a:endParaRPr lang="en-US" altLang="fr-FR" dirty="0">
              <a:solidFill>
                <a:srgbClr val="404040"/>
              </a:solidFill>
              <a:latin typeface="Century Gothic" panose="020B0502020202020204" pitchFamily="34" charset="0"/>
            </a:endParaRPr>
          </a:p>
        </p:txBody>
      </p:sp>
    </p:spTree>
    <p:extLst>
      <p:ext uri="{BB962C8B-B14F-4D97-AF65-F5344CB8AC3E}">
        <p14:creationId xmlns:p14="http://schemas.microsoft.com/office/powerpoint/2010/main" val="2246347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8F65DEF8-2D7B-4638-93BA-5D0358CB6CD2}"/>
              </a:ext>
            </a:extLst>
          </p:cNvPr>
          <p:cNvSpPr>
            <a:spLocks noGrp="1" noChangeArrowheads="1"/>
          </p:cNvSpPr>
          <p:nvPr>
            <p:ph type="title"/>
          </p:nvPr>
        </p:nvSpPr>
        <p:spPr>
          <a:xfrm>
            <a:off x="787400" y="549274"/>
            <a:ext cx="10398464" cy="690563"/>
          </a:xfrm>
        </p:spPr>
        <p:txBody>
          <a:bodyPr/>
          <a:lstStyle/>
          <a:p>
            <a:pPr algn="ct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fr-FR" altLang="fr-FR" sz="2800" b="1" dirty="0">
                <a:solidFill>
                  <a:srgbClr val="002060"/>
                </a:solidFill>
              </a:rPr>
              <a:t>LES STAFFS CLINIQUES PLURI-PROFESSIONNELS</a:t>
            </a:r>
          </a:p>
        </p:txBody>
      </p:sp>
      <p:sp>
        <p:nvSpPr>
          <p:cNvPr id="147459" name="Text Box 2">
            <a:extLst>
              <a:ext uri="{FF2B5EF4-FFF2-40B4-BE49-F238E27FC236}">
                <a16:creationId xmlns:a16="http://schemas.microsoft.com/office/drawing/2014/main" id="{2C8E343C-AF13-494F-9047-421D2FBFABB4}"/>
              </a:ext>
            </a:extLst>
          </p:cNvPr>
          <p:cNvSpPr txBox="1">
            <a:spLocks noChangeArrowheads="1"/>
          </p:cNvSpPr>
          <p:nvPr/>
        </p:nvSpPr>
        <p:spPr bwMode="auto">
          <a:xfrm>
            <a:off x="787400" y="1339850"/>
            <a:ext cx="10817225" cy="4968875"/>
          </a:xfrm>
          <a:prstGeom prst="rect">
            <a:avLst/>
          </a:prstGeom>
          <a:noFill/>
          <a:ln>
            <a:noFill/>
          </a:ln>
          <a:effectLst/>
        </p:spPr>
        <p:txBody>
          <a:bodyPr lIns="90000" tIns="45000" rIns="90000" bIns="45000"/>
          <a:lstStyle>
            <a:lvl1pPr marL="228600" indent="-227013">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spcBef>
                <a:spcPts val="1000"/>
              </a:spcBef>
              <a:spcAft>
                <a:spcPts val="1425"/>
              </a:spcAft>
              <a:defRPr/>
            </a:pPr>
            <a:endParaRPr lang="fr-FR" altLang="fr-FR" sz="800" b="1" dirty="0">
              <a:solidFill>
                <a:srgbClr val="000000"/>
              </a:solidFill>
              <a:latin typeface="Calibri" panose="020F0502020204030204" pitchFamily="34" charset="0"/>
            </a:endParaRPr>
          </a:p>
          <a:p>
            <a:pPr marL="1587" indent="0" algn="ctr" eaLnBrk="1" hangingPunct="1">
              <a:lnSpc>
                <a:spcPct val="90000"/>
              </a:lnSpc>
              <a:spcBef>
                <a:spcPts val="1000"/>
              </a:spcBef>
              <a:spcAft>
                <a:spcPts val="1425"/>
              </a:spcAft>
              <a:buClr>
                <a:srgbClr val="B51515"/>
              </a:buClr>
              <a:buSzPct val="45000"/>
              <a:defRPr/>
            </a:pPr>
            <a:r>
              <a:rPr lang="fr-FR" altLang="fr-FR" sz="2400" b="1" dirty="0">
                <a:solidFill>
                  <a:srgbClr val="000000"/>
                </a:solidFill>
                <a:latin typeface="Calibri" panose="020F0502020204030204" pitchFamily="34" charset="0"/>
              </a:rPr>
              <a:t>C’EST FONDAMENTAL </a:t>
            </a:r>
            <a:r>
              <a:rPr lang="fr-FR" altLang="fr-FR" sz="2800" b="1" dirty="0">
                <a:solidFill>
                  <a:srgbClr val="000000"/>
                </a:solidFill>
                <a:latin typeface="Calibri" panose="020F0502020204030204" pitchFamily="34" charset="0"/>
              </a:rPr>
              <a:t>!</a:t>
            </a:r>
          </a:p>
          <a:p>
            <a:pPr eaLnBrk="1" hangingPunct="1">
              <a:lnSpc>
                <a:spcPct val="90000"/>
              </a:lnSpc>
              <a:spcBef>
                <a:spcPts val="1000"/>
              </a:spcBef>
              <a:spcAft>
                <a:spcPts val="1425"/>
              </a:spcAft>
              <a:buClrTx/>
              <a:buSzTx/>
              <a:buFontTx/>
              <a:buNone/>
              <a:defRPr/>
            </a:pPr>
            <a:r>
              <a:rPr lang="fr-FR" altLang="fr-FR" sz="2000" dirty="0">
                <a:solidFill>
                  <a:srgbClr val="000000"/>
                </a:solidFill>
                <a:latin typeface="Calibri" panose="020F0502020204030204" pitchFamily="34" charset="0"/>
              </a:rPr>
              <a:t>Réunissent autour de cas de patients les divers intervenants chaque semaine dans les unités de soins : </a:t>
            </a:r>
          </a:p>
          <a:p>
            <a:pPr eaLnBrk="1" hangingPunct="1">
              <a:lnSpc>
                <a:spcPct val="90000"/>
              </a:lnSpc>
              <a:spcBef>
                <a:spcPts val="1000"/>
              </a:spcBef>
              <a:spcAft>
                <a:spcPts val="1425"/>
              </a:spcAft>
              <a:buClrTx/>
              <a:buSzTx/>
              <a:buFontTx/>
              <a:buNone/>
              <a:defRPr/>
            </a:pPr>
            <a:r>
              <a:rPr lang="fr-FR" altLang="fr-FR" sz="2000" b="1" dirty="0">
                <a:solidFill>
                  <a:srgbClr val="000000"/>
                </a:solidFill>
                <a:latin typeface="Calibri" panose="020F0502020204030204" pitchFamily="34" charset="0"/>
              </a:rPr>
              <a:t>Approche spécifique de chaque profession</a:t>
            </a:r>
            <a:r>
              <a:rPr lang="fr-FR" altLang="fr-FR" sz="2000" dirty="0">
                <a:solidFill>
                  <a:srgbClr val="000000"/>
                </a:solidFill>
                <a:latin typeface="Calibri" panose="020F0502020204030204" pitchFamily="34" charset="0"/>
              </a:rPr>
              <a:t>.</a:t>
            </a:r>
          </a:p>
          <a:p>
            <a:pPr eaLnBrk="1" hangingPunct="1">
              <a:lnSpc>
                <a:spcPct val="90000"/>
              </a:lnSpc>
              <a:spcBef>
                <a:spcPts val="1000"/>
              </a:spcBef>
              <a:spcAft>
                <a:spcPts val="1425"/>
              </a:spcAft>
              <a:buClrTx/>
              <a:buSzTx/>
              <a:buFontTx/>
              <a:buNone/>
              <a:defRPr/>
            </a:pPr>
            <a:r>
              <a:rPr lang="fr-FR" altLang="fr-FR" sz="2000" b="1" dirty="0">
                <a:solidFill>
                  <a:srgbClr val="000000"/>
                </a:solidFill>
                <a:latin typeface="Calibri" panose="020F0502020204030204" pitchFamily="34" charset="0"/>
              </a:rPr>
              <a:t>Echanges</a:t>
            </a:r>
            <a:r>
              <a:rPr lang="fr-FR" altLang="fr-FR" sz="2000" dirty="0">
                <a:solidFill>
                  <a:srgbClr val="000000"/>
                </a:solidFill>
                <a:latin typeface="Calibri" panose="020F0502020204030204" pitchFamily="34" charset="0"/>
              </a:rPr>
              <a:t> sur l’évolution médicale et psychosociale des patients, les problématiques rencontrées et interventions nécessaires pour y répondre, les </a:t>
            </a:r>
            <a:r>
              <a:rPr lang="fr-FR" altLang="fr-FR" sz="2000" b="1" dirty="0">
                <a:solidFill>
                  <a:srgbClr val="000000"/>
                </a:solidFill>
                <a:latin typeface="Calibri" panose="020F0502020204030204" pitchFamily="34" charset="0"/>
              </a:rPr>
              <a:t>projets de soin et de vie </a:t>
            </a:r>
            <a:r>
              <a:rPr lang="fr-FR" altLang="fr-FR" sz="2000" dirty="0">
                <a:solidFill>
                  <a:srgbClr val="000000"/>
                </a:solidFill>
                <a:latin typeface="Calibri" panose="020F0502020204030204" pitchFamily="34" charset="0"/>
              </a:rPr>
              <a:t>: ce n’est pas une visite!  </a:t>
            </a:r>
          </a:p>
          <a:p>
            <a:pPr eaLnBrk="1" hangingPunct="1">
              <a:lnSpc>
                <a:spcPct val="90000"/>
              </a:lnSpc>
              <a:spcBef>
                <a:spcPts val="1000"/>
              </a:spcBef>
              <a:spcAft>
                <a:spcPts val="1425"/>
              </a:spcAft>
              <a:buClrTx/>
              <a:buSzTx/>
              <a:buFontTx/>
              <a:buNone/>
              <a:defRPr/>
            </a:pPr>
            <a:r>
              <a:rPr lang="fr-FR" altLang="fr-FR" sz="2000" b="1" dirty="0">
                <a:solidFill>
                  <a:srgbClr val="000000"/>
                </a:solidFill>
                <a:latin typeface="Calibri" panose="020F0502020204030204" pitchFamily="34" charset="0"/>
              </a:rPr>
              <a:t>Obligatoire</a:t>
            </a:r>
            <a:r>
              <a:rPr lang="fr-FR" altLang="fr-FR" sz="2000" dirty="0">
                <a:solidFill>
                  <a:srgbClr val="000000"/>
                </a:solidFill>
                <a:latin typeface="Calibri" panose="020F0502020204030204" pitchFamily="34" charset="0"/>
              </a:rPr>
              <a:t>(mesure 13a de la certification) V3 évaluée par la HAS.</a:t>
            </a:r>
          </a:p>
          <a:p>
            <a:pPr eaLnBrk="1" hangingPunct="1">
              <a:lnSpc>
                <a:spcPct val="90000"/>
              </a:lnSpc>
              <a:spcBef>
                <a:spcPts val="1000"/>
              </a:spcBef>
              <a:spcAft>
                <a:spcPts val="1425"/>
              </a:spcAft>
              <a:buClrTx/>
              <a:buSzTx/>
              <a:buFontTx/>
              <a:buNone/>
              <a:defRPr/>
            </a:pPr>
            <a:r>
              <a:rPr lang="fr-FR" altLang="fr-FR" sz="2000" dirty="0">
                <a:solidFill>
                  <a:srgbClr val="000000"/>
                </a:solidFill>
                <a:latin typeface="Calibri" panose="020F0502020204030204" pitchFamily="34" charset="0"/>
              </a:rPr>
              <a:t> Vient appuyer l’importance  de mise en œuvre des espaces de communication promus par la DP. </a:t>
            </a:r>
          </a:p>
          <a:p>
            <a:pPr eaLnBrk="1" hangingPunct="1">
              <a:lnSpc>
                <a:spcPct val="90000"/>
              </a:lnSpc>
              <a:spcBef>
                <a:spcPts val="1000"/>
              </a:spcBef>
              <a:spcAft>
                <a:spcPts val="1425"/>
              </a:spcAft>
              <a:buClrTx/>
              <a:buSzTx/>
              <a:buFontTx/>
              <a:buNone/>
              <a:defRPr/>
            </a:pPr>
            <a:endParaRPr lang="fr-FR" altLang="fr-FR" sz="2000" dirty="0">
              <a:solidFill>
                <a:srgbClr val="000000"/>
              </a:solidFill>
              <a:latin typeface="Calibri" panose="020F0502020204030204" pitchFamily="34" charset="0"/>
            </a:endParaRPr>
          </a:p>
          <a:p>
            <a:pPr eaLnBrk="1" hangingPunct="1">
              <a:lnSpc>
                <a:spcPct val="90000"/>
              </a:lnSpc>
              <a:spcBef>
                <a:spcPts val="1000"/>
              </a:spcBef>
              <a:spcAft>
                <a:spcPts val="1425"/>
              </a:spcAft>
              <a:buClrTx/>
              <a:buSzTx/>
              <a:buFontTx/>
              <a:buNone/>
              <a:defRPr/>
            </a:pPr>
            <a:r>
              <a:rPr lang="fr-FR" altLang="fr-FR" sz="2000" b="1" dirty="0">
                <a:solidFill>
                  <a:srgbClr val="000000"/>
                </a:solidFill>
                <a:latin typeface="Wingdings" panose="05000000000000000000" pitchFamily="2" charset="2"/>
              </a:rPr>
              <a:t></a:t>
            </a:r>
            <a:r>
              <a:rPr lang="fr-FR" altLang="fr-FR" sz="2000" b="1" dirty="0">
                <a:solidFill>
                  <a:srgbClr val="000000"/>
                </a:solidFill>
                <a:latin typeface="Calibri" panose="020F0502020204030204" pitchFamily="34" charset="0"/>
              </a:rPr>
              <a:t>  meilleures décisions et reconnaissance de chaque profession soignante</a:t>
            </a:r>
            <a:r>
              <a:rPr lang="fr-FR" altLang="fr-FR" sz="2000" dirty="0">
                <a:solidFill>
                  <a:srgbClr val="000000"/>
                </a:solidFill>
                <a:latin typeface="Calibri" panose="020F0502020204030204" pitchFamily="34" charset="0"/>
              </a:rPr>
              <a:t>.</a:t>
            </a:r>
          </a:p>
          <a:p>
            <a:pPr eaLnBrk="1" hangingPunct="1">
              <a:lnSpc>
                <a:spcPct val="90000"/>
              </a:lnSpc>
              <a:spcBef>
                <a:spcPts val="1000"/>
              </a:spcBef>
              <a:spcAft>
                <a:spcPts val="1425"/>
              </a:spcAft>
              <a:buClrTx/>
              <a:buSzTx/>
              <a:buFontTx/>
              <a:buNone/>
              <a:defRPr/>
            </a:pPr>
            <a:endParaRPr lang="fr-FR" altLang="fr-FR" sz="1600" dirty="0">
              <a:solidFill>
                <a:srgbClr val="000000"/>
              </a:solidFill>
              <a:latin typeface="Calibri" panose="020F0502020204030204" pitchFamily="34" charset="0"/>
            </a:endParaRPr>
          </a:p>
        </p:txBody>
      </p:sp>
      <p:sp>
        <p:nvSpPr>
          <p:cNvPr id="153604" name="Line 3">
            <a:extLst>
              <a:ext uri="{FF2B5EF4-FFF2-40B4-BE49-F238E27FC236}">
                <a16:creationId xmlns:a16="http://schemas.microsoft.com/office/drawing/2014/main" id="{251D6E48-F9E7-45B3-B921-F83878F34B14}"/>
              </a:ext>
            </a:extLst>
          </p:cNvPr>
          <p:cNvSpPr>
            <a:spLocks noChangeShapeType="1"/>
          </p:cNvSpPr>
          <p:nvPr/>
        </p:nvSpPr>
        <p:spPr bwMode="auto">
          <a:xfrm>
            <a:off x="1703388" y="1339850"/>
            <a:ext cx="7561262" cy="1588"/>
          </a:xfrm>
          <a:prstGeom prst="line">
            <a:avLst/>
          </a:prstGeom>
          <a:noFill/>
          <a:ln w="41400">
            <a:solidFill>
              <a:srgbClr val="ED7D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extLst>
      <p:ext uri="{BB962C8B-B14F-4D97-AF65-F5344CB8AC3E}">
        <p14:creationId xmlns:p14="http://schemas.microsoft.com/office/powerpoint/2010/main" val="730664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3E26D1A-9FD3-4AFC-94E7-4F34018E0BE7}"/>
              </a:ext>
            </a:extLst>
          </p:cNvPr>
          <p:cNvSpPr>
            <a:spLocks noGrp="1"/>
          </p:cNvSpPr>
          <p:nvPr>
            <p:ph type="title"/>
          </p:nvPr>
        </p:nvSpPr>
        <p:spPr>
          <a:xfrm>
            <a:off x="3051544" y="630315"/>
            <a:ext cx="8302255" cy="709387"/>
          </a:xfrm>
        </p:spPr>
        <p:txBody>
          <a:bodyPr>
            <a:normAutofit/>
          </a:bodyPr>
          <a:lstStyle/>
          <a:p>
            <a:r>
              <a:rPr lang="fr-FR" altLang="fr-FR" sz="2800" b="1" dirty="0">
                <a:solidFill>
                  <a:srgbClr val="002060"/>
                </a:solidFill>
              </a:rPr>
              <a:t>LES STAFFS CLINIQUES PLURI-PROFESSIONNELS</a:t>
            </a:r>
            <a:endParaRPr lang="fr-FR" sz="2800" dirty="0">
              <a:solidFill>
                <a:srgbClr val="002060"/>
              </a:solidFill>
            </a:endParaRPr>
          </a:p>
        </p:txBody>
      </p:sp>
      <p:sp>
        <p:nvSpPr>
          <p:cNvPr id="5" name="Espace réservé du contenu 4">
            <a:extLst>
              <a:ext uri="{FF2B5EF4-FFF2-40B4-BE49-F238E27FC236}">
                <a16:creationId xmlns:a16="http://schemas.microsoft.com/office/drawing/2014/main" id="{9C943522-419D-47AB-B5E1-2EE8D8380FCC}"/>
              </a:ext>
            </a:extLst>
          </p:cNvPr>
          <p:cNvSpPr>
            <a:spLocks noGrp="1"/>
          </p:cNvSpPr>
          <p:nvPr>
            <p:ph idx="1"/>
          </p:nvPr>
        </p:nvSpPr>
        <p:spPr>
          <a:xfrm>
            <a:off x="1766656" y="1731146"/>
            <a:ext cx="9737956" cy="4180076"/>
          </a:xfrm>
        </p:spPr>
        <p:txBody>
          <a:bodyPr>
            <a:normAutofit fontScale="92500" lnSpcReduction="10000"/>
          </a:bodyPr>
          <a:lstStyle/>
          <a:p>
            <a:pPr marL="0" indent="0">
              <a:buNone/>
            </a:pPr>
            <a:r>
              <a:rPr lang="fr-FR" sz="2400" dirty="0"/>
              <a:t>                                      </a:t>
            </a:r>
            <a:r>
              <a:rPr lang="fr-FR" sz="3000" b="1" dirty="0"/>
              <a:t>Règles de fonctionnement</a:t>
            </a:r>
          </a:p>
          <a:p>
            <a:pPr marL="0" indent="0">
              <a:buNone/>
            </a:pPr>
            <a:r>
              <a:rPr lang="fr-FR" sz="2400" b="1" dirty="0"/>
              <a:t>Déroulé</a:t>
            </a:r>
          </a:p>
          <a:p>
            <a:pPr eaLnBrk="1" hangingPunct="1">
              <a:lnSpc>
                <a:spcPct val="100000"/>
              </a:lnSpc>
            </a:pPr>
            <a:r>
              <a:rPr lang="fr-FR" altLang="fr-FR" sz="2400" dirty="0">
                <a:cs typeface="Arial" panose="020B0604020202020204" pitchFamily="34" charset="0"/>
              </a:rPr>
              <a:t>Présentation des patients par l’AS et l’IDE</a:t>
            </a:r>
          </a:p>
          <a:p>
            <a:pPr eaLnBrk="1" hangingPunct="1">
              <a:lnSpc>
                <a:spcPct val="100000"/>
              </a:lnSpc>
            </a:pPr>
            <a:r>
              <a:rPr lang="fr-FR" altLang="fr-FR" sz="2400" dirty="0">
                <a:cs typeface="Arial" panose="020B0604020202020204" pitchFamily="34" charset="0"/>
              </a:rPr>
              <a:t>Identification des problèmes et des besoins du patient et de ses proches</a:t>
            </a:r>
          </a:p>
          <a:p>
            <a:pPr eaLnBrk="1" hangingPunct="1">
              <a:lnSpc>
                <a:spcPct val="100000"/>
              </a:lnSpc>
            </a:pPr>
            <a:r>
              <a:rPr lang="fr-FR" altLang="fr-FR" sz="2400" dirty="0">
                <a:cs typeface="Arial" panose="020B0604020202020204" pitchFamily="34" charset="0"/>
              </a:rPr>
              <a:t>Proposition de projet de prise en charge globale des soignants de l’équipe et des équipes en soins de support</a:t>
            </a:r>
          </a:p>
          <a:p>
            <a:pPr eaLnBrk="1" hangingPunct="1">
              <a:lnSpc>
                <a:spcPct val="100000"/>
              </a:lnSpc>
            </a:pPr>
            <a:endParaRPr lang="fr-FR" altLang="fr-FR" sz="2400" dirty="0">
              <a:latin typeface="Arial" panose="020B0604020202020204" pitchFamily="34" charset="0"/>
              <a:cs typeface="Arial" panose="020B0604020202020204" pitchFamily="34" charset="0"/>
            </a:endParaRPr>
          </a:p>
          <a:p>
            <a:pPr marL="0" indent="0" eaLnBrk="1" hangingPunct="1">
              <a:lnSpc>
                <a:spcPct val="100000"/>
              </a:lnSpc>
              <a:buNone/>
            </a:pPr>
            <a:r>
              <a:rPr lang="fr-FR" altLang="fr-FR" sz="2400" b="1" dirty="0">
                <a:cs typeface="Arial" panose="020B0604020202020204" pitchFamily="34" charset="0"/>
              </a:rPr>
              <a:t>Importance de l’ordre de prise de parole</a:t>
            </a:r>
          </a:p>
          <a:p>
            <a:pPr marL="0" indent="0" eaLnBrk="1" hangingPunct="1">
              <a:lnSpc>
                <a:spcPct val="100000"/>
              </a:lnSpc>
              <a:buNone/>
            </a:pPr>
            <a:r>
              <a:rPr lang="fr-FR" altLang="fr-FR" sz="2400" b="1" dirty="0">
                <a:cs typeface="Arial" panose="020B0604020202020204" pitchFamily="34" charset="0"/>
              </a:rPr>
              <a:t>Traçabilité</a:t>
            </a:r>
          </a:p>
          <a:p>
            <a:pPr eaLnBrk="1" hangingPunct="1">
              <a:lnSpc>
                <a:spcPct val="100000"/>
              </a:lnSpc>
            </a:pPr>
            <a:endParaRPr lang="fr-FR" altLang="fr-FR" sz="1900" dirty="0">
              <a:latin typeface="Arial" panose="020B0604020202020204" pitchFamily="34" charset="0"/>
              <a:cs typeface="Arial" panose="020B0604020202020204" pitchFamily="34" charset="0"/>
            </a:endParaRPr>
          </a:p>
          <a:p>
            <a:pPr marL="1828800" hangingPunct="1">
              <a:spcAft>
                <a:spcPts val="1425"/>
              </a:spcAft>
              <a:defRPr/>
            </a:pPr>
            <a:endParaRPr lang="en-US" altLang="fr-FR" sz="2000" dirty="0">
              <a:solidFill>
                <a:srgbClr val="404040"/>
              </a:solidFill>
              <a:latin typeface="Century Gothic" panose="020B0502020202020204" pitchFamily="34" charset="0"/>
            </a:endParaRPr>
          </a:p>
          <a:p>
            <a:pPr marL="0" indent="0" eaLnBrk="1" hangingPunct="1">
              <a:lnSpc>
                <a:spcPct val="100000"/>
              </a:lnSpc>
              <a:buNone/>
            </a:pPr>
            <a:endParaRPr lang="fr-FR" altLang="fr-FR" sz="1900" dirty="0">
              <a:latin typeface="Arial" panose="020B0604020202020204" pitchFamily="34" charset="0"/>
              <a:cs typeface="Arial" panose="020B0604020202020204" pitchFamily="34" charset="0"/>
            </a:endParaRPr>
          </a:p>
          <a:p>
            <a:pPr marL="0" indent="0">
              <a:buNone/>
            </a:pPr>
            <a:endParaRPr lang="fr-FR" dirty="0"/>
          </a:p>
          <a:p>
            <a:endParaRPr lang="fr-FR" dirty="0"/>
          </a:p>
        </p:txBody>
      </p:sp>
    </p:spTree>
    <p:extLst>
      <p:ext uri="{BB962C8B-B14F-4D97-AF65-F5344CB8AC3E}">
        <p14:creationId xmlns:p14="http://schemas.microsoft.com/office/powerpoint/2010/main" val="3907637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64A12032-85FC-498C-9E0D-DF594FF2E209}"/>
              </a:ext>
            </a:extLst>
          </p:cNvPr>
          <p:cNvSpPr txBox="1">
            <a:spLocks noChangeArrowheads="1"/>
          </p:cNvSpPr>
          <p:nvPr/>
        </p:nvSpPr>
        <p:spPr bwMode="auto">
          <a:xfrm>
            <a:off x="1201479" y="297713"/>
            <a:ext cx="10907971" cy="6422176"/>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3pPr>
            <a:lvl4pPr indent="-22701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rgbClr val="000000"/>
                </a:solidFill>
                <a:latin typeface="Arial" panose="020B0604020202020204" pitchFamily="34" charset="0"/>
                <a:ea typeface="Microsoft YaHei" panose="020B0503020204020204" pitchFamily="34" charset="-122"/>
              </a:defRPr>
            </a:lvl9pPr>
          </a:lstStyle>
          <a:p>
            <a:pPr marL="914400" hangingPunct="1">
              <a:spcAft>
                <a:spcPts val="1425"/>
              </a:spcAft>
              <a:defRPr/>
            </a:pPr>
            <a:r>
              <a:rPr lang="en-US" altLang="fr-FR" sz="3600" b="1" dirty="0">
                <a:solidFill>
                  <a:srgbClr val="404040"/>
                </a:solidFill>
                <a:latin typeface="Century Gothic" panose="020B0502020202020204" pitchFamily="34" charset="0"/>
              </a:rPr>
              <a:t>	</a:t>
            </a:r>
            <a:r>
              <a:rPr lang="en-US" altLang="fr-FR" sz="3600" b="1" dirty="0">
                <a:solidFill>
                  <a:srgbClr val="002060"/>
                </a:solidFill>
                <a:latin typeface="Century Gothic" panose="020B0502020202020204" pitchFamily="34" charset="0"/>
              </a:rPr>
              <a:t>Les formations internes aux </a:t>
            </a:r>
            <a:r>
              <a:rPr lang="en-US" altLang="fr-FR" sz="3600" b="1" dirty="0" err="1">
                <a:solidFill>
                  <a:srgbClr val="002060"/>
                </a:solidFill>
                <a:latin typeface="Century Gothic" panose="020B0502020202020204" pitchFamily="34" charset="0"/>
              </a:rPr>
              <a:t>équipes</a:t>
            </a:r>
            <a:endParaRPr lang="en-US" altLang="fr-FR" sz="3600" b="1" dirty="0">
              <a:solidFill>
                <a:srgbClr val="002060"/>
              </a:solidFill>
              <a:latin typeface="Century Gothic" panose="020B0502020202020204" pitchFamily="34" charset="0"/>
            </a:endParaRPr>
          </a:p>
          <a:p>
            <a:pPr marL="914400" hangingPunct="1">
              <a:spcAft>
                <a:spcPts val="1425"/>
              </a:spcAft>
              <a:defRPr/>
            </a:pPr>
            <a:endParaRPr lang="en-US" altLang="fr-FR" sz="3600" b="1" dirty="0">
              <a:solidFill>
                <a:srgbClr val="404040"/>
              </a:solidFill>
              <a:latin typeface="Century Gothic" panose="020B0502020202020204" pitchFamily="34" charset="0"/>
            </a:endParaRPr>
          </a:p>
          <a:p>
            <a:pPr marL="342900" indent="-342900" eaLnBrk="1" hangingPunct="1">
              <a:lnSpc>
                <a:spcPct val="90000"/>
              </a:lnSpc>
              <a:spcAft>
                <a:spcPts val="1425"/>
              </a:spcAft>
              <a:buClr>
                <a:srgbClr val="C00000"/>
              </a:buClr>
              <a:buSzPct val="45000"/>
              <a:buFont typeface="Arial" panose="020B0604020202020204" pitchFamily="34" charset="0"/>
              <a:buChar char="•"/>
              <a:defRPr/>
            </a:pPr>
            <a:r>
              <a:rPr lang="fr-FR" altLang="fr-FR" sz="2000" u="sng" dirty="0">
                <a:latin typeface="Calibri" panose="020F0502020204030204" pitchFamily="34" charset="0"/>
              </a:rPr>
              <a:t>Les types de formations concernées :</a:t>
            </a:r>
          </a:p>
          <a:p>
            <a:pPr lvl="1" eaLnBrk="1" hangingPunct="1">
              <a:lnSpc>
                <a:spcPct val="90000"/>
              </a:lnSpc>
              <a:spcAft>
                <a:spcPts val="1425"/>
              </a:spcAft>
              <a:buClr>
                <a:srgbClr val="C00000"/>
              </a:buClr>
              <a:buSzPct val="75000"/>
              <a:buFont typeface="Arial" panose="020B0604020202020204" pitchFamily="34" charset="0"/>
              <a:buChar char="•"/>
              <a:defRPr/>
            </a:pPr>
            <a:r>
              <a:rPr lang="fr-FR" altLang="fr-FR" sz="2000" dirty="0">
                <a:latin typeface="Calibri" panose="020F0502020204030204" pitchFamily="34" charset="0"/>
              </a:rPr>
              <a:t>Formations  techniques : nouveaux  protocoles, avancées thérapeutiques, méthodes diagnostiques, nouveaux matériels, techniques d’évaluation…</a:t>
            </a:r>
          </a:p>
          <a:p>
            <a:pPr lvl="1" eaLnBrk="1" hangingPunct="1">
              <a:lnSpc>
                <a:spcPct val="90000"/>
              </a:lnSpc>
              <a:spcAft>
                <a:spcPts val="1425"/>
              </a:spcAft>
              <a:buClr>
                <a:srgbClr val="C00000"/>
              </a:buClr>
              <a:buSzPct val="75000"/>
              <a:buFont typeface="Arial" panose="020B0604020202020204" pitchFamily="34" charset="0"/>
              <a:buChar char="•"/>
              <a:defRPr/>
            </a:pPr>
            <a:r>
              <a:rPr lang="fr-FR" altLang="fr-FR" sz="2000" dirty="0">
                <a:latin typeface="Calibri" panose="020F0502020204030204" pitchFamily="34" charset="0"/>
              </a:rPr>
              <a:t>Formations thématiques : douleur, démarche palliative, dispositif d’annonce, lois…</a:t>
            </a:r>
          </a:p>
          <a:p>
            <a:pPr lvl="1" eaLnBrk="1" hangingPunct="1">
              <a:lnSpc>
                <a:spcPct val="90000"/>
              </a:lnSpc>
              <a:spcAft>
                <a:spcPts val="1425"/>
              </a:spcAft>
              <a:buClr>
                <a:srgbClr val="C00000"/>
              </a:buClr>
              <a:buSzPct val="75000"/>
              <a:defRPr/>
            </a:pPr>
            <a:r>
              <a:rPr lang="fr-FR" altLang="fr-FR" sz="2000" i="1" dirty="0">
                <a:latin typeface="Calibri" panose="020F0502020204030204" pitchFamily="34" charset="0"/>
              </a:rPr>
              <a:t>               Doivent habituellement répondre à une préoccupation des équipes</a:t>
            </a:r>
          </a:p>
          <a:p>
            <a:pPr eaLnBrk="1" hangingPunct="1">
              <a:lnSpc>
                <a:spcPct val="90000"/>
              </a:lnSpc>
              <a:spcAft>
                <a:spcPts val="1425"/>
              </a:spcAft>
              <a:defRPr/>
            </a:pPr>
            <a:endParaRPr lang="fr-FR" altLang="fr-FR" sz="2000" u="sng" dirty="0">
              <a:latin typeface="Calibri" panose="020F0502020204030204" pitchFamily="34" charset="0"/>
            </a:endParaRPr>
          </a:p>
          <a:p>
            <a:pPr marL="342900" indent="-342900" eaLnBrk="1" hangingPunct="1">
              <a:lnSpc>
                <a:spcPct val="90000"/>
              </a:lnSpc>
              <a:spcAft>
                <a:spcPts val="1425"/>
              </a:spcAft>
              <a:buClr>
                <a:srgbClr val="C00000"/>
              </a:buClr>
              <a:buSzPct val="45000"/>
              <a:buFont typeface="Arial" panose="020B0604020202020204" pitchFamily="34" charset="0"/>
              <a:buChar char="•"/>
              <a:defRPr/>
            </a:pPr>
            <a:r>
              <a:rPr lang="fr-FR" altLang="fr-FR" sz="2000" u="sng" dirty="0">
                <a:latin typeface="Calibri" panose="020F0502020204030204" pitchFamily="34" charset="0"/>
              </a:rPr>
              <a:t>L’organisation :</a:t>
            </a:r>
          </a:p>
          <a:p>
            <a:pPr lvl="1" eaLnBrk="1" hangingPunct="1">
              <a:lnSpc>
                <a:spcPct val="90000"/>
              </a:lnSpc>
              <a:spcAft>
                <a:spcPts val="1425"/>
              </a:spcAft>
              <a:buClr>
                <a:srgbClr val="C00000"/>
              </a:buClr>
              <a:buSzPct val="75000"/>
              <a:buFont typeface="Arial" panose="020B0604020202020204" pitchFamily="34" charset="0"/>
              <a:buChar char="•"/>
              <a:defRPr/>
            </a:pPr>
            <a:r>
              <a:rPr lang="fr-FR" altLang="fr-FR" sz="2000" dirty="0">
                <a:latin typeface="Calibri" panose="020F0502020204030204" pitchFamily="34" charset="0"/>
              </a:rPr>
              <a:t>Inscrites dans la durée = créer et entretenir un bénéfice positif  sur l’évolution du groupe, </a:t>
            </a:r>
          </a:p>
          <a:p>
            <a:pPr lvl="1" eaLnBrk="1" hangingPunct="1">
              <a:lnSpc>
                <a:spcPct val="90000"/>
              </a:lnSpc>
              <a:spcAft>
                <a:spcPts val="1425"/>
              </a:spcAft>
              <a:buClr>
                <a:srgbClr val="C00000"/>
              </a:buClr>
              <a:buSzPct val="75000"/>
              <a:buFont typeface="Arial" panose="020B0604020202020204" pitchFamily="34" charset="0"/>
              <a:buChar char="•"/>
              <a:defRPr/>
            </a:pPr>
            <a:r>
              <a:rPr lang="fr-FR" altLang="fr-FR" sz="2000" dirty="0">
                <a:latin typeface="Calibri" panose="020F0502020204030204" pitchFamily="34" charset="0"/>
              </a:rPr>
              <a:t>Adaptées aux contraintes horaires des professionnels : équipes de nuit, démultiplication de la formation en plusieurs groupes </a:t>
            </a:r>
          </a:p>
          <a:p>
            <a:pPr lvl="1" eaLnBrk="1" hangingPunct="1">
              <a:lnSpc>
                <a:spcPct val="90000"/>
              </a:lnSpc>
              <a:spcAft>
                <a:spcPts val="1425"/>
              </a:spcAft>
              <a:buClr>
                <a:srgbClr val="C00000"/>
              </a:buClr>
              <a:buSzPct val="75000"/>
              <a:buFont typeface="Arial" panose="020B0604020202020204" pitchFamily="34" charset="0"/>
              <a:buChar char="•"/>
              <a:defRPr/>
            </a:pPr>
            <a:r>
              <a:rPr lang="fr-FR" altLang="fr-FR" sz="2000" dirty="0">
                <a:latin typeface="Calibri" panose="020F0502020204030204" pitchFamily="34" charset="0"/>
              </a:rPr>
              <a:t>Importance du choix du formateur</a:t>
            </a:r>
          </a:p>
          <a:p>
            <a:pPr hangingPunct="1">
              <a:spcBef>
                <a:spcPts val="1000"/>
              </a:spcBef>
              <a:defRPr/>
            </a:pPr>
            <a:endParaRPr lang="en-US" altLang="fr-FR" dirty="0">
              <a:solidFill>
                <a:srgbClr val="40404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867339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2298043E-B5F5-489B-976C-6343F88E79B8}"/>
              </a:ext>
            </a:extLst>
          </p:cNvPr>
          <p:cNvGraphicFramePr/>
          <p:nvPr/>
        </p:nvGraphicFramePr>
        <p:xfrm>
          <a:off x="1595406" y="1369522"/>
          <a:ext cx="8821074" cy="510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5891" name="ZoneTexte 1">
            <a:extLst>
              <a:ext uri="{FF2B5EF4-FFF2-40B4-BE49-F238E27FC236}">
                <a16:creationId xmlns:a16="http://schemas.microsoft.com/office/drawing/2014/main" id="{0D8FAEE6-5DA6-41E4-B51F-7A1E5EA8B721}"/>
              </a:ext>
            </a:extLst>
          </p:cNvPr>
          <p:cNvSpPr txBox="1">
            <a:spLocks noChangeArrowheads="1"/>
          </p:cNvSpPr>
          <p:nvPr/>
        </p:nvSpPr>
        <p:spPr bwMode="auto">
          <a:xfrm>
            <a:off x="3216275" y="188913"/>
            <a:ext cx="7058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2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buClrTx/>
              <a:buSzTx/>
              <a:buFontTx/>
              <a:buNone/>
            </a:pPr>
            <a:r>
              <a:rPr lang="fr-FR" altLang="fr-FR" sz="3600" b="1" dirty="0">
                <a:solidFill>
                  <a:srgbClr val="002060"/>
                </a:solidFill>
                <a:latin typeface="Candara" panose="020E0502030303020204" pitchFamily="34" charset="0"/>
                <a:cs typeface="Arial" panose="020B0604020202020204" pitchFamily="34" charset="0"/>
              </a:rPr>
              <a:t>SOUTIEN AUX SOIGNANTS</a:t>
            </a:r>
          </a:p>
        </p:txBody>
      </p:sp>
    </p:spTree>
    <p:extLst>
      <p:ext uri="{BB962C8B-B14F-4D97-AF65-F5344CB8AC3E}">
        <p14:creationId xmlns:p14="http://schemas.microsoft.com/office/powerpoint/2010/main" val="2917472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a:extLst>
              <a:ext uri="{FF2B5EF4-FFF2-40B4-BE49-F238E27FC236}">
                <a16:creationId xmlns:a16="http://schemas.microsoft.com/office/drawing/2014/main" id="{16423B5C-A04D-426A-88FB-A44CD1C221C4}"/>
              </a:ext>
            </a:extLst>
          </p:cNvPr>
          <p:cNvSpPr>
            <a:spLocks noGrp="1" noChangeArrowheads="1"/>
          </p:cNvSpPr>
          <p:nvPr>
            <p:ph type="title"/>
          </p:nvPr>
        </p:nvSpPr>
        <p:spPr>
          <a:xfrm>
            <a:off x="274638" y="188913"/>
            <a:ext cx="11653837" cy="1457325"/>
          </a:xfrm>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altLang="fr-FR" sz="3600" dirty="0">
                <a:solidFill>
                  <a:srgbClr val="262626"/>
                </a:solidFill>
              </a:rPr>
              <a:t>			       </a:t>
            </a:r>
            <a:r>
              <a:rPr lang="en-US" altLang="fr-FR" sz="3600" b="1" dirty="0">
                <a:solidFill>
                  <a:srgbClr val="262626"/>
                </a:solidFill>
              </a:rPr>
              <a:t> </a:t>
            </a:r>
            <a:r>
              <a:rPr lang="en-US" altLang="fr-FR" sz="3600" b="1" dirty="0">
                <a:solidFill>
                  <a:srgbClr val="002060"/>
                </a:solidFill>
              </a:rPr>
              <a:t>Les staffs de </a:t>
            </a:r>
            <a:r>
              <a:rPr lang="en-US" altLang="fr-FR" sz="3600" b="1" dirty="0" err="1">
                <a:solidFill>
                  <a:srgbClr val="002060"/>
                </a:solidFill>
              </a:rPr>
              <a:t>débriefing</a:t>
            </a:r>
            <a:br>
              <a:rPr lang="en-US" altLang="fr-FR" sz="3600" b="1" dirty="0">
                <a:solidFill>
                  <a:srgbClr val="262626"/>
                </a:solidFill>
              </a:rPr>
            </a:br>
            <a:endParaRPr lang="en-US" altLang="fr-FR" sz="3600" b="1" dirty="0">
              <a:solidFill>
                <a:srgbClr val="262626"/>
              </a:solidFill>
            </a:endParaRPr>
          </a:p>
        </p:txBody>
      </p:sp>
      <p:sp>
        <p:nvSpPr>
          <p:cNvPr id="35842" name="Text Box 2">
            <a:extLst>
              <a:ext uri="{FF2B5EF4-FFF2-40B4-BE49-F238E27FC236}">
                <a16:creationId xmlns:a16="http://schemas.microsoft.com/office/drawing/2014/main" id="{F15FE4B2-966B-4CB5-9DFD-AAE6D62967C2}"/>
              </a:ext>
            </a:extLst>
          </p:cNvPr>
          <p:cNvSpPr txBox="1">
            <a:spLocks noChangeArrowheads="1"/>
          </p:cNvSpPr>
          <p:nvPr/>
        </p:nvSpPr>
        <p:spPr bwMode="auto">
          <a:xfrm>
            <a:off x="838200" y="1206500"/>
            <a:ext cx="11079163" cy="5651500"/>
          </a:xfrm>
          <a:prstGeom prst="rect">
            <a:avLst/>
          </a:prstGeom>
          <a:noFill/>
          <a:ln>
            <a:noFill/>
          </a:ln>
          <a:effec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Arial" panose="020B0604020202020204" pitchFamily="34" charset="0"/>
                <a:ea typeface="Microsoft YaHei" panose="020B0503020204020204" pitchFamily="34" charset="-122"/>
              </a:defRPr>
            </a:lvl9pPr>
          </a:lstStyle>
          <a:p>
            <a:pPr hangingPunct="1">
              <a:spcBef>
                <a:spcPts val="1000"/>
              </a:spcBef>
              <a:buClr>
                <a:srgbClr val="A53010"/>
              </a:buClr>
              <a:buSzPct val="45000"/>
              <a:buFont typeface="Wingdings 3" panose="05040102010807070707" pitchFamily="18" charset="2"/>
              <a:buChar char=""/>
              <a:defRPr/>
            </a:pPr>
            <a:r>
              <a:rPr lang="en-US" altLang="fr-FR" sz="2400" dirty="0" err="1">
                <a:solidFill>
                  <a:srgbClr val="404040"/>
                </a:solidFill>
                <a:latin typeface="Century Gothic" panose="020B0502020202020204" pitchFamily="34" charset="0"/>
                <a:cs typeface="MS Mincho" panose="02020609040205080304" pitchFamily="49" charset="-128"/>
              </a:rPr>
              <a:t>Habituels</a:t>
            </a:r>
            <a:r>
              <a:rPr lang="en-US" altLang="fr-FR" sz="2400" dirty="0">
                <a:solidFill>
                  <a:srgbClr val="404040"/>
                </a:solidFill>
                <a:latin typeface="Century Gothic" panose="020B0502020202020204" pitchFamily="34" charset="0"/>
                <a:cs typeface="MS Mincho" panose="02020609040205080304" pitchFamily="49" charset="-128"/>
              </a:rPr>
              <a:t> dans </a:t>
            </a:r>
            <a:r>
              <a:rPr lang="en-US" altLang="fr-FR" sz="2400" dirty="0" err="1">
                <a:solidFill>
                  <a:srgbClr val="404040"/>
                </a:solidFill>
                <a:latin typeface="Century Gothic" panose="020B0502020202020204" pitchFamily="34" charset="0"/>
                <a:cs typeface="MS Mincho" panose="02020609040205080304" pitchFamily="49" charset="-128"/>
              </a:rPr>
              <a:t>certaines</a:t>
            </a:r>
            <a:r>
              <a:rPr lang="en-US" altLang="fr-FR" sz="2400" dirty="0">
                <a:solidFill>
                  <a:srgbClr val="404040"/>
                </a:solidFill>
                <a:latin typeface="Century Gothic" panose="020B0502020202020204" pitchFamily="34" charset="0"/>
                <a:cs typeface="MS Mincho" panose="02020609040205080304" pitchFamily="49" charset="-128"/>
              </a:rPr>
              <a:t> </a:t>
            </a:r>
            <a:r>
              <a:rPr lang="en-US" altLang="fr-FR" sz="2400" dirty="0" err="1">
                <a:solidFill>
                  <a:srgbClr val="404040"/>
                </a:solidFill>
                <a:latin typeface="Century Gothic" panose="020B0502020202020204" pitchFamily="34" charset="0"/>
                <a:cs typeface="MS Mincho" panose="02020609040205080304" pitchFamily="49" charset="-128"/>
              </a:rPr>
              <a:t>spécialités</a:t>
            </a:r>
            <a:r>
              <a:rPr lang="en-US" altLang="fr-FR" sz="2400" dirty="0">
                <a:solidFill>
                  <a:srgbClr val="404040"/>
                </a:solidFill>
                <a:latin typeface="Century Gothic" panose="020B0502020202020204" pitchFamily="34" charset="0"/>
                <a:cs typeface="MS Mincho" panose="02020609040205080304" pitchFamily="49" charset="-128"/>
              </a:rPr>
              <a:t> : </a:t>
            </a:r>
            <a:r>
              <a:rPr lang="en-US" altLang="fr-FR" sz="2400" dirty="0" err="1">
                <a:solidFill>
                  <a:srgbClr val="404040"/>
                </a:solidFill>
                <a:latin typeface="Century Gothic" panose="020B0502020202020204" pitchFamily="34" charset="0"/>
                <a:cs typeface="MS Mincho" panose="02020609040205080304" pitchFamily="49" charset="-128"/>
              </a:rPr>
              <a:t>réanimation</a:t>
            </a:r>
            <a:r>
              <a:rPr lang="en-US" altLang="fr-FR" sz="2400" dirty="0">
                <a:solidFill>
                  <a:srgbClr val="404040"/>
                </a:solidFill>
                <a:latin typeface="Century Gothic" panose="020B0502020202020204" pitchFamily="34" charset="0"/>
                <a:cs typeface="MS Mincho" panose="02020609040205080304" pitchFamily="49" charset="-128"/>
              </a:rPr>
              <a:t>, urgences</a:t>
            </a:r>
            <a:r>
              <a:rPr lang="en-US" altLang="fr-FR" sz="2800" dirty="0">
                <a:solidFill>
                  <a:srgbClr val="404040"/>
                </a:solidFill>
                <a:latin typeface="Century Gothic" panose="020B0502020202020204" pitchFamily="34" charset="0"/>
                <a:cs typeface="MS Mincho" panose="02020609040205080304" pitchFamily="49" charset="-128"/>
              </a:rPr>
              <a:t>… </a:t>
            </a:r>
          </a:p>
          <a:p>
            <a:pPr hangingPunct="1">
              <a:spcBef>
                <a:spcPts val="1000"/>
              </a:spcBef>
              <a:defRPr/>
            </a:pPr>
            <a:endParaRPr lang="en-US" altLang="fr-FR" sz="2800" dirty="0">
              <a:solidFill>
                <a:srgbClr val="404040"/>
              </a:solidFill>
              <a:latin typeface="Century Gothic" panose="020B0502020202020204" pitchFamily="34" charset="0"/>
              <a:cs typeface="MS Mincho" panose="02020609040205080304" pitchFamily="49" charset="-128"/>
            </a:endParaRPr>
          </a:p>
          <a:p>
            <a:pPr hangingPunct="1">
              <a:spcBef>
                <a:spcPts val="1000"/>
              </a:spcBef>
              <a:buClr>
                <a:srgbClr val="A53010"/>
              </a:buClr>
              <a:buSzPct val="45000"/>
              <a:buFont typeface="Wingdings 3" panose="05040102010807070707" pitchFamily="18" charset="2"/>
              <a:buChar char=""/>
              <a:defRPr/>
            </a:pPr>
            <a:r>
              <a:rPr lang="en-US" altLang="fr-FR" sz="2800" b="1" dirty="0" err="1">
                <a:solidFill>
                  <a:srgbClr val="404040"/>
                </a:solidFill>
                <a:latin typeface="Century Gothic" panose="020B0502020202020204" pitchFamily="34" charset="0"/>
                <a:cs typeface="MS Mincho" panose="02020609040205080304" pitchFamily="49" charset="-128"/>
              </a:rPr>
              <a:t>Espace</a:t>
            </a:r>
            <a:r>
              <a:rPr lang="en-US" altLang="fr-FR" sz="2800" b="1" dirty="0">
                <a:solidFill>
                  <a:srgbClr val="404040"/>
                </a:solidFill>
                <a:latin typeface="Century Gothic" panose="020B0502020202020204" pitchFamily="34" charset="0"/>
                <a:cs typeface="MS Mincho" panose="02020609040205080304" pitchFamily="49" charset="-128"/>
              </a:rPr>
              <a:t> de parole suite à </a:t>
            </a:r>
            <a:r>
              <a:rPr lang="en-US" altLang="fr-FR" sz="2800" b="1" dirty="0" err="1">
                <a:solidFill>
                  <a:srgbClr val="404040"/>
                </a:solidFill>
                <a:latin typeface="Century Gothic" panose="020B0502020202020204" pitchFamily="34" charset="0"/>
                <a:cs typeface="MS Mincho" panose="02020609040205080304" pitchFamily="49" charset="-128"/>
              </a:rPr>
              <a:t>une</a:t>
            </a:r>
            <a:r>
              <a:rPr lang="en-US" altLang="fr-FR" sz="2800" b="1" dirty="0">
                <a:solidFill>
                  <a:srgbClr val="404040"/>
                </a:solidFill>
                <a:latin typeface="Century Gothic" panose="020B0502020202020204" pitchFamily="34" charset="0"/>
                <a:cs typeface="MS Mincho" panose="02020609040205080304" pitchFamily="49" charset="-128"/>
              </a:rPr>
              <a:t> situation </a:t>
            </a:r>
            <a:r>
              <a:rPr lang="en-US" altLang="fr-FR" sz="2800" b="1" dirty="0" err="1">
                <a:solidFill>
                  <a:srgbClr val="404040"/>
                </a:solidFill>
                <a:latin typeface="Century Gothic" panose="020B0502020202020204" pitchFamily="34" charset="0"/>
                <a:cs typeface="MS Mincho" panose="02020609040205080304" pitchFamily="49" charset="-128"/>
              </a:rPr>
              <a:t>ayant</a:t>
            </a:r>
            <a:r>
              <a:rPr lang="en-US" altLang="fr-FR" sz="2800" b="1" dirty="0">
                <a:solidFill>
                  <a:srgbClr val="404040"/>
                </a:solidFill>
                <a:latin typeface="Century Gothic" panose="020B0502020202020204" pitchFamily="34" charset="0"/>
                <a:cs typeface="MS Mincho" panose="02020609040205080304" pitchFamily="49" charset="-128"/>
              </a:rPr>
              <a:t> mis </a:t>
            </a:r>
            <a:r>
              <a:rPr lang="en-US" altLang="fr-FR" sz="2800" b="1" dirty="0" err="1">
                <a:solidFill>
                  <a:srgbClr val="404040"/>
                </a:solidFill>
                <a:latin typeface="Century Gothic" panose="020B0502020202020204" pitchFamily="34" charset="0"/>
                <a:cs typeface="MS Mincho" panose="02020609040205080304" pitchFamily="49" charset="-128"/>
              </a:rPr>
              <a:t>l’équipe</a:t>
            </a:r>
            <a:r>
              <a:rPr lang="en-US" altLang="fr-FR" sz="2800" b="1" dirty="0">
                <a:solidFill>
                  <a:srgbClr val="404040"/>
                </a:solidFill>
                <a:latin typeface="Century Gothic" panose="020B0502020202020204" pitchFamily="34" charset="0"/>
                <a:cs typeface="MS Mincho" panose="02020609040205080304" pitchFamily="49" charset="-128"/>
              </a:rPr>
              <a:t> </a:t>
            </a:r>
            <a:r>
              <a:rPr lang="en-US" altLang="fr-FR" sz="2800" b="1" dirty="0" err="1">
                <a:solidFill>
                  <a:srgbClr val="404040"/>
                </a:solidFill>
                <a:latin typeface="Century Gothic" panose="020B0502020202020204" pitchFamily="34" charset="0"/>
                <a:cs typeface="MS Mincho" panose="02020609040205080304" pitchFamily="49" charset="-128"/>
              </a:rPr>
              <a:t>en</a:t>
            </a:r>
            <a:r>
              <a:rPr lang="en-US" altLang="fr-FR" sz="2800" b="1" dirty="0">
                <a:solidFill>
                  <a:srgbClr val="404040"/>
                </a:solidFill>
                <a:latin typeface="Century Gothic" panose="020B0502020202020204" pitchFamily="34" charset="0"/>
                <a:cs typeface="MS Mincho" panose="02020609040205080304" pitchFamily="49" charset="-128"/>
              </a:rPr>
              <a:t> </a:t>
            </a:r>
            <a:r>
              <a:rPr lang="en-US" altLang="fr-FR" sz="2800" b="1" dirty="0" err="1">
                <a:solidFill>
                  <a:srgbClr val="404040"/>
                </a:solidFill>
                <a:latin typeface="Century Gothic" panose="020B0502020202020204" pitchFamily="34" charset="0"/>
                <a:cs typeface="MS Mincho" panose="02020609040205080304" pitchFamily="49" charset="-128"/>
              </a:rPr>
              <a:t>difficulté</a:t>
            </a:r>
            <a:r>
              <a:rPr lang="en-US" altLang="fr-FR" sz="2800" b="1" dirty="0">
                <a:solidFill>
                  <a:srgbClr val="404040"/>
                </a:solidFill>
                <a:latin typeface="Century Gothic" panose="020B0502020202020204" pitchFamily="34" charset="0"/>
                <a:cs typeface="MS Mincho" panose="02020609040205080304" pitchFamily="49" charset="-128"/>
              </a:rPr>
              <a:t> : </a:t>
            </a:r>
            <a:r>
              <a:rPr lang="en-US" altLang="fr-FR" dirty="0" err="1">
                <a:solidFill>
                  <a:srgbClr val="404040"/>
                </a:solidFill>
                <a:latin typeface="Century Gothic" panose="020B0502020202020204" pitchFamily="34" charset="0"/>
                <a:cs typeface="MS Mincho" panose="02020609040205080304" pitchFamily="49" charset="-128"/>
              </a:rPr>
              <a:t>accompagnement</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ou</a:t>
            </a:r>
            <a:r>
              <a:rPr lang="en-US" altLang="fr-FR" dirty="0">
                <a:solidFill>
                  <a:srgbClr val="404040"/>
                </a:solidFill>
                <a:latin typeface="Century Gothic" panose="020B0502020202020204" pitchFamily="34" charset="0"/>
                <a:cs typeface="MS Mincho" panose="02020609040205080304" pitchFamily="49" charset="-128"/>
              </a:rPr>
              <a:t> fin de vie difficile, </a:t>
            </a:r>
            <a:r>
              <a:rPr lang="en-US" altLang="fr-FR" dirty="0" err="1">
                <a:solidFill>
                  <a:srgbClr val="404040"/>
                </a:solidFill>
                <a:latin typeface="Century Gothic" panose="020B0502020202020204" pitchFamily="34" charset="0"/>
                <a:cs typeface="MS Mincho" panose="02020609040205080304" pitchFamily="49" charset="-128"/>
              </a:rPr>
              <a:t>décès</a:t>
            </a:r>
            <a:r>
              <a:rPr lang="en-US" altLang="fr-FR" dirty="0">
                <a:solidFill>
                  <a:srgbClr val="404040"/>
                </a:solidFill>
                <a:latin typeface="Century Gothic" panose="020B0502020202020204" pitchFamily="34" charset="0"/>
                <a:cs typeface="MS Mincho" panose="02020609040205080304" pitchFamily="49" charset="-128"/>
              </a:rPr>
              <a:t> à </a:t>
            </a:r>
            <a:r>
              <a:rPr lang="en-US" altLang="fr-FR" dirty="0" err="1">
                <a:solidFill>
                  <a:srgbClr val="404040"/>
                </a:solidFill>
                <a:latin typeface="Century Gothic" panose="020B0502020202020204" pitchFamily="34" charset="0"/>
                <a:cs typeface="MS Mincho" panose="02020609040205080304" pitchFamily="49" charset="-128"/>
              </a:rPr>
              <a:t>répétition</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transfert</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inadapté</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en</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réanimation</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demande</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d'euthanasie</a:t>
            </a:r>
            <a:r>
              <a:rPr lang="en-US" altLang="fr-FR" dirty="0">
                <a:solidFill>
                  <a:srgbClr val="404040"/>
                </a:solidFill>
                <a:latin typeface="Century Gothic" panose="020B0502020202020204" pitchFamily="34" charset="0"/>
                <a:cs typeface="MS Mincho" panose="02020609040205080304" pitchFamily="49" charset="-128"/>
              </a:rPr>
              <a:t>... </a:t>
            </a:r>
          </a:p>
          <a:p>
            <a:pPr hangingPunct="1">
              <a:spcBef>
                <a:spcPts val="1000"/>
              </a:spcBef>
              <a:buClr>
                <a:srgbClr val="A53010"/>
              </a:buClr>
              <a:buSzPct val="45000"/>
              <a:buFont typeface="Wingdings 3" panose="05040102010807070707" pitchFamily="18" charset="2"/>
              <a:buChar char=""/>
              <a:defRPr/>
            </a:pPr>
            <a:r>
              <a:rPr lang="en-US" altLang="fr-FR" dirty="0" err="1">
                <a:solidFill>
                  <a:srgbClr val="404040"/>
                </a:solidFill>
                <a:latin typeface="Century Gothic" panose="020B0502020202020204" pitchFamily="34" charset="0"/>
                <a:cs typeface="MS Mincho" panose="02020609040205080304" pitchFamily="49" charset="-128"/>
              </a:rPr>
              <a:t>Organisés</a:t>
            </a:r>
            <a:r>
              <a:rPr lang="en-US" altLang="fr-FR" dirty="0">
                <a:solidFill>
                  <a:srgbClr val="404040"/>
                </a:solidFill>
                <a:latin typeface="Century Gothic" panose="020B0502020202020204" pitchFamily="34" charset="0"/>
                <a:cs typeface="MS Mincho" panose="02020609040205080304" pitchFamily="49" charset="-128"/>
              </a:rPr>
              <a:t> dans les 72 </a:t>
            </a:r>
            <a:r>
              <a:rPr lang="en-US" altLang="fr-FR" dirty="0" err="1">
                <a:solidFill>
                  <a:srgbClr val="404040"/>
                </a:solidFill>
                <a:latin typeface="Century Gothic" panose="020B0502020202020204" pitchFamily="34" charset="0"/>
                <a:cs typeface="MS Mincho" panose="02020609040205080304" pitchFamily="49" charset="-128"/>
              </a:rPr>
              <a:t>heures</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suivant</a:t>
            </a:r>
            <a:r>
              <a:rPr lang="en-US" altLang="fr-FR" dirty="0">
                <a:solidFill>
                  <a:srgbClr val="404040"/>
                </a:solidFill>
                <a:latin typeface="Century Gothic" panose="020B0502020202020204" pitchFamily="34" charset="0"/>
                <a:cs typeface="MS Mincho" panose="02020609040205080304" pitchFamily="49" charset="-128"/>
              </a:rPr>
              <a:t> la situation et à la </a:t>
            </a:r>
            <a:r>
              <a:rPr lang="en-US" altLang="fr-FR" dirty="0" err="1">
                <a:solidFill>
                  <a:srgbClr val="404040"/>
                </a:solidFill>
                <a:latin typeface="Century Gothic" panose="020B0502020202020204" pitchFamily="34" charset="0"/>
                <a:cs typeface="MS Mincho" panose="02020609040205080304" pitchFamily="49" charset="-128"/>
              </a:rPr>
              <a:t>demande</a:t>
            </a:r>
            <a:r>
              <a:rPr lang="en-US" altLang="fr-FR" dirty="0">
                <a:solidFill>
                  <a:srgbClr val="404040"/>
                </a:solidFill>
                <a:latin typeface="Century Gothic" panose="020B0502020202020204" pitchFamily="34" charset="0"/>
                <a:cs typeface="MS Mincho" panose="02020609040205080304" pitchFamily="49" charset="-128"/>
              </a:rPr>
              <a:t> de </a:t>
            </a:r>
            <a:r>
              <a:rPr lang="en-US" altLang="fr-FR" dirty="0" err="1">
                <a:solidFill>
                  <a:srgbClr val="404040"/>
                </a:solidFill>
                <a:latin typeface="Century Gothic" panose="020B0502020202020204" pitchFamily="34" charset="0"/>
                <a:cs typeface="MS Mincho" panose="02020609040205080304" pitchFamily="49" charset="-128"/>
              </a:rPr>
              <a:t>l’équipe</a:t>
            </a:r>
            <a:endParaRPr lang="en-US" altLang="fr-FR" dirty="0">
              <a:solidFill>
                <a:srgbClr val="404040"/>
              </a:solidFill>
              <a:latin typeface="Century Gothic" panose="020B0502020202020204" pitchFamily="34" charset="0"/>
              <a:cs typeface="MS Mincho" panose="02020609040205080304" pitchFamily="49" charset="-128"/>
            </a:endParaRPr>
          </a:p>
          <a:p>
            <a:pPr hangingPunct="1">
              <a:spcBef>
                <a:spcPts val="1000"/>
              </a:spcBef>
              <a:buClr>
                <a:srgbClr val="A53010"/>
              </a:buClr>
              <a:buSzPct val="45000"/>
              <a:buFont typeface="Wingdings 3" panose="05040102010807070707" pitchFamily="18" charset="2"/>
              <a:buChar char=""/>
              <a:defRPr/>
            </a:pPr>
            <a:r>
              <a:rPr lang="en-US" altLang="fr-FR" dirty="0" err="1">
                <a:solidFill>
                  <a:srgbClr val="404040"/>
                </a:solidFill>
                <a:latin typeface="Century Gothic" panose="020B0502020202020204" pitchFamily="34" charset="0"/>
                <a:cs typeface="MS Mincho" panose="02020609040205080304" pitchFamily="49" charset="-128"/>
              </a:rPr>
              <a:t>Animés</a:t>
            </a:r>
            <a:r>
              <a:rPr lang="en-US" altLang="fr-FR" dirty="0">
                <a:solidFill>
                  <a:srgbClr val="404040"/>
                </a:solidFill>
                <a:latin typeface="Century Gothic" panose="020B0502020202020204" pitchFamily="34" charset="0"/>
                <a:cs typeface="MS Mincho" panose="02020609040205080304" pitchFamily="49" charset="-128"/>
              </a:rPr>
              <a:t> par un </a:t>
            </a:r>
            <a:r>
              <a:rPr lang="en-US" altLang="fr-FR" dirty="0" err="1">
                <a:solidFill>
                  <a:srgbClr val="404040"/>
                </a:solidFill>
                <a:latin typeface="Century Gothic" panose="020B0502020202020204" pitchFamily="34" charset="0"/>
                <a:cs typeface="MS Mincho" panose="02020609040205080304" pitchFamily="49" charset="-128"/>
              </a:rPr>
              <a:t>psychologue</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extérieur</a:t>
            </a:r>
            <a:r>
              <a:rPr lang="en-US" altLang="fr-FR" dirty="0">
                <a:solidFill>
                  <a:srgbClr val="404040"/>
                </a:solidFill>
                <a:latin typeface="Century Gothic" panose="020B0502020202020204" pitchFamily="34" charset="0"/>
                <a:cs typeface="MS Mincho" panose="02020609040205080304" pitchFamily="49" charset="-128"/>
              </a:rPr>
              <a:t> au service </a:t>
            </a:r>
          </a:p>
          <a:p>
            <a:pPr lvl="1" hangingPunct="1">
              <a:spcBef>
                <a:spcPts val="1000"/>
              </a:spcBef>
              <a:buClr>
                <a:srgbClr val="A53010"/>
              </a:buClr>
              <a:buSzPct val="75000"/>
              <a:buFont typeface="Wingdings 3" panose="05040102010807070707" pitchFamily="18" charset="2"/>
              <a:buChar char=""/>
              <a:defRPr/>
            </a:pPr>
            <a:r>
              <a:rPr lang="en-US" altLang="fr-FR" sz="1600" dirty="0" err="1">
                <a:solidFill>
                  <a:srgbClr val="404040"/>
                </a:solidFill>
                <a:latin typeface="Century Gothic" panose="020B0502020202020204" pitchFamily="34" charset="0"/>
                <a:cs typeface="MS Mincho" panose="02020609040205080304" pitchFamily="49" charset="-128"/>
              </a:rPr>
              <a:t>psychologue</a:t>
            </a:r>
            <a:r>
              <a:rPr lang="en-US" altLang="fr-FR" sz="1600" dirty="0">
                <a:solidFill>
                  <a:srgbClr val="404040"/>
                </a:solidFill>
                <a:latin typeface="Century Gothic" panose="020B0502020202020204" pitchFamily="34" charset="0"/>
                <a:cs typeface="MS Mincho" panose="02020609040205080304" pitchFamily="49" charset="-128"/>
              </a:rPr>
              <a:t> du travail</a:t>
            </a:r>
          </a:p>
          <a:p>
            <a:pPr lvl="1" hangingPunct="1">
              <a:spcBef>
                <a:spcPts val="1000"/>
              </a:spcBef>
              <a:buClr>
                <a:srgbClr val="A53010"/>
              </a:buClr>
              <a:buSzPct val="75000"/>
              <a:buFont typeface="Wingdings 3" panose="05040102010807070707" pitchFamily="18" charset="2"/>
              <a:buChar char=""/>
              <a:defRPr/>
            </a:pPr>
            <a:r>
              <a:rPr lang="en-US" altLang="fr-FR" sz="1600" dirty="0" err="1">
                <a:solidFill>
                  <a:srgbClr val="404040"/>
                </a:solidFill>
                <a:latin typeface="Century Gothic" panose="020B0502020202020204" pitchFamily="34" charset="0"/>
                <a:cs typeface="MS Mincho" panose="02020609040205080304" pitchFamily="49" charset="-128"/>
              </a:rPr>
              <a:t>psychologue</a:t>
            </a:r>
            <a:r>
              <a:rPr lang="en-US" altLang="fr-FR" sz="1600" dirty="0">
                <a:solidFill>
                  <a:srgbClr val="404040"/>
                </a:solidFill>
                <a:latin typeface="Century Gothic" panose="020B0502020202020204" pitchFamily="34" charset="0"/>
                <a:cs typeface="MS Mincho" panose="02020609040205080304" pitchFamily="49" charset="-128"/>
              </a:rPr>
              <a:t> de </a:t>
            </a:r>
            <a:r>
              <a:rPr lang="en-US" altLang="fr-FR" sz="1600" dirty="0" err="1">
                <a:solidFill>
                  <a:srgbClr val="404040"/>
                </a:solidFill>
                <a:latin typeface="Century Gothic" panose="020B0502020202020204" pitchFamily="34" charset="0"/>
                <a:cs typeface="MS Mincho" panose="02020609040205080304" pitchFamily="49" charset="-128"/>
              </a:rPr>
              <a:t>l’équipe</a:t>
            </a:r>
            <a:r>
              <a:rPr lang="en-US" altLang="fr-FR" sz="1600" dirty="0">
                <a:solidFill>
                  <a:srgbClr val="404040"/>
                </a:solidFill>
                <a:latin typeface="Century Gothic" panose="020B0502020202020204" pitchFamily="34" charset="0"/>
                <a:cs typeface="MS Mincho" panose="02020609040205080304" pitchFamily="49" charset="-128"/>
              </a:rPr>
              <a:t> mobile de </a:t>
            </a:r>
            <a:r>
              <a:rPr lang="en-US" altLang="fr-FR" sz="1600" dirty="0" err="1">
                <a:solidFill>
                  <a:srgbClr val="404040"/>
                </a:solidFill>
                <a:latin typeface="Century Gothic" panose="020B0502020202020204" pitchFamily="34" charset="0"/>
                <a:cs typeface="MS Mincho" panose="02020609040205080304" pitchFamily="49" charset="-128"/>
              </a:rPr>
              <a:t>soins</a:t>
            </a:r>
            <a:r>
              <a:rPr lang="en-US" altLang="fr-FR" sz="1600" dirty="0">
                <a:solidFill>
                  <a:srgbClr val="404040"/>
                </a:solidFill>
                <a:latin typeface="Century Gothic" panose="020B0502020202020204" pitchFamily="34" charset="0"/>
                <a:cs typeface="MS Mincho" panose="02020609040205080304" pitchFamily="49" charset="-128"/>
              </a:rPr>
              <a:t> </a:t>
            </a:r>
            <a:r>
              <a:rPr lang="en-US" altLang="fr-FR" sz="1600" dirty="0" err="1">
                <a:solidFill>
                  <a:srgbClr val="404040"/>
                </a:solidFill>
                <a:latin typeface="Century Gothic" panose="020B0502020202020204" pitchFamily="34" charset="0"/>
                <a:cs typeface="MS Mincho" panose="02020609040205080304" pitchFamily="49" charset="-128"/>
              </a:rPr>
              <a:t>palliatifs</a:t>
            </a:r>
            <a:endParaRPr lang="en-US" altLang="fr-FR" sz="1600" dirty="0">
              <a:solidFill>
                <a:srgbClr val="404040"/>
              </a:solidFill>
              <a:latin typeface="Century Gothic" panose="020B0502020202020204" pitchFamily="34" charset="0"/>
              <a:cs typeface="MS Mincho" panose="02020609040205080304" pitchFamily="49" charset="-128"/>
            </a:endParaRPr>
          </a:p>
          <a:p>
            <a:pPr marL="457200" indent="0" hangingPunct="1">
              <a:spcAft>
                <a:spcPts val="1425"/>
              </a:spcAft>
              <a:defRPr/>
            </a:pPr>
            <a:endParaRPr lang="en-US" altLang="fr-FR" sz="1600" dirty="0">
              <a:solidFill>
                <a:srgbClr val="404040"/>
              </a:solidFill>
              <a:latin typeface="Century Gothic" panose="020B0502020202020204" pitchFamily="34" charset="0"/>
              <a:cs typeface="MS Mincho" panose="02020609040205080304" pitchFamily="49" charset="-128"/>
            </a:endParaRPr>
          </a:p>
          <a:p>
            <a:pPr hangingPunct="1">
              <a:spcBef>
                <a:spcPts val="1000"/>
              </a:spcBef>
              <a:buClr>
                <a:srgbClr val="A53010"/>
              </a:buClr>
              <a:buSzPct val="45000"/>
              <a:buFont typeface="Wingdings 3" panose="05040102010807070707" pitchFamily="18" charset="2"/>
              <a:buChar char=""/>
              <a:defRPr/>
            </a:pPr>
            <a:r>
              <a:rPr lang="en-US" altLang="fr-FR" dirty="0">
                <a:solidFill>
                  <a:srgbClr val="404040"/>
                </a:solidFill>
                <a:latin typeface="Century Gothic" panose="020B0502020202020204" pitchFamily="34" charset="0"/>
                <a:cs typeface="MS Mincho" panose="02020609040205080304" pitchFamily="49" charset="-128"/>
              </a:rPr>
              <a:t>Pour des </a:t>
            </a:r>
            <a:r>
              <a:rPr lang="en-US" altLang="fr-FR" dirty="0" err="1">
                <a:solidFill>
                  <a:srgbClr val="404040"/>
                </a:solidFill>
                <a:latin typeface="Century Gothic" panose="020B0502020202020204" pitchFamily="34" charset="0"/>
                <a:cs typeface="MS Mincho" panose="02020609040205080304" pitchFamily="49" charset="-128"/>
              </a:rPr>
              <a:t>soignants</a:t>
            </a:r>
            <a:r>
              <a:rPr lang="en-US" altLang="fr-FR" dirty="0">
                <a:solidFill>
                  <a:srgbClr val="404040"/>
                </a:solidFill>
                <a:latin typeface="Century Gothic" panose="020B0502020202020204" pitchFamily="34" charset="0"/>
                <a:cs typeface="MS Mincho" panose="02020609040205080304" pitchFamily="49" charset="-128"/>
              </a:rPr>
              <a:t> </a:t>
            </a:r>
            <a:r>
              <a:rPr lang="en-US" altLang="fr-FR" dirty="0" err="1">
                <a:solidFill>
                  <a:srgbClr val="404040"/>
                </a:solidFill>
                <a:latin typeface="Century Gothic" panose="020B0502020202020204" pitchFamily="34" charset="0"/>
                <a:cs typeface="MS Mincho" panose="02020609040205080304" pitchFamily="49" charset="-128"/>
              </a:rPr>
              <a:t>volontaires</a:t>
            </a:r>
            <a:endParaRPr lang="en-US" altLang="fr-FR" dirty="0">
              <a:solidFill>
                <a:srgbClr val="404040"/>
              </a:solidFill>
              <a:latin typeface="Century Gothic" panose="020B0502020202020204" pitchFamily="34" charset="0"/>
              <a:cs typeface="MS Mincho" panose="02020609040205080304" pitchFamily="49" charset="-128"/>
            </a:endParaRPr>
          </a:p>
          <a:p>
            <a:pPr hangingPunct="1">
              <a:spcBef>
                <a:spcPts val="1000"/>
              </a:spcBef>
              <a:defRPr/>
            </a:pPr>
            <a:r>
              <a:rPr lang="en-US" altLang="fr-FR" sz="2800" dirty="0">
                <a:solidFill>
                  <a:srgbClr val="404040"/>
                </a:solidFill>
                <a:latin typeface="Century Gothic" panose="020B0502020202020204" pitchFamily="34" charset="0"/>
                <a:cs typeface="MS Mincho" panose="02020609040205080304" pitchFamily="49" charset="-128"/>
              </a:rPr>
              <a:t>… </a:t>
            </a:r>
            <a:r>
              <a:rPr lang="en-US" altLang="fr-FR" sz="2400" i="1" dirty="0">
                <a:solidFill>
                  <a:srgbClr val="404040"/>
                </a:solidFill>
                <a:latin typeface="Century Gothic" panose="020B0502020202020204" pitchFamily="34" charset="0"/>
                <a:cs typeface="MS Mincho" panose="02020609040205080304" pitchFamily="49" charset="-128"/>
              </a:rPr>
              <a:t>Ne pas </a:t>
            </a:r>
            <a:r>
              <a:rPr lang="en-US" altLang="fr-FR" sz="2400" i="1" dirty="0" err="1">
                <a:solidFill>
                  <a:srgbClr val="404040"/>
                </a:solidFill>
                <a:latin typeface="Century Gothic" panose="020B0502020202020204" pitchFamily="34" charset="0"/>
                <a:cs typeface="MS Mincho" panose="02020609040205080304" pitchFamily="49" charset="-128"/>
              </a:rPr>
              <a:t>confondre</a:t>
            </a:r>
            <a:r>
              <a:rPr lang="en-US" altLang="fr-FR" sz="2400" i="1" dirty="0">
                <a:solidFill>
                  <a:srgbClr val="404040"/>
                </a:solidFill>
                <a:latin typeface="Century Gothic" panose="020B0502020202020204" pitchFamily="34" charset="0"/>
                <a:cs typeface="MS Mincho" panose="02020609040205080304" pitchFamily="49" charset="-128"/>
              </a:rPr>
              <a:t> avec les </a:t>
            </a:r>
            <a:r>
              <a:rPr lang="en-US" altLang="fr-FR" sz="2400" i="1" dirty="0" err="1">
                <a:solidFill>
                  <a:srgbClr val="404040"/>
                </a:solidFill>
                <a:latin typeface="Century Gothic" panose="020B0502020202020204" pitchFamily="34" charset="0"/>
                <a:cs typeface="MS Mincho" panose="02020609040205080304" pitchFamily="49" charset="-128"/>
              </a:rPr>
              <a:t>réunions</a:t>
            </a:r>
            <a:r>
              <a:rPr lang="en-US" altLang="fr-FR" sz="2400" i="1" dirty="0">
                <a:solidFill>
                  <a:srgbClr val="404040"/>
                </a:solidFill>
                <a:latin typeface="Century Gothic" panose="020B0502020202020204" pitchFamily="34" charset="0"/>
                <a:cs typeface="MS Mincho" panose="02020609040205080304" pitchFamily="49" charset="-128"/>
              </a:rPr>
              <a:t> de supervision et les </a:t>
            </a:r>
            <a:r>
              <a:rPr lang="en-US" altLang="fr-FR" sz="2400" i="1" dirty="0" err="1">
                <a:solidFill>
                  <a:srgbClr val="404040"/>
                </a:solidFill>
                <a:latin typeface="Century Gothic" panose="020B0502020202020204" pitchFamily="34" charset="0"/>
                <a:cs typeface="MS Mincho" panose="02020609040205080304" pitchFamily="49" charset="-128"/>
              </a:rPr>
              <a:t>groupes</a:t>
            </a:r>
            <a:r>
              <a:rPr lang="en-US" altLang="fr-FR" sz="2400" i="1" dirty="0">
                <a:solidFill>
                  <a:srgbClr val="404040"/>
                </a:solidFill>
                <a:latin typeface="Century Gothic" panose="020B0502020202020204" pitchFamily="34" charset="0"/>
                <a:cs typeface="MS Mincho" panose="02020609040205080304" pitchFamily="49" charset="-128"/>
              </a:rPr>
              <a:t> de paroles</a:t>
            </a:r>
          </a:p>
          <a:p>
            <a:pPr hangingPunct="1">
              <a:spcBef>
                <a:spcPts val="1000"/>
              </a:spcBef>
              <a:defRPr/>
            </a:pPr>
            <a:endParaRPr lang="en-US" altLang="fr-FR" dirty="0">
              <a:solidFill>
                <a:srgbClr val="404040"/>
              </a:solidFill>
              <a:latin typeface="Century Gothic" panose="020B0502020202020204" pitchFamily="34" charset="0"/>
              <a:cs typeface="MS Mincho" panose="02020609040205080304" pitchFamily="49" charset="-128"/>
            </a:endParaRPr>
          </a:p>
          <a:p>
            <a:pPr hangingPunct="1">
              <a:spcBef>
                <a:spcPts val="1000"/>
              </a:spcBef>
              <a:defRPr/>
            </a:pPr>
            <a:endParaRPr lang="en-US" altLang="fr-FR" dirty="0">
              <a:solidFill>
                <a:srgbClr val="404040"/>
              </a:solidFill>
              <a:latin typeface="Century Gothic" panose="020B0502020202020204" pitchFamily="34" charset="0"/>
              <a:cs typeface="MS Mincho" panose="02020609040205080304" pitchFamily="49" charset="-128"/>
            </a:endParaRPr>
          </a:p>
        </p:txBody>
      </p:sp>
    </p:spTree>
    <p:extLst>
      <p:ext uri="{BB962C8B-B14F-4D97-AF65-F5344CB8AC3E}">
        <p14:creationId xmlns:p14="http://schemas.microsoft.com/office/powerpoint/2010/main" val="2713103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id="{0B60E119-C56B-4A77-8392-5DD59652D2A5}"/>
              </a:ext>
            </a:extLst>
          </p:cNvPr>
          <p:cNvSpPr>
            <a:spLocks noGrp="1" noChangeArrowheads="1"/>
          </p:cNvSpPr>
          <p:nvPr>
            <p:ph type="title"/>
          </p:nvPr>
        </p:nvSpPr>
        <p:spPr>
          <a:xfrm>
            <a:off x="1703388" y="352425"/>
            <a:ext cx="8597900" cy="700088"/>
          </a:xfrm>
        </p:spPr>
        <p:txBody>
          <a:bodyPr/>
          <a:lstStyle/>
          <a:p>
            <a:pPr algn="ct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800" b="1" dirty="0">
                <a:solidFill>
                  <a:srgbClr val="002060"/>
                </a:solidFill>
              </a:rPr>
              <a:t>RÉUNIONS SPÉCIFIQUES DE MANAGERS</a:t>
            </a:r>
          </a:p>
        </p:txBody>
      </p:sp>
      <p:sp>
        <p:nvSpPr>
          <p:cNvPr id="89090" name="Text Box 2">
            <a:extLst>
              <a:ext uri="{FF2B5EF4-FFF2-40B4-BE49-F238E27FC236}">
                <a16:creationId xmlns:a16="http://schemas.microsoft.com/office/drawing/2014/main" id="{8748D59C-70D5-487A-AA16-B487FE90ECAF}"/>
              </a:ext>
            </a:extLst>
          </p:cNvPr>
          <p:cNvSpPr txBox="1">
            <a:spLocks noChangeArrowheads="1"/>
          </p:cNvSpPr>
          <p:nvPr/>
        </p:nvSpPr>
        <p:spPr bwMode="auto">
          <a:xfrm>
            <a:off x="1631950" y="1268413"/>
            <a:ext cx="8670925" cy="5040312"/>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marL="347663" eaLnBrk="1" hangingPunct="1">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Y participent tous les managers.</a:t>
            </a:r>
          </a:p>
          <a:p>
            <a:pPr marL="347663" eaLnBrk="1" hangingPunct="1">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Réunions régulières.</a:t>
            </a:r>
          </a:p>
          <a:p>
            <a:pPr marL="347663" eaLnBrk="1" hangingPunct="1">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Discussions de l’organisation, des difficultés de fonctionnement, du choix des collaborateurs.</a:t>
            </a:r>
          </a:p>
          <a:p>
            <a:pPr marL="347663" eaLnBrk="1" hangingPunct="1">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La convivialité y est un plus…</a:t>
            </a:r>
          </a:p>
          <a:p>
            <a:pPr eaLnBrk="1" hangingPunct="1">
              <a:spcBef>
                <a:spcPts val="1000"/>
              </a:spcBef>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                                        ↓</a:t>
            </a:r>
          </a:p>
          <a:p>
            <a:pPr eaLnBrk="1" hangingPunct="1">
              <a:spcBef>
                <a:spcPts val="1000"/>
              </a:spcBef>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Homogénéité du management</a:t>
            </a:r>
          </a:p>
          <a:p>
            <a:pPr eaLnBrk="1" hangingPunct="1">
              <a:spcBef>
                <a:spcPts val="1000"/>
              </a:spcBef>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                Formation des managers</a:t>
            </a:r>
          </a:p>
          <a:p>
            <a:pPr eaLnBrk="1" hangingPunct="1">
              <a:spcBef>
                <a:spcPts val="1000"/>
              </a:spcBef>
              <a:spcAft>
                <a:spcPts val="1425"/>
              </a:spcAft>
              <a:buClr>
                <a:srgbClr val="000000"/>
              </a:buClr>
              <a:buSzPct val="100000"/>
              <a:buFont typeface="Times New Roman" panose="02020603050405020304" pitchFamily="18" charset="0"/>
              <a:buNone/>
              <a:defRPr/>
            </a:pPr>
            <a:r>
              <a:rPr lang="fr-FR" altLang="fr-FR" sz="2000" dirty="0">
                <a:latin typeface="Calibri" panose="020F0502020204030204" pitchFamily="34" charset="0"/>
              </a:rPr>
              <a:t>                Culture « participative » </a:t>
            </a:r>
          </a:p>
          <a:p>
            <a:pPr eaLnBrk="1" hangingPunct="1">
              <a:spcBef>
                <a:spcPts val="1000"/>
              </a:spcBef>
              <a:spcAft>
                <a:spcPts val="1425"/>
              </a:spcAft>
              <a:buClr>
                <a:srgbClr val="000000"/>
              </a:buClr>
              <a:buSzPct val="100000"/>
              <a:buFont typeface="Times New Roman" panose="02020603050405020304" pitchFamily="18" charset="0"/>
              <a:buNone/>
              <a:defRPr/>
            </a:pPr>
            <a:r>
              <a:rPr lang="fr-FR" altLang="fr-FR" sz="2000" b="1" dirty="0">
                <a:latin typeface="Calibri" panose="020F0502020204030204" pitchFamily="34" charset="0"/>
              </a:rPr>
              <a:t>Importance d’une homogénéité des techniques managériales  et d’une adhésion des managers, importance binôme médecin-cadre</a:t>
            </a:r>
          </a:p>
        </p:txBody>
      </p:sp>
      <p:sp>
        <p:nvSpPr>
          <p:cNvPr id="172036" name="Line 3">
            <a:extLst>
              <a:ext uri="{FF2B5EF4-FFF2-40B4-BE49-F238E27FC236}">
                <a16:creationId xmlns:a16="http://schemas.microsoft.com/office/drawing/2014/main" id="{2B7F5610-994E-451F-A192-7D58C33EAB7B}"/>
              </a:ext>
            </a:extLst>
          </p:cNvPr>
          <p:cNvSpPr>
            <a:spLocks noChangeShapeType="1"/>
          </p:cNvSpPr>
          <p:nvPr/>
        </p:nvSpPr>
        <p:spPr bwMode="auto">
          <a:xfrm flipV="1">
            <a:off x="1992313" y="1052513"/>
            <a:ext cx="7199312" cy="0"/>
          </a:xfrm>
          <a:prstGeom prst="line">
            <a:avLst/>
          </a:prstGeom>
          <a:noFill/>
          <a:ln w="41400">
            <a:solidFill>
              <a:srgbClr val="ED7D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extLst>
      <p:ext uri="{BB962C8B-B14F-4D97-AF65-F5344CB8AC3E}">
        <p14:creationId xmlns:p14="http://schemas.microsoft.com/office/powerpoint/2010/main" val="3385775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a:extLst>
              <a:ext uri="{FF2B5EF4-FFF2-40B4-BE49-F238E27FC236}">
                <a16:creationId xmlns:a16="http://schemas.microsoft.com/office/drawing/2014/main" id="{A9272BD0-9608-4EBE-B95F-0BA274DD653E}"/>
              </a:ext>
            </a:extLst>
          </p:cNvPr>
          <p:cNvSpPr>
            <a:spLocks noGrp="1" noChangeArrowheads="1"/>
          </p:cNvSpPr>
          <p:nvPr>
            <p:ph type="title" idx="4294967295"/>
          </p:nvPr>
        </p:nvSpPr>
        <p:spPr>
          <a:xfrm>
            <a:off x="1188021" y="510363"/>
            <a:ext cx="10900792" cy="686612"/>
          </a:xfrm>
        </p:spPr>
        <p:txBody>
          <a:bodyPr>
            <a:noAutofit/>
          </a:bodyPr>
          <a:lstStyle/>
          <a:p>
            <a:pPr algn="ctr">
              <a:lnSpc>
                <a:spcPct val="115000"/>
              </a:lnSpc>
              <a:spcAft>
                <a:spcPts val="8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fr-FR" sz="2800" b="1" dirty="0">
                <a:solidFill>
                  <a:srgbClr val="002060"/>
                </a:solidFill>
                <a:latin typeface="+mn-lt"/>
                <a:cs typeface="Calibri" panose="020F0502020204030204" pitchFamily="34" charset="0"/>
              </a:rPr>
              <a:t>La démarche </a:t>
            </a:r>
            <a:r>
              <a:rPr lang="en-US" altLang="fr-FR" sz="2800" b="1" dirty="0" err="1">
                <a:solidFill>
                  <a:srgbClr val="002060"/>
                </a:solidFill>
                <a:latin typeface="+mn-lt"/>
                <a:cs typeface="Calibri" panose="020F0502020204030204" pitchFamily="34" charset="0"/>
              </a:rPr>
              <a:t>projet</a:t>
            </a:r>
            <a:r>
              <a:rPr lang="en-US" altLang="fr-FR" sz="2800" b="1" dirty="0">
                <a:solidFill>
                  <a:srgbClr val="002060"/>
                </a:solidFill>
                <a:latin typeface="+mn-lt"/>
                <a:cs typeface="Calibri" panose="020F0502020204030204" pitchFamily="34" charset="0"/>
              </a:rPr>
              <a:t> : les </a:t>
            </a:r>
            <a:r>
              <a:rPr lang="en-US" altLang="fr-FR" sz="2800" b="1" dirty="0" err="1">
                <a:solidFill>
                  <a:srgbClr val="002060"/>
                </a:solidFill>
                <a:latin typeface="+mn-lt"/>
                <a:cs typeface="Calibri" panose="020F0502020204030204" pitchFamily="34" charset="0"/>
              </a:rPr>
              <a:t>groupes</a:t>
            </a:r>
            <a:r>
              <a:rPr lang="en-US" altLang="fr-FR" sz="2800" b="1" dirty="0">
                <a:solidFill>
                  <a:srgbClr val="002060"/>
                </a:solidFill>
                <a:latin typeface="+mn-lt"/>
                <a:cs typeface="Calibri" panose="020F0502020204030204" pitchFamily="34" charset="0"/>
              </a:rPr>
              <a:t> de travail sur le travail </a:t>
            </a:r>
            <a:r>
              <a:rPr lang="en-US" altLang="fr-FR" sz="2800" b="1" dirty="0" err="1">
                <a:solidFill>
                  <a:srgbClr val="002060"/>
                </a:solidFill>
                <a:latin typeface="+mn-lt"/>
                <a:cs typeface="Calibri" panose="020F0502020204030204" pitchFamily="34" charset="0"/>
              </a:rPr>
              <a:t>réel</a:t>
            </a:r>
            <a:endParaRPr lang="en-US" altLang="fr-FR" sz="2800" b="1" dirty="0">
              <a:solidFill>
                <a:srgbClr val="002060"/>
              </a:solidFill>
              <a:latin typeface="+mn-lt"/>
              <a:cs typeface="Calibri" panose="020F0502020204030204" pitchFamily="34" charset="0"/>
            </a:endParaRPr>
          </a:p>
        </p:txBody>
      </p:sp>
      <p:sp>
        <p:nvSpPr>
          <p:cNvPr id="41986" name="Text Box 2">
            <a:extLst>
              <a:ext uri="{FF2B5EF4-FFF2-40B4-BE49-F238E27FC236}">
                <a16:creationId xmlns:a16="http://schemas.microsoft.com/office/drawing/2014/main" id="{79E11BF9-ECF1-42AD-B8D9-497192032319}"/>
              </a:ext>
            </a:extLst>
          </p:cNvPr>
          <p:cNvSpPr txBox="1">
            <a:spLocks noChangeArrowheads="1"/>
          </p:cNvSpPr>
          <p:nvPr/>
        </p:nvSpPr>
        <p:spPr bwMode="auto">
          <a:xfrm>
            <a:off x="994300" y="1376039"/>
            <a:ext cx="10900792" cy="5567517"/>
          </a:xfrm>
          <a:prstGeom prst="rect">
            <a:avLst/>
          </a:prstGeom>
          <a:noFill/>
          <a:ln>
            <a:noFill/>
          </a:ln>
          <a:effec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marL="8001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15000"/>
              </a:lnSpc>
              <a:spcBef>
                <a:spcPts val="1000"/>
              </a:spcBef>
              <a:defRPr/>
            </a:pPr>
            <a:r>
              <a:rPr lang="en-US" altLang="fr-FR" sz="2000" b="1" dirty="0">
                <a:solidFill>
                  <a:srgbClr val="262626"/>
                </a:solidFill>
                <a:latin typeface="+mn-lt"/>
                <a:cs typeface="Calibri" panose="020F0502020204030204" pitchFamily="34" charset="0"/>
              </a:rPr>
              <a:t>« </a:t>
            </a:r>
            <a:r>
              <a:rPr lang="en-US" altLang="fr-FR" sz="2000" b="1" dirty="0" err="1">
                <a:solidFill>
                  <a:srgbClr val="262626"/>
                </a:solidFill>
                <a:latin typeface="+mn-lt"/>
                <a:cs typeface="Calibri" panose="020F0502020204030204" pitchFamily="34" charset="0"/>
              </a:rPr>
              <a:t>C’est</a:t>
            </a:r>
            <a:r>
              <a:rPr lang="en-US" altLang="fr-FR" sz="2000" b="1" dirty="0">
                <a:solidFill>
                  <a:srgbClr val="262626"/>
                </a:solidFill>
                <a:latin typeface="+mn-lt"/>
                <a:cs typeface="Calibri" panose="020F0502020204030204" pitchFamily="34" charset="0"/>
              </a:rPr>
              <a:t> sans </a:t>
            </a:r>
            <a:r>
              <a:rPr lang="en-US" altLang="fr-FR" sz="2000" b="1" dirty="0" err="1">
                <a:solidFill>
                  <a:srgbClr val="262626"/>
                </a:solidFill>
                <a:latin typeface="+mn-lt"/>
                <a:cs typeface="Calibri" panose="020F0502020204030204" pitchFamily="34" charset="0"/>
              </a:rPr>
              <a:t>aucun</a:t>
            </a:r>
            <a:r>
              <a:rPr lang="en-US" altLang="fr-FR" sz="2000" b="1" dirty="0">
                <a:solidFill>
                  <a:srgbClr val="262626"/>
                </a:solidFill>
                <a:latin typeface="+mn-lt"/>
                <a:cs typeface="Calibri" panose="020F0502020204030204" pitchFamily="34" charset="0"/>
              </a:rPr>
              <a:t> doute la </a:t>
            </a:r>
            <a:r>
              <a:rPr lang="en-US" altLang="fr-FR" sz="2000" b="1" u="sng" dirty="0" err="1">
                <a:solidFill>
                  <a:srgbClr val="262626"/>
                </a:solidFill>
                <a:latin typeface="+mn-lt"/>
                <a:cs typeface="Calibri" panose="020F0502020204030204" pitchFamily="34" charset="0"/>
              </a:rPr>
              <a:t>deuxième</a:t>
            </a:r>
            <a:r>
              <a:rPr lang="en-US" altLang="fr-FR" sz="2000" b="1" u="sng" dirty="0">
                <a:solidFill>
                  <a:srgbClr val="262626"/>
                </a:solidFill>
                <a:latin typeface="+mn-lt"/>
                <a:cs typeface="Calibri" panose="020F0502020204030204" pitchFamily="34" charset="0"/>
              </a:rPr>
              <a:t> </a:t>
            </a:r>
            <a:r>
              <a:rPr lang="en-US" altLang="fr-FR" sz="2000" b="1" u="sng" dirty="0" err="1">
                <a:solidFill>
                  <a:srgbClr val="262626"/>
                </a:solidFill>
                <a:latin typeface="+mn-lt"/>
                <a:cs typeface="Calibri" panose="020F0502020204030204" pitchFamily="34" charset="0"/>
              </a:rPr>
              <a:t>composante</a:t>
            </a:r>
            <a:r>
              <a:rPr lang="en-US" altLang="fr-FR" sz="2000" b="1" u="sng" dirty="0">
                <a:solidFill>
                  <a:srgbClr val="262626"/>
                </a:solidFill>
                <a:latin typeface="+mn-lt"/>
                <a:cs typeface="Calibri" panose="020F0502020204030204" pitchFamily="34" charset="0"/>
              </a:rPr>
              <a:t> la plus </a:t>
            </a:r>
            <a:r>
              <a:rPr lang="en-US" altLang="fr-FR" sz="2000" b="1" u="sng" dirty="0" err="1">
                <a:solidFill>
                  <a:srgbClr val="262626"/>
                </a:solidFill>
                <a:latin typeface="+mn-lt"/>
                <a:cs typeface="Calibri" panose="020F0502020204030204" pitchFamily="34" charset="0"/>
              </a:rPr>
              <a:t>importante</a:t>
            </a:r>
            <a:r>
              <a:rPr lang="en-US" altLang="fr-FR" sz="2000" b="1" u="sng" dirty="0">
                <a:solidFill>
                  <a:srgbClr val="262626"/>
                </a:solidFill>
                <a:latin typeface="+mn-lt"/>
                <a:cs typeface="Calibri" panose="020F0502020204030204" pitchFamily="34" charset="0"/>
              </a:rPr>
              <a:t> </a:t>
            </a:r>
            <a:r>
              <a:rPr lang="en-US" altLang="fr-FR" sz="2000" b="1" dirty="0">
                <a:solidFill>
                  <a:srgbClr val="262626"/>
                </a:solidFill>
                <a:latin typeface="+mn-lt"/>
                <a:cs typeface="Calibri" panose="020F0502020204030204" pitchFamily="34" charset="0"/>
              </a:rPr>
              <a:t>de la démarche participative »</a:t>
            </a:r>
            <a:br>
              <a:rPr lang="en-US" altLang="fr-FR" sz="1600" dirty="0">
                <a:solidFill>
                  <a:srgbClr val="262626"/>
                </a:solidFill>
                <a:latin typeface="+mn-lt"/>
                <a:cs typeface="Calibri" panose="020F0502020204030204" pitchFamily="34" charset="0"/>
              </a:rPr>
            </a:br>
            <a:endParaRPr lang="en-US" altLang="fr-FR" sz="1600" dirty="0">
              <a:solidFill>
                <a:srgbClr val="404040"/>
              </a:solidFill>
              <a:latin typeface="+mn-lt"/>
              <a:cs typeface="MS Mincho" panose="02020609040205080304" pitchFamily="49" charset="-128"/>
            </a:endParaRPr>
          </a:p>
          <a:p>
            <a:pPr algn="just" hangingPunct="1">
              <a:lnSpc>
                <a:spcPct val="115000"/>
              </a:lnSpc>
              <a:spcBef>
                <a:spcPts val="1000"/>
              </a:spcBef>
              <a:defRPr/>
            </a:pPr>
            <a:r>
              <a:rPr lang="en-US" altLang="fr-FR" sz="1600" dirty="0" err="1">
                <a:solidFill>
                  <a:srgbClr val="404040"/>
                </a:solidFill>
                <a:latin typeface="+mn-lt"/>
                <a:cs typeface="MS Mincho" panose="02020609040205080304" pitchFamily="49" charset="-128"/>
              </a:rPr>
              <a:t>Partir</a:t>
            </a:r>
            <a:r>
              <a:rPr lang="en-US" altLang="fr-FR" sz="1600" dirty="0">
                <a:solidFill>
                  <a:srgbClr val="404040"/>
                </a:solidFill>
                <a:latin typeface="+mn-lt"/>
                <a:cs typeface="MS Mincho" panose="02020609040205080304" pitchFamily="49" charset="-128"/>
              </a:rPr>
              <a:t> de </a:t>
            </a:r>
            <a:r>
              <a:rPr lang="en-US" altLang="fr-FR" sz="1600" dirty="0" err="1">
                <a:solidFill>
                  <a:srgbClr val="404040"/>
                </a:solidFill>
                <a:latin typeface="+mn-lt"/>
                <a:cs typeface="MS Mincho" panose="02020609040205080304" pitchFamily="49" charset="-128"/>
              </a:rPr>
              <a:t>l’analyse</a:t>
            </a:r>
            <a:r>
              <a:rPr lang="en-US" altLang="fr-FR" sz="1600" dirty="0">
                <a:solidFill>
                  <a:srgbClr val="404040"/>
                </a:solidFill>
                <a:latin typeface="+mn-lt"/>
                <a:cs typeface="MS Mincho" panose="02020609040205080304" pitchFamily="49" charset="-128"/>
              </a:rPr>
              <a:t> du travail </a:t>
            </a:r>
            <a:r>
              <a:rPr lang="en-US" altLang="fr-FR" sz="1600" dirty="0" err="1">
                <a:solidFill>
                  <a:srgbClr val="404040"/>
                </a:solidFill>
                <a:latin typeface="+mn-lt"/>
                <a:cs typeface="MS Mincho" panose="02020609040205080304" pitchFamily="49" charset="-128"/>
              </a:rPr>
              <a:t>réel</a:t>
            </a:r>
            <a:r>
              <a:rPr lang="en-US" altLang="fr-FR" sz="1600" dirty="0">
                <a:solidFill>
                  <a:srgbClr val="404040"/>
                </a:solidFill>
                <a:latin typeface="+mn-lt"/>
                <a:cs typeface="MS Mincho" panose="02020609040205080304" pitchFamily="49" charset="-128"/>
              </a:rPr>
              <a:t> : </a:t>
            </a:r>
            <a:r>
              <a:rPr lang="en-US" altLang="fr-FR" sz="1600" dirty="0" err="1">
                <a:solidFill>
                  <a:srgbClr val="404040"/>
                </a:solidFill>
                <a:latin typeface="+mn-lt"/>
                <a:cs typeface="MS Mincho" panose="02020609040205080304" pitchFamily="49" charset="-128"/>
              </a:rPr>
              <a:t>construire</a:t>
            </a:r>
            <a:r>
              <a:rPr lang="en-US" altLang="fr-FR" sz="1600" dirty="0">
                <a:solidFill>
                  <a:srgbClr val="404040"/>
                </a:solidFill>
                <a:latin typeface="+mn-lt"/>
                <a:cs typeface="MS Mincho" panose="02020609040205080304" pitchFamily="49" charset="-128"/>
              </a:rPr>
              <a:t> et </a:t>
            </a:r>
            <a:r>
              <a:rPr lang="en-US" altLang="fr-FR" sz="1600" dirty="0" err="1">
                <a:solidFill>
                  <a:srgbClr val="404040"/>
                </a:solidFill>
                <a:latin typeface="+mn-lt"/>
                <a:cs typeface="MS Mincho" panose="02020609040205080304" pitchFamily="49" charset="-128"/>
              </a:rPr>
              <a:t>améliorer</a:t>
            </a:r>
            <a:r>
              <a:rPr lang="en-US" altLang="fr-FR" sz="1600" dirty="0">
                <a:solidFill>
                  <a:srgbClr val="404040"/>
                </a:solidFill>
                <a:latin typeface="+mn-lt"/>
                <a:cs typeface="MS Mincho" panose="02020609040205080304" pitchFamily="49" charset="-128"/>
              </a:rPr>
              <a:t> le </a:t>
            </a:r>
            <a:r>
              <a:rPr lang="en-US" altLang="fr-FR" sz="1600" dirty="0" err="1">
                <a:solidFill>
                  <a:srgbClr val="404040"/>
                </a:solidFill>
                <a:latin typeface="+mn-lt"/>
                <a:cs typeface="MS Mincho" panose="02020609040205080304" pitchFamily="49" charset="-128"/>
              </a:rPr>
              <a:t>soin</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puis</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Construire</a:t>
            </a:r>
            <a:r>
              <a:rPr lang="en-US" altLang="fr-FR" sz="1600" dirty="0">
                <a:solidFill>
                  <a:srgbClr val="404040"/>
                </a:solidFill>
                <a:latin typeface="+mn-lt"/>
                <a:cs typeface="MS Mincho" panose="02020609040205080304" pitchFamily="49" charset="-128"/>
              </a:rPr>
              <a:t> les </a:t>
            </a:r>
            <a:r>
              <a:rPr lang="en-US" altLang="fr-FR" sz="1600" dirty="0" err="1">
                <a:solidFill>
                  <a:srgbClr val="404040"/>
                </a:solidFill>
                <a:latin typeface="+mn-lt"/>
                <a:cs typeface="MS Mincho" panose="02020609040205080304" pitchFamily="49" charset="-128"/>
              </a:rPr>
              <a:t>hypothèses</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d’amélioration</a:t>
            </a:r>
            <a:r>
              <a:rPr lang="en-US" altLang="fr-FR" sz="1600" dirty="0">
                <a:solidFill>
                  <a:srgbClr val="404040"/>
                </a:solidFill>
                <a:latin typeface="+mn-lt"/>
                <a:cs typeface="MS Mincho" panose="02020609040205080304" pitchFamily="49" charset="-128"/>
              </a:rPr>
              <a:t> du </a:t>
            </a:r>
            <a:r>
              <a:rPr lang="en-US" altLang="fr-FR" sz="1600" dirty="0" err="1">
                <a:solidFill>
                  <a:srgbClr val="404040"/>
                </a:solidFill>
                <a:latin typeface="+mn-lt"/>
                <a:cs typeface="MS Mincho" panose="02020609040205080304" pitchFamily="49" charset="-128"/>
              </a:rPr>
              <a:t>soin</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ou</a:t>
            </a:r>
            <a:r>
              <a:rPr lang="en-US" altLang="fr-FR" sz="1600" dirty="0">
                <a:solidFill>
                  <a:srgbClr val="404040"/>
                </a:solidFill>
                <a:latin typeface="+mn-lt"/>
                <a:cs typeface="MS Mincho" panose="02020609040205080304" pitchFamily="49" charset="-128"/>
              </a:rPr>
              <a:t> du </a:t>
            </a:r>
            <a:r>
              <a:rPr lang="en-US" altLang="fr-FR" sz="1600" dirty="0" err="1">
                <a:solidFill>
                  <a:srgbClr val="404040"/>
                </a:solidFill>
                <a:latin typeface="+mn-lt"/>
                <a:cs typeface="MS Mincho" panose="02020609040205080304" pitchFamily="49" charset="-128"/>
              </a:rPr>
              <a:t>fonctionnement</a:t>
            </a:r>
            <a:r>
              <a:rPr lang="en-US" altLang="fr-FR" sz="1600" dirty="0">
                <a:solidFill>
                  <a:srgbClr val="404040"/>
                </a:solidFill>
                <a:latin typeface="+mn-lt"/>
                <a:cs typeface="MS Mincho" panose="02020609040205080304" pitchFamily="49" charset="-128"/>
              </a:rPr>
              <a:t> du service</a:t>
            </a:r>
          </a:p>
          <a:p>
            <a:pPr marL="287337" indent="-285750" algn="just" hangingPunct="1">
              <a:lnSpc>
                <a:spcPct val="115000"/>
              </a:lnSpc>
              <a:spcBef>
                <a:spcPts val="1000"/>
              </a:spcBef>
              <a:buClr>
                <a:srgbClr val="A53010"/>
              </a:buClr>
              <a:buSzPct val="45000"/>
              <a:buFont typeface="Arial" panose="020B0604020202020204" pitchFamily="34" charset="0"/>
              <a:buChar char="•"/>
              <a:defRPr/>
            </a:pPr>
            <a:r>
              <a:rPr lang="en-US" altLang="fr-FR" sz="1600" b="1" dirty="0">
                <a:solidFill>
                  <a:srgbClr val="404040"/>
                </a:solidFill>
                <a:latin typeface="+mn-lt"/>
                <a:cs typeface="MS Mincho" panose="02020609040205080304" pitchFamily="49" charset="-128"/>
              </a:rPr>
              <a:t>La démarche </a:t>
            </a:r>
            <a:r>
              <a:rPr lang="en-US" altLang="fr-FR" sz="1600" b="1" dirty="0" err="1">
                <a:solidFill>
                  <a:srgbClr val="404040"/>
                </a:solidFill>
                <a:latin typeface="+mn-lt"/>
                <a:cs typeface="MS Mincho" panose="02020609040205080304" pitchFamily="49" charset="-128"/>
              </a:rPr>
              <a:t>projet</a:t>
            </a:r>
            <a:r>
              <a:rPr lang="en-US" altLang="fr-FR" sz="1600" b="1" dirty="0">
                <a:solidFill>
                  <a:srgbClr val="404040"/>
                </a:solidFill>
                <a:latin typeface="+mn-lt"/>
                <a:cs typeface="MS Mincho" panose="02020609040205080304" pitchFamily="49" charset="-128"/>
              </a:rPr>
              <a:t> </a:t>
            </a:r>
            <a:r>
              <a:rPr lang="en-US" altLang="fr-FR" sz="1600" b="1" dirty="0" err="1">
                <a:solidFill>
                  <a:srgbClr val="404040"/>
                </a:solidFill>
                <a:latin typeface="+mn-lt"/>
                <a:cs typeface="MS Mincho" panose="02020609040205080304" pitchFamily="49" charset="-128"/>
              </a:rPr>
              <a:t>est</a:t>
            </a:r>
            <a:r>
              <a:rPr lang="en-US" altLang="fr-FR" sz="1600" b="1" dirty="0">
                <a:solidFill>
                  <a:srgbClr val="404040"/>
                </a:solidFill>
                <a:latin typeface="+mn-lt"/>
                <a:cs typeface="MS Mincho" panose="02020609040205080304" pitchFamily="49" charset="-128"/>
              </a:rPr>
              <a:t> la </a:t>
            </a:r>
            <a:r>
              <a:rPr lang="en-US" altLang="fr-FR" sz="1600" b="1" dirty="0" err="1">
                <a:solidFill>
                  <a:srgbClr val="404040"/>
                </a:solidFill>
                <a:latin typeface="+mn-lt"/>
                <a:cs typeface="MS Mincho" panose="02020609040205080304" pitchFamily="49" charset="-128"/>
              </a:rPr>
              <a:t>preuve</a:t>
            </a:r>
            <a:r>
              <a:rPr lang="en-US" altLang="fr-FR" sz="1600" b="1" dirty="0">
                <a:solidFill>
                  <a:srgbClr val="404040"/>
                </a:solidFill>
                <a:latin typeface="+mn-lt"/>
                <a:cs typeface="MS Mincho" panose="02020609040205080304" pitchFamily="49" charset="-128"/>
              </a:rPr>
              <a:t> de </a:t>
            </a:r>
            <a:r>
              <a:rPr lang="en-US" altLang="fr-FR" sz="1600" b="1" dirty="0" err="1">
                <a:solidFill>
                  <a:srgbClr val="404040"/>
                </a:solidFill>
                <a:latin typeface="+mn-lt"/>
                <a:cs typeface="MS Mincho" panose="02020609040205080304" pitchFamily="49" charset="-128"/>
              </a:rPr>
              <a:t>l’efficacité</a:t>
            </a:r>
            <a:r>
              <a:rPr lang="en-US" altLang="fr-FR" sz="1600" b="1" dirty="0">
                <a:solidFill>
                  <a:srgbClr val="404040"/>
                </a:solidFill>
                <a:latin typeface="+mn-lt"/>
                <a:cs typeface="MS Mincho" panose="02020609040205080304" pitchFamily="49" charset="-128"/>
              </a:rPr>
              <a:t> de </a:t>
            </a:r>
            <a:r>
              <a:rPr lang="en-US" altLang="fr-FR" sz="1600" b="1" dirty="0" err="1">
                <a:solidFill>
                  <a:srgbClr val="404040"/>
                </a:solidFill>
                <a:latin typeface="+mn-lt"/>
                <a:cs typeface="MS Mincho" panose="02020609040205080304" pitchFamily="49" charset="-128"/>
              </a:rPr>
              <a:t>l’intelligence</a:t>
            </a:r>
            <a:r>
              <a:rPr lang="en-US" altLang="fr-FR" sz="1600" b="1" dirty="0">
                <a:solidFill>
                  <a:srgbClr val="404040"/>
                </a:solidFill>
                <a:latin typeface="+mn-lt"/>
                <a:cs typeface="MS Mincho" panose="02020609040205080304" pitchFamily="49" charset="-128"/>
              </a:rPr>
              <a:t> collective</a:t>
            </a:r>
          </a:p>
          <a:p>
            <a:pPr algn="just" hangingPunct="1">
              <a:lnSpc>
                <a:spcPct val="115000"/>
              </a:lnSpc>
              <a:spcBef>
                <a:spcPts val="1000"/>
              </a:spcBef>
              <a:defRPr/>
            </a:pPr>
            <a:r>
              <a:rPr lang="en-US" altLang="fr-FR" sz="1600" dirty="0">
                <a:solidFill>
                  <a:srgbClr val="404040"/>
                </a:solidFill>
                <a:latin typeface="+mn-lt"/>
                <a:cs typeface="MS Mincho" panose="02020609040205080304" pitchFamily="49" charset="-128"/>
              </a:rPr>
              <a:t>         « </a:t>
            </a:r>
            <a:r>
              <a:rPr lang="en-US" altLang="fr-FR" sz="1600" dirty="0" err="1">
                <a:solidFill>
                  <a:srgbClr val="404040"/>
                </a:solidFill>
                <a:latin typeface="+mn-lt"/>
                <a:cs typeface="MS Mincho" panose="02020609040205080304" pitchFamily="49" charset="-128"/>
              </a:rPr>
              <a:t>supériorité</a:t>
            </a:r>
            <a:r>
              <a:rPr lang="en-US" altLang="fr-FR" sz="1600" dirty="0">
                <a:solidFill>
                  <a:srgbClr val="404040"/>
                </a:solidFill>
                <a:latin typeface="+mn-lt"/>
                <a:cs typeface="MS Mincho" panose="02020609040205080304" pitchFamily="49" charset="-128"/>
              </a:rPr>
              <a:t> de </a:t>
            </a:r>
            <a:r>
              <a:rPr lang="en-US" altLang="fr-FR" sz="1600" dirty="0" err="1">
                <a:solidFill>
                  <a:srgbClr val="404040"/>
                </a:solidFill>
                <a:latin typeface="+mn-lt"/>
                <a:cs typeface="MS Mincho" panose="02020609040205080304" pitchFamily="49" charset="-128"/>
              </a:rPr>
              <a:t>sa</a:t>
            </a:r>
            <a:r>
              <a:rPr lang="en-US" altLang="fr-FR" sz="1600" dirty="0">
                <a:solidFill>
                  <a:srgbClr val="404040"/>
                </a:solidFill>
                <a:latin typeface="+mn-lt"/>
                <a:cs typeface="MS Mincho" panose="02020609040205080304" pitchFamily="49" charset="-128"/>
              </a:rPr>
              <a:t> pertinence par rapport à </a:t>
            </a:r>
            <a:r>
              <a:rPr lang="en-US" altLang="fr-FR" sz="1600" dirty="0" err="1">
                <a:solidFill>
                  <a:srgbClr val="404040"/>
                </a:solidFill>
                <a:latin typeface="+mn-lt"/>
                <a:cs typeface="MS Mincho" panose="02020609040205080304" pitchFamily="49" charset="-128"/>
              </a:rPr>
              <a:t>une</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décision</a:t>
            </a:r>
            <a:r>
              <a:rPr lang="en-US" altLang="fr-FR" sz="1600" dirty="0">
                <a:solidFill>
                  <a:srgbClr val="404040"/>
                </a:solidFill>
                <a:latin typeface="+mn-lt"/>
                <a:cs typeface="MS Mincho" panose="02020609040205080304" pitchFamily="49" charset="-128"/>
              </a:rPr>
              <a:t> que </a:t>
            </a:r>
            <a:r>
              <a:rPr lang="en-US" altLang="fr-FR" sz="1600" dirty="0" err="1">
                <a:solidFill>
                  <a:srgbClr val="404040"/>
                </a:solidFill>
                <a:latin typeface="+mn-lt"/>
                <a:cs typeface="MS Mincho" panose="02020609040205080304" pitchFamily="49" charset="-128"/>
              </a:rPr>
              <a:t>j’aurais</a:t>
            </a:r>
            <a:r>
              <a:rPr lang="en-US" altLang="fr-FR" sz="1600" dirty="0">
                <a:solidFill>
                  <a:srgbClr val="404040"/>
                </a:solidFill>
                <a:latin typeface="+mn-lt"/>
                <a:cs typeface="MS Mincho" panose="02020609040205080304" pitchFamily="49" charset="-128"/>
              </a:rPr>
              <a:t> pris </a:t>
            </a:r>
            <a:r>
              <a:rPr lang="en-US" altLang="fr-FR" sz="1600" dirty="0" err="1">
                <a:solidFill>
                  <a:srgbClr val="404040"/>
                </a:solidFill>
                <a:latin typeface="+mn-lt"/>
                <a:cs typeface="MS Mincho" panose="02020609040205080304" pitchFamily="49" charset="-128"/>
              </a:rPr>
              <a:t>seul</a:t>
            </a:r>
            <a:r>
              <a:rPr lang="en-US" altLang="fr-FR" sz="1600" dirty="0">
                <a:solidFill>
                  <a:srgbClr val="404040"/>
                </a:solidFill>
                <a:latin typeface="+mn-lt"/>
                <a:cs typeface="MS Mincho" panose="02020609040205080304" pitchFamily="49" charset="-128"/>
              </a:rPr>
              <a:t>. » </a:t>
            </a:r>
            <a:r>
              <a:rPr lang="en-US" altLang="fr-FR" sz="1600" dirty="0">
                <a:solidFill>
                  <a:srgbClr val="404040"/>
                </a:solidFill>
                <a:latin typeface="+mn-lt"/>
                <a:cs typeface="Calibri" panose="020F0502020204030204" pitchFamily="34" charset="0"/>
              </a:rPr>
              <a:t>Ph Colombat </a:t>
            </a:r>
            <a:r>
              <a:rPr lang="en-US" altLang="fr-FR" sz="1600" dirty="0">
                <a:solidFill>
                  <a:srgbClr val="404040"/>
                </a:solidFill>
                <a:latin typeface="+mn-lt"/>
                <a:cs typeface="MS Mincho" panose="02020609040205080304" pitchFamily="49" charset="-128"/>
              </a:rPr>
              <a:t> </a:t>
            </a:r>
          </a:p>
          <a:p>
            <a:pPr algn="just" hangingPunct="1">
              <a:lnSpc>
                <a:spcPct val="115000"/>
              </a:lnSpc>
              <a:spcBef>
                <a:spcPts val="1000"/>
              </a:spcBef>
              <a:spcAft>
                <a:spcPts val="800"/>
              </a:spcAft>
              <a:buClr>
                <a:srgbClr val="A53010"/>
              </a:buClr>
              <a:buSzPct val="45000"/>
              <a:buFont typeface="Calibri" panose="020F0502020204030204" pitchFamily="34" charset="0"/>
              <a:buChar char="-"/>
              <a:defRPr/>
            </a:pPr>
            <a:r>
              <a:rPr lang="en-US" altLang="fr-FR" sz="1600" dirty="0">
                <a:solidFill>
                  <a:srgbClr val="404040"/>
                </a:solidFill>
                <a:latin typeface="+mn-lt"/>
                <a:cs typeface="MS Mincho" panose="02020609040205080304" pitchFamily="49" charset="-128"/>
              </a:rPr>
              <a:t>Elle </a:t>
            </a:r>
            <a:r>
              <a:rPr lang="en-US" altLang="fr-FR" sz="1600" dirty="0" err="1">
                <a:solidFill>
                  <a:srgbClr val="404040"/>
                </a:solidFill>
                <a:latin typeface="+mn-lt"/>
                <a:cs typeface="MS Mincho" panose="02020609040205080304" pitchFamily="49" charset="-128"/>
              </a:rPr>
              <a:t>est</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absolument</a:t>
            </a:r>
            <a:r>
              <a:rPr lang="en-US" altLang="fr-FR" sz="1600" dirty="0">
                <a:solidFill>
                  <a:srgbClr val="404040"/>
                </a:solidFill>
                <a:latin typeface="+mn-lt"/>
                <a:cs typeface="MS Mincho" panose="02020609040205080304" pitchFamily="49" charset="-128"/>
              </a:rPr>
              <a:t> indispensable pour la mise </a:t>
            </a:r>
            <a:r>
              <a:rPr lang="en-US" altLang="fr-FR" sz="1600" dirty="0" err="1">
                <a:solidFill>
                  <a:srgbClr val="404040"/>
                </a:solidFill>
                <a:latin typeface="+mn-lt"/>
                <a:cs typeface="MS Mincho" panose="02020609040205080304" pitchFamily="49" charset="-128"/>
              </a:rPr>
              <a:t>en</a:t>
            </a:r>
            <a:r>
              <a:rPr lang="en-US" altLang="fr-FR" sz="1600" dirty="0">
                <a:solidFill>
                  <a:srgbClr val="404040"/>
                </a:solidFill>
                <a:latin typeface="+mn-lt"/>
                <a:cs typeface="MS Mincho" panose="02020609040205080304" pitchFamily="49" charset="-128"/>
              </a:rPr>
              <a:t> place des </a:t>
            </a:r>
            <a:r>
              <a:rPr lang="en-US" altLang="fr-FR" sz="1600" dirty="0" err="1">
                <a:solidFill>
                  <a:srgbClr val="404040"/>
                </a:solidFill>
                <a:latin typeface="+mn-lt"/>
                <a:cs typeface="MS Mincho" panose="02020609040205080304" pitchFamily="49" charset="-128"/>
              </a:rPr>
              <a:t>restructurations</a:t>
            </a:r>
            <a:endParaRPr lang="en-US" altLang="fr-FR" sz="1600" dirty="0">
              <a:solidFill>
                <a:srgbClr val="404040"/>
              </a:solidFill>
              <a:latin typeface="+mn-lt"/>
              <a:cs typeface="MS Mincho" panose="02020609040205080304" pitchFamily="49" charset="-128"/>
            </a:endParaRPr>
          </a:p>
          <a:p>
            <a:pPr marL="228600" indent="-227013" algn="just" hangingPunct="1">
              <a:lnSpc>
                <a:spcPct val="115000"/>
              </a:lnSpc>
              <a:spcBef>
                <a:spcPts val="1200"/>
              </a:spcBef>
              <a:spcAft>
                <a:spcPts val="800"/>
              </a:spcAft>
              <a:buClr>
                <a:srgbClr val="A53010"/>
              </a:buClr>
              <a:buSzPct val="45000"/>
              <a:buFont typeface="Wingdings 3" panose="05040102010807070707" pitchFamily="18" charset="2"/>
              <a:buChar char=""/>
              <a:defRPr/>
            </a:pPr>
            <a:r>
              <a:rPr lang="en-US" altLang="fr-FR" sz="1600" b="1" dirty="0">
                <a:solidFill>
                  <a:srgbClr val="404040"/>
                </a:solidFill>
                <a:latin typeface="+mn-lt"/>
                <a:cs typeface="MS Mincho" panose="02020609040205080304" pitchFamily="49" charset="-128"/>
              </a:rPr>
              <a:t>La </a:t>
            </a:r>
            <a:r>
              <a:rPr lang="en-US" altLang="fr-FR" sz="1600" b="1" dirty="0" err="1">
                <a:solidFill>
                  <a:srgbClr val="404040"/>
                </a:solidFill>
                <a:latin typeface="+mn-lt"/>
                <a:cs typeface="MS Mincho" panose="02020609040205080304" pitchFamily="49" charset="-128"/>
              </a:rPr>
              <a:t>pluriprofessionnalité</a:t>
            </a:r>
            <a:r>
              <a:rPr lang="en-US" altLang="fr-FR" sz="1600" b="1" dirty="0">
                <a:solidFill>
                  <a:srgbClr val="404040"/>
                </a:solidFill>
                <a:latin typeface="+mn-lt"/>
                <a:cs typeface="MS Mincho" panose="02020609040205080304" pitchFamily="49" charset="-128"/>
              </a:rPr>
              <a:t> des </a:t>
            </a:r>
            <a:r>
              <a:rPr lang="en-US" altLang="fr-FR" sz="1600" b="1" dirty="0" err="1">
                <a:solidFill>
                  <a:srgbClr val="404040"/>
                </a:solidFill>
                <a:latin typeface="+mn-lt"/>
                <a:cs typeface="MS Mincho" panose="02020609040205080304" pitchFamily="49" charset="-128"/>
              </a:rPr>
              <a:t>groupes</a:t>
            </a:r>
            <a:r>
              <a:rPr lang="en-US" altLang="fr-FR" sz="1600" b="1" dirty="0">
                <a:solidFill>
                  <a:srgbClr val="404040"/>
                </a:solidFill>
                <a:latin typeface="+mn-lt"/>
                <a:cs typeface="MS Mincho" panose="02020609040205080304" pitchFamily="49" charset="-128"/>
              </a:rPr>
              <a:t> de travail : </a:t>
            </a:r>
            <a:r>
              <a:rPr lang="en-US" altLang="fr-FR" sz="1600" b="1" dirty="0" err="1">
                <a:solidFill>
                  <a:srgbClr val="404040"/>
                </a:solidFill>
                <a:latin typeface="+mn-lt"/>
                <a:cs typeface="MS Mincho" panose="02020609040205080304" pitchFamily="49" charset="-128"/>
              </a:rPr>
              <a:t>qualité</a:t>
            </a:r>
            <a:r>
              <a:rPr lang="en-US" altLang="fr-FR" sz="1600" b="1" dirty="0">
                <a:solidFill>
                  <a:srgbClr val="404040"/>
                </a:solidFill>
                <a:latin typeface="+mn-lt"/>
                <a:cs typeface="MS Mincho" panose="02020609040205080304" pitchFamily="49" charset="-128"/>
              </a:rPr>
              <a:t> des </a:t>
            </a:r>
            <a:r>
              <a:rPr lang="en-US" altLang="fr-FR" sz="1600" b="1" dirty="0" err="1">
                <a:solidFill>
                  <a:srgbClr val="404040"/>
                </a:solidFill>
                <a:latin typeface="+mn-lt"/>
                <a:cs typeface="MS Mincho" panose="02020609040205080304" pitchFamily="49" charset="-128"/>
              </a:rPr>
              <a:t>échanges</a:t>
            </a:r>
            <a:r>
              <a:rPr lang="en-US" altLang="fr-FR" sz="1600" b="1" dirty="0">
                <a:solidFill>
                  <a:srgbClr val="404040"/>
                </a:solidFill>
                <a:latin typeface="+mn-lt"/>
                <a:cs typeface="MS Mincho" panose="02020609040205080304" pitchFamily="49" charset="-128"/>
              </a:rPr>
              <a:t>, de la communication </a:t>
            </a:r>
          </a:p>
          <a:p>
            <a:pPr lvl="1" algn="just" hangingPunct="1">
              <a:lnSpc>
                <a:spcPct val="115000"/>
              </a:lnSpc>
              <a:spcBef>
                <a:spcPts val="1200"/>
              </a:spcBef>
              <a:spcAft>
                <a:spcPts val="800"/>
              </a:spcAft>
              <a:buClr>
                <a:srgbClr val="A53010"/>
              </a:buClr>
              <a:buSzPct val="75000"/>
              <a:buFont typeface="Wingdings 3" panose="05040102010807070707" pitchFamily="18" charset="2"/>
              <a:buChar char=""/>
              <a:defRPr/>
            </a:pPr>
            <a:r>
              <a:rPr lang="en-US" altLang="fr-FR" sz="1600" dirty="0" err="1">
                <a:solidFill>
                  <a:srgbClr val="404040"/>
                </a:solidFill>
                <a:latin typeface="+mn-lt"/>
                <a:cs typeface="MS Mincho" panose="02020609040205080304" pitchFamily="49" charset="-128"/>
              </a:rPr>
              <a:t>garants</a:t>
            </a:r>
            <a:r>
              <a:rPr lang="en-US" altLang="fr-FR" sz="1600" dirty="0">
                <a:solidFill>
                  <a:srgbClr val="404040"/>
                </a:solidFill>
                <a:latin typeface="+mn-lt"/>
                <a:cs typeface="MS Mincho" panose="02020609040205080304" pitchFamily="49" charset="-128"/>
              </a:rPr>
              <a:t> de la </a:t>
            </a:r>
            <a:r>
              <a:rPr lang="en-US" altLang="fr-FR" sz="1600" dirty="0" err="1">
                <a:solidFill>
                  <a:srgbClr val="404040"/>
                </a:solidFill>
                <a:latin typeface="+mn-lt"/>
                <a:cs typeface="MS Mincho" panose="02020609040205080304" pitchFamily="49" charset="-128"/>
              </a:rPr>
              <a:t>réussite</a:t>
            </a:r>
            <a:r>
              <a:rPr lang="en-US" altLang="fr-FR" sz="1600" dirty="0">
                <a:solidFill>
                  <a:srgbClr val="404040"/>
                </a:solidFill>
                <a:latin typeface="+mn-lt"/>
                <a:cs typeface="MS Mincho" panose="02020609040205080304" pitchFamily="49" charset="-128"/>
              </a:rPr>
              <a:t> de la démarche </a:t>
            </a:r>
          </a:p>
          <a:p>
            <a:pPr lvl="1" algn="just" hangingPunct="1">
              <a:lnSpc>
                <a:spcPct val="115000"/>
              </a:lnSpc>
              <a:spcBef>
                <a:spcPts val="1200"/>
              </a:spcBef>
              <a:spcAft>
                <a:spcPts val="800"/>
              </a:spcAft>
              <a:buClr>
                <a:srgbClr val="A53010"/>
              </a:buClr>
              <a:buSzPct val="75000"/>
              <a:buFont typeface="Wingdings 3" panose="05040102010807070707" pitchFamily="18" charset="2"/>
              <a:buChar char=""/>
              <a:defRPr/>
            </a:pPr>
            <a:r>
              <a:rPr lang="en-US" altLang="fr-FR" sz="1600" dirty="0" err="1">
                <a:solidFill>
                  <a:srgbClr val="404040"/>
                </a:solidFill>
                <a:latin typeface="+mn-lt"/>
                <a:cs typeface="MS Mincho" panose="02020609040205080304" pitchFamily="49" charset="-128"/>
              </a:rPr>
              <a:t>responsables</a:t>
            </a:r>
            <a:r>
              <a:rPr lang="en-US" altLang="fr-FR" sz="1600" dirty="0">
                <a:solidFill>
                  <a:srgbClr val="404040"/>
                </a:solidFill>
                <a:latin typeface="+mn-lt"/>
                <a:cs typeface="MS Mincho" panose="02020609040205080304" pitchFamily="49" charset="-128"/>
              </a:rPr>
              <a:t> des </a:t>
            </a:r>
            <a:r>
              <a:rPr lang="en-US" altLang="fr-FR" sz="1600" dirty="0" err="1">
                <a:solidFill>
                  <a:srgbClr val="404040"/>
                </a:solidFill>
                <a:latin typeface="+mn-lt"/>
                <a:cs typeface="MS Mincho" panose="02020609040205080304" pitchFamily="49" charset="-128"/>
              </a:rPr>
              <a:t>groupes</a:t>
            </a:r>
            <a:r>
              <a:rPr lang="en-US" altLang="fr-FR" sz="1600" dirty="0">
                <a:solidFill>
                  <a:srgbClr val="404040"/>
                </a:solidFill>
                <a:latin typeface="+mn-lt"/>
                <a:cs typeface="MS Mincho" panose="02020609040205080304" pitchFamily="49" charset="-128"/>
              </a:rPr>
              <a:t> de travail : des </a:t>
            </a:r>
            <a:r>
              <a:rPr lang="en-US" altLang="fr-FR" sz="1600" dirty="0" err="1">
                <a:solidFill>
                  <a:srgbClr val="404040"/>
                </a:solidFill>
                <a:latin typeface="+mn-lt"/>
                <a:cs typeface="MS Mincho" panose="02020609040205080304" pitchFamily="49" charset="-128"/>
              </a:rPr>
              <a:t>soignants</a:t>
            </a:r>
            <a:r>
              <a:rPr lang="en-US" altLang="fr-FR" sz="1600" dirty="0">
                <a:solidFill>
                  <a:srgbClr val="404040"/>
                </a:solidFill>
                <a:latin typeface="+mn-lt"/>
                <a:cs typeface="MS Mincho" panose="02020609040205080304" pitchFamily="49" charset="-128"/>
              </a:rPr>
              <a:t> </a:t>
            </a:r>
          </a:p>
          <a:p>
            <a:pPr marL="228600" indent="-227013" algn="just" hangingPunct="1">
              <a:lnSpc>
                <a:spcPct val="115000"/>
              </a:lnSpc>
              <a:spcBef>
                <a:spcPts val="1200"/>
              </a:spcBef>
              <a:spcAft>
                <a:spcPts val="800"/>
              </a:spcAft>
              <a:buClr>
                <a:srgbClr val="A53010"/>
              </a:buClr>
              <a:buSzPct val="45000"/>
              <a:buFont typeface="Wingdings 3" panose="05040102010807070707" pitchFamily="18" charset="2"/>
              <a:buChar char=""/>
              <a:defRPr/>
            </a:pPr>
            <a:r>
              <a:rPr lang="en-US" altLang="fr-FR" sz="1600" dirty="0">
                <a:solidFill>
                  <a:srgbClr val="404040"/>
                </a:solidFill>
                <a:latin typeface="+mn-lt"/>
                <a:cs typeface="MS Mincho" panose="02020609040205080304" pitchFamily="49" charset="-128"/>
              </a:rPr>
              <a:t>Elle </a:t>
            </a:r>
            <a:r>
              <a:rPr lang="en-US" altLang="fr-FR" sz="1600" dirty="0" err="1">
                <a:solidFill>
                  <a:srgbClr val="404040"/>
                </a:solidFill>
                <a:latin typeface="+mn-lt"/>
                <a:cs typeface="MS Mincho" panose="02020609040205080304" pitchFamily="49" charset="-128"/>
              </a:rPr>
              <a:t>implique</a:t>
            </a:r>
            <a:r>
              <a:rPr lang="en-US" altLang="fr-FR" sz="1600" dirty="0">
                <a:solidFill>
                  <a:srgbClr val="404040"/>
                </a:solidFill>
                <a:latin typeface="+mn-lt"/>
                <a:cs typeface="MS Mincho" panose="02020609040205080304" pitchFamily="49" charset="-128"/>
              </a:rPr>
              <a:t> la tenue de </a:t>
            </a:r>
            <a:r>
              <a:rPr lang="en-US" altLang="fr-FR" sz="1600" b="1" dirty="0" err="1">
                <a:solidFill>
                  <a:srgbClr val="404040"/>
                </a:solidFill>
                <a:latin typeface="+mn-lt"/>
                <a:cs typeface="MS Mincho" panose="02020609040205080304" pitchFamily="49" charset="-128"/>
              </a:rPr>
              <a:t>réunions</a:t>
            </a:r>
            <a:r>
              <a:rPr lang="en-US" altLang="fr-FR" sz="1600" b="1" dirty="0">
                <a:solidFill>
                  <a:srgbClr val="404040"/>
                </a:solidFill>
                <a:latin typeface="+mn-lt"/>
                <a:cs typeface="MS Mincho" panose="02020609040205080304" pitchFamily="49" charset="-128"/>
              </a:rPr>
              <a:t> de service </a:t>
            </a:r>
            <a:r>
              <a:rPr lang="en-US" altLang="fr-FR" sz="1600" b="1" dirty="0" err="1">
                <a:solidFill>
                  <a:srgbClr val="404040"/>
                </a:solidFill>
                <a:latin typeface="+mn-lt"/>
                <a:cs typeface="MS Mincho" panose="02020609040205080304" pitchFamily="49" charset="-128"/>
              </a:rPr>
              <a:t>régulières</a:t>
            </a:r>
            <a:r>
              <a:rPr lang="en-US" altLang="fr-FR" sz="1600" b="1" dirty="0">
                <a:solidFill>
                  <a:srgbClr val="404040"/>
                </a:solidFill>
                <a:latin typeface="+mn-lt"/>
                <a:cs typeface="MS Mincho" panose="02020609040205080304" pitchFamily="49" charset="-128"/>
              </a:rPr>
              <a:t> </a:t>
            </a:r>
            <a:r>
              <a:rPr lang="en-US" altLang="fr-FR" sz="1600" dirty="0">
                <a:solidFill>
                  <a:srgbClr val="404040"/>
                </a:solidFill>
                <a:latin typeface="+mn-lt"/>
                <a:cs typeface="MS Mincho" panose="02020609040205080304" pitchFamily="49" charset="-128"/>
              </a:rPr>
              <a:t>pour que les </a:t>
            </a:r>
            <a:r>
              <a:rPr lang="en-US" altLang="fr-FR" sz="1600" dirty="0" err="1">
                <a:solidFill>
                  <a:srgbClr val="404040"/>
                </a:solidFill>
                <a:latin typeface="+mn-lt"/>
                <a:cs typeface="MS Mincho" panose="02020609040205080304" pitchFamily="49" charset="-128"/>
              </a:rPr>
              <a:t>responsables</a:t>
            </a:r>
            <a:r>
              <a:rPr lang="en-US" altLang="fr-FR" sz="1600" dirty="0">
                <a:solidFill>
                  <a:srgbClr val="404040"/>
                </a:solidFill>
                <a:latin typeface="+mn-lt"/>
                <a:cs typeface="MS Mincho" panose="02020609040205080304" pitchFamily="49" charset="-128"/>
              </a:rPr>
              <a:t> des </a:t>
            </a:r>
            <a:r>
              <a:rPr lang="en-US" altLang="fr-FR" sz="1600" dirty="0" err="1">
                <a:solidFill>
                  <a:srgbClr val="404040"/>
                </a:solidFill>
                <a:latin typeface="+mn-lt"/>
                <a:cs typeface="MS Mincho" panose="02020609040205080304" pitchFamily="49" charset="-128"/>
              </a:rPr>
              <a:t>groupes</a:t>
            </a:r>
            <a:r>
              <a:rPr lang="en-US" altLang="fr-FR" sz="1600" dirty="0">
                <a:solidFill>
                  <a:srgbClr val="404040"/>
                </a:solidFill>
                <a:latin typeface="+mn-lt"/>
                <a:cs typeface="MS Mincho" panose="02020609040205080304" pitchFamily="49" charset="-128"/>
              </a:rPr>
              <a:t> de travail </a:t>
            </a:r>
            <a:r>
              <a:rPr lang="en-US" altLang="fr-FR" sz="1600" dirty="0" err="1">
                <a:solidFill>
                  <a:srgbClr val="404040"/>
                </a:solidFill>
                <a:latin typeface="+mn-lt"/>
                <a:cs typeface="MS Mincho" panose="02020609040205080304" pitchFamily="49" charset="-128"/>
              </a:rPr>
              <a:t>puissent</a:t>
            </a:r>
            <a:r>
              <a:rPr lang="en-US" altLang="fr-FR" sz="1600" dirty="0">
                <a:solidFill>
                  <a:srgbClr val="404040"/>
                </a:solidFill>
                <a:latin typeface="+mn-lt"/>
                <a:cs typeface="MS Mincho" panose="02020609040205080304" pitchFamily="49" charset="-128"/>
              </a:rPr>
              <a:t> </a:t>
            </a:r>
            <a:r>
              <a:rPr lang="en-US" altLang="fr-FR" sz="1600" dirty="0" err="1">
                <a:solidFill>
                  <a:srgbClr val="404040"/>
                </a:solidFill>
                <a:latin typeface="+mn-lt"/>
                <a:cs typeface="MS Mincho" panose="02020609040205080304" pitchFamily="49" charset="-128"/>
              </a:rPr>
              <a:t>présenter</a:t>
            </a:r>
            <a:r>
              <a:rPr lang="en-US" altLang="fr-FR" sz="1600" dirty="0">
                <a:solidFill>
                  <a:srgbClr val="404040"/>
                </a:solidFill>
                <a:latin typeface="+mn-lt"/>
                <a:cs typeface="MS Mincho" panose="02020609040205080304" pitchFamily="49" charset="-128"/>
              </a:rPr>
              <a:t> et faire </a:t>
            </a:r>
            <a:r>
              <a:rPr lang="en-US" altLang="fr-FR" sz="1600" dirty="0" err="1">
                <a:solidFill>
                  <a:srgbClr val="404040"/>
                </a:solidFill>
                <a:latin typeface="+mn-lt"/>
                <a:cs typeface="MS Mincho" panose="02020609040205080304" pitchFamily="49" charset="-128"/>
              </a:rPr>
              <a:t>valider</a:t>
            </a:r>
            <a:r>
              <a:rPr lang="en-US" altLang="fr-FR" sz="1600" dirty="0">
                <a:solidFill>
                  <a:srgbClr val="404040"/>
                </a:solidFill>
                <a:latin typeface="+mn-lt"/>
                <a:cs typeface="MS Mincho" panose="02020609040205080304" pitchFamily="49" charset="-128"/>
              </a:rPr>
              <a:t> les </a:t>
            </a:r>
            <a:r>
              <a:rPr lang="en-US" altLang="fr-FR" sz="1600" dirty="0" err="1">
                <a:solidFill>
                  <a:srgbClr val="404040"/>
                </a:solidFill>
                <a:latin typeface="+mn-lt"/>
                <a:cs typeface="MS Mincho" panose="02020609040205080304" pitchFamily="49" charset="-128"/>
              </a:rPr>
              <a:t>avancées</a:t>
            </a:r>
            <a:r>
              <a:rPr lang="en-US" altLang="fr-FR" sz="1600" dirty="0">
                <a:solidFill>
                  <a:srgbClr val="404040"/>
                </a:solidFill>
                <a:latin typeface="+mn-lt"/>
                <a:cs typeface="MS Mincho" panose="02020609040205080304" pitchFamily="49" charset="-128"/>
              </a:rPr>
              <a:t> de </a:t>
            </a:r>
            <a:r>
              <a:rPr lang="en-US" altLang="fr-FR" sz="1600" dirty="0" err="1">
                <a:solidFill>
                  <a:srgbClr val="404040"/>
                </a:solidFill>
                <a:latin typeface="+mn-lt"/>
                <a:cs typeface="MS Mincho" panose="02020609040205080304" pitchFamily="49" charset="-128"/>
              </a:rPr>
              <a:t>leurs</a:t>
            </a:r>
            <a:r>
              <a:rPr lang="en-US" altLang="fr-FR" sz="1600" dirty="0">
                <a:solidFill>
                  <a:srgbClr val="404040"/>
                </a:solidFill>
                <a:latin typeface="+mn-lt"/>
                <a:cs typeface="MS Mincho" panose="02020609040205080304" pitchFamily="49" charset="-128"/>
              </a:rPr>
              <a:t> travaux.</a:t>
            </a:r>
          </a:p>
          <a:p>
            <a:pPr hangingPunct="1">
              <a:lnSpc>
                <a:spcPct val="115000"/>
              </a:lnSpc>
              <a:spcBef>
                <a:spcPts val="1000"/>
              </a:spcBef>
              <a:defRPr/>
            </a:pPr>
            <a:endParaRPr lang="en-US" altLang="fr-FR" dirty="0">
              <a:solidFill>
                <a:srgbClr val="404040"/>
              </a:solidFill>
              <a:latin typeface="Century Gothic" panose="020B0502020202020204" pitchFamily="34" charset="0"/>
              <a:cs typeface="MS Mincho" panose="02020609040205080304" pitchFamily="49" charset="-128"/>
            </a:endParaRPr>
          </a:p>
        </p:txBody>
      </p:sp>
    </p:spTree>
    <p:extLst>
      <p:ext uri="{BB962C8B-B14F-4D97-AF65-F5344CB8AC3E}">
        <p14:creationId xmlns:p14="http://schemas.microsoft.com/office/powerpoint/2010/main" val="1912651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9408B-7CCF-2C69-50AF-C4658763E528}"/>
              </a:ext>
            </a:extLst>
          </p:cNvPr>
          <p:cNvSpPr>
            <a:spLocks noGrp="1"/>
          </p:cNvSpPr>
          <p:nvPr>
            <p:ph type="title"/>
          </p:nvPr>
        </p:nvSpPr>
        <p:spPr>
          <a:xfrm>
            <a:off x="1526958" y="365125"/>
            <a:ext cx="9826841" cy="1312755"/>
          </a:xfrm>
        </p:spPr>
        <p:txBody>
          <a:bodyPr>
            <a:normAutofit/>
          </a:bodyPr>
          <a:lstStyle/>
          <a:p>
            <a:pPr algn="ctr"/>
            <a:r>
              <a:rPr lang="en-US" altLang="fr-FR" b="1" dirty="0" err="1">
                <a:solidFill>
                  <a:srgbClr val="002060"/>
                </a:solidFill>
              </a:rPr>
              <a:t>Méthodologie</a:t>
            </a:r>
            <a:r>
              <a:rPr lang="en-US" altLang="fr-FR" b="1" dirty="0">
                <a:solidFill>
                  <a:srgbClr val="002060"/>
                </a:solidFill>
              </a:rPr>
              <a:t> de la démarche </a:t>
            </a:r>
            <a:r>
              <a:rPr lang="en-US" altLang="fr-FR" b="1" dirty="0" err="1">
                <a:solidFill>
                  <a:srgbClr val="002060"/>
                </a:solidFill>
              </a:rPr>
              <a:t>projet</a:t>
            </a:r>
            <a:br>
              <a:rPr lang="en-US" altLang="fr-FR" b="1" dirty="0">
                <a:solidFill>
                  <a:srgbClr val="002060"/>
                </a:solidFill>
              </a:rPr>
            </a:br>
            <a:endParaRPr lang="fr-FR" dirty="0">
              <a:solidFill>
                <a:srgbClr val="002060"/>
              </a:solidFill>
            </a:endParaRPr>
          </a:p>
        </p:txBody>
      </p:sp>
      <p:sp>
        <p:nvSpPr>
          <p:cNvPr id="3" name="Espace réservé du contenu 2">
            <a:extLst>
              <a:ext uri="{FF2B5EF4-FFF2-40B4-BE49-F238E27FC236}">
                <a16:creationId xmlns:a16="http://schemas.microsoft.com/office/drawing/2014/main" id="{4FE57563-3260-25F6-FE78-9EC45420742C}"/>
              </a:ext>
            </a:extLst>
          </p:cNvPr>
          <p:cNvSpPr>
            <a:spLocks noGrp="1"/>
          </p:cNvSpPr>
          <p:nvPr>
            <p:ph idx="1"/>
          </p:nvPr>
        </p:nvSpPr>
        <p:spPr>
          <a:xfrm>
            <a:off x="1376038" y="1242873"/>
            <a:ext cx="9977761" cy="4934089"/>
          </a:xfrm>
        </p:spPr>
        <p:txBody>
          <a:bodyPr>
            <a:normAutofit fontScale="92500" lnSpcReduction="20000"/>
          </a:bodyPr>
          <a:lstStyle/>
          <a:p>
            <a:pPr marL="0" indent="0">
              <a:buNone/>
            </a:pPr>
            <a:r>
              <a:rPr lang="fr-FR" sz="2400" b="1" dirty="0"/>
              <a:t>1/  Choix  et définition du problème </a:t>
            </a:r>
            <a:r>
              <a:rPr lang="fr-FR" dirty="0"/>
              <a:t>:</a:t>
            </a:r>
            <a:endParaRPr lang="en-US" dirty="0"/>
          </a:p>
          <a:p>
            <a:pPr lvl="0"/>
            <a:r>
              <a:rPr lang="fr-FR" sz="1800" dirty="0"/>
              <a:t>descendant : application d’une réglementation, d’une décision de la direction…</a:t>
            </a:r>
            <a:endParaRPr lang="en-US" sz="1800" dirty="0"/>
          </a:p>
          <a:p>
            <a:pPr lvl="0"/>
            <a:r>
              <a:rPr lang="fr-FR" sz="1800" dirty="0"/>
              <a:t>ascendant : résolution de difficultés: situations de conflit, problématiques d’organisation, dysfonctionnements repérés ou situations de crise</a:t>
            </a:r>
            <a:r>
              <a:rPr lang="fr-FR" sz="1800" i="1" dirty="0"/>
              <a:t>…</a:t>
            </a:r>
          </a:p>
          <a:p>
            <a:pPr marL="0" lvl="0" indent="0">
              <a:buNone/>
            </a:pPr>
            <a:endParaRPr lang="fr-FR" sz="1800" i="1" dirty="0"/>
          </a:p>
          <a:p>
            <a:pPr marL="0" indent="0">
              <a:buNone/>
            </a:pPr>
            <a:r>
              <a:rPr lang="fr-FR" sz="2400" b="1" dirty="0">
                <a:solidFill>
                  <a:schemeClr val="tx1"/>
                </a:solidFill>
              </a:rPr>
              <a:t>2/  Mise en place du (des) groupe(s) de travail </a:t>
            </a:r>
          </a:p>
          <a:p>
            <a:pPr lvl="0"/>
            <a:r>
              <a:rPr lang="fr-FR" sz="1800" dirty="0"/>
              <a:t>Analyse du problème</a:t>
            </a:r>
            <a:endParaRPr lang="en-US" sz="1800" dirty="0"/>
          </a:p>
          <a:p>
            <a:pPr lvl="0"/>
            <a:r>
              <a:rPr lang="fr-FR" sz="1800" dirty="0"/>
              <a:t>Recherche des causes : les lister, les classer et sélectionner les causes principales</a:t>
            </a:r>
            <a:endParaRPr lang="en-US" sz="1800" dirty="0"/>
          </a:p>
          <a:p>
            <a:pPr lvl="0"/>
            <a:r>
              <a:rPr lang="fr-FR" sz="1800" dirty="0"/>
              <a:t>Recherche de solutions</a:t>
            </a:r>
            <a:endParaRPr lang="en-US" sz="1800" dirty="0"/>
          </a:p>
          <a:p>
            <a:pPr marL="0" indent="0">
              <a:buNone/>
            </a:pPr>
            <a:endParaRPr lang="en-US" sz="2400" b="1" dirty="0">
              <a:solidFill>
                <a:schemeClr val="tx1"/>
              </a:solidFill>
            </a:endParaRPr>
          </a:p>
          <a:p>
            <a:pPr marL="0" indent="0">
              <a:buNone/>
            </a:pPr>
            <a:r>
              <a:rPr lang="fr-FR" sz="2600" b="1" dirty="0"/>
              <a:t>3/  Mise en œuvre et suivi : </a:t>
            </a:r>
          </a:p>
          <a:p>
            <a:pPr lvl="0"/>
            <a:r>
              <a:rPr lang="fr-FR" sz="1900" dirty="0"/>
              <a:t>Proposer et présenter la solution retenue. </a:t>
            </a:r>
            <a:endParaRPr lang="en-US" sz="1900" dirty="0"/>
          </a:p>
          <a:p>
            <a:pPr lvl="0"/>
            <a:r>
              <a:rPr lang="fr-FR" sz="1900" dirty="0"/>
              <a:t>La mettre en œuvre si elle est acceptée : importance de la notion de contrat </a:t>
            </a:r>
            <a:endParaRPr lang="en-US" sz="1900" dirty="0"/>
          </a:p>
          <a:p>
            <a:pPr lvl="0"/>
            <a:r>
              <a:rPr lang="fr-FR" sz="1900" dirty="0"/>
              <a:t>Assurer le suivi en prévoyant une évaluation.</a:t>
            </a:r>
            <a:endParaRPr lang="en-US" sz="1900" dirty="0"/>
          </a:p>
          <a:p>
            <a:pPr marL="0" indent="0">
              <a:buNone/>
            </a:pPr>
            <a:endParaRPr lang="en-US" sz="2400" dirty="0"/>
          </a:p>
          <a:p>
            <a:pPr marL="0" indent="0">
              <a:buNone/>
            </a:pPr>
            <a:endParaRPr lang="en-US" sz="2400" b="1" dirty="0">
              <a:solidFill>
                <a:schemeClr val="tx1"/>
              </a:solidFill>
            </a:endParaRPr>
          </a:p>
          <a:p>
            <a:pPr lvl="0"/>
            <a:endParaRPr lang="fr-FR" sz="2400" i="1" dirty="0"/>
          </a:p>
          <a:p>
            <a:pPr lvl="0"/>
            <a:endParaRPr lang="fr-FR" sz="2000" i="1" dirty="0"/>
          </a:p>
          <a:p>
            <a:pPr lvl="0"/>
            <a:endParaRPr lang="en-US" sz="2000" dirty="0"/>
          </a:p>
          <a:p>
            <a:pPr marL="0" indent="0">
              <a:buNone/>
            </a:pPr>
            <a:endParaRPr lang="fr-FR" dirty="0"/>
          </a:p>
        </p:txBody>
      </p:sp>
    </p:spTree>
    <p:extLst>
      <p:ext uri="{BB962C8B-B14F-4D97-AF65-F5344CB8AC3E}">
        <p14:creationId xmlns:p14="http://schemas.microsoft.com/office/powerpoint/2010/main" val="373241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2711450" y="260350"/>
            <a:ext cx="6510338"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lnSpc>
                <a:spcPct val="92000"/>
              </a:lnSpc>
              <a:spcAft>
                <a:spcPts val="142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charset="0"/>
                <a:ea typeface="Microsoft YaHei" charset="0"/>
              </a:defRPr>
            </a:lvl9pPr>
          </a:lstStyle>
          <a:p>
            <a:pPr algn="ctr" eaLnBrk="1" hangingPunct="1">
              <a:lnSpc>
                <a:spcPct val="90000"/>
              </a:lnSpc>
              <a:spcAft>
                <a:spcPct val="0"/>
              </a:spcAft>
            </a:pPr>
            <a:r>
              <a:rPr lang="fr-FR" altLang="fr-FR" sz="2400" b="1" dirty="0">
                <a:solidFill>
                  <a:srgbClr val="002060"/>
                </a:solidFill>
                <a:latin typeface="Arial" panose="020B0604020202020204" pitchFamily="34" charset="0"/>
                <a:cs typeface="Arial" panose="020B0604020202020204" pitchFamily="34" charset="0"/>
              </a:rPr>
              <a:t>Syndrome d’Epuisement Professionnel des Soignants (S.E.P.S.)</a:t>
            </a:r>
          </a:p>
        </p:txBody>
      </p:sp>
      <p:sp>
        <p:nvSpPr>
          <p:cNvPr id="52227" name="Rectangle 2"/>
          <p:cNvSpPr>
            <a:spLocks noChangeArrowheads="1"/>
          </p:cNvSpPr>
          <p:nvPr/>
        </p:nvSpPr>
        <p:spPr bwMode="auto">
          <a:xfrm>
            <a:off x="1981200" y="1311275"/>
            <a:ext cx="6080125" cy="2830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0"/>
              </a:defRPr>
            </a:lvl9pPr>
          </a:lstStyle>
          <a:p>
            <a:pPr eaLnBrk="1" hangingPunct="1">
              <a:lnSpc>
                <a:spcPct val="100000"/>
              </a:lnSpc>
              <a:spcAft>
                <a:spcPct val="0"/>
              </a:spcAft>
            </a:pPr>
            <a:r>
              <a:rPr lang="fr-FR" altLang="fr-FR" dirty="0">
                <a:latin typeface="Times New Roman" charset="0"/>
              </a:rPr>
              <a:t> </a:t>
            </a:r>
            <a:r>
              <a:rPr lang="fr-FR" altLang="fr-FR" sz="1400" dirty="0"/>
              <a:t>« Etat causé  par l’utilisation excessive</a:t>
            </a:r>
          </a:p>
          <a:p>
            <a:pPr eaLnBrk="1" hangingPunct="1">
              <a:lnSpc>
                <a:spcPct val="100000"/>
              </a:lnSpc>
              <a:spcAft>
                <a:spcPct val="0"/>
              </a:spcAft>
            </a:pPr>
            <a:r>
              <a:rPr lang="fr-FR" altLang="fr-FR" sz="1400" dirty="0"/>
              <a:t> de son énergie et qui provoque</a:t>
            </a:r>
          </a:p>
          <a:p>
            <a:pPr eaLnBrk="1" hangingPunct="1">
              <a:lnSpc>
                <a:spcPct val="100000"/>
              </a:lnSpc>
              <a:spcAft>
                <a:spcPct val="0"/>
              </a:spcAft>
            </a:pPr>
            <a:r>
              <a:rPr lang="fr-FR" altLang="fr-FR" sz="1400" dirty="0"/>
              <a:t> le sentiment d’être épuisé et </a:t>
            </a:r>
          </a:p>
          <a:p>
            <a:pPr eaLnBrk="1" hangingPunct="1">
              <a:lnSpc>
                <a:spcPct val="100000"/>
              </a:lnSpc>
              <a:spcAft>
                <a:spcPct val="0"/>
              </a:spcAft>
            </a:pPr>
            <a:r>
              <a:rPr lang="fr-FR" altLang="fr-FR" sz="1400" dirty="0"/>
              <a:t>d’avoir échoué » </a:t>
            </a:r>
            <a:r>
              <a:rPr lang="fr-FR" altLang="fr-FR" sz="1400" i="1" dirty="0"/>
              <a:t>H.J. FREUDENBERGER (1974)</a:t>
            </a:r>
          </a:p>
          <a:p>
            <a:pPr algn="just" eaLnBrk="1" hangingPunct="1">
              <a:lnSpc>
                <a:spcPct val="100000"/>
              </a:lnSpc>
              <a:spcAft>
                <a:spcPct val="0"/>
              </a:spcAft>
            </a:pPr>
            <a:endParaRPr lang="fr-FR" altLang="fr-FR" sz="1400" b="1" i="1" dirty="0"/>
          </a:p>
          <a:p>
            <a:pPr algn="just" eaLnBrk="1" hangingPunct="1">
              <a:lnSpc>
                <a:spcPct val="100000"/>
              </a:lnSpc>
              <a:spcAft>
                <a:spcPct val="0"/>
              </a:spcAft>
            </a:pPr>
            <a:r>
              <a:rPr lang="fr-FR" altLang="fr-FR" sz="1400" dirty="0"/>
              <a:t>OMS 2019 : «Le burn-out, ou </a:t>
            </a:r>
          </a:p>
          <a:p>
            <a:pPr algn="just" eaLnBrk="1" hangingPunct="1">
              <a:lnSpc>
                <a:spcPct val="100000"/>
              </a:lnSpc>
              <a:spcAft>
                <a:spcPct val="0"/>
              </a:spcAft>
            </a:pPr>
            <a:r>
              <a:rPr lang="fr-FR" altLang="fr-FR" sz="1400" dirty="0"/>
              <a:t>épuisement professionnel, est un syndrome </a:t>
            </a:r>
          </a:p>
          <a:p>
            <a:pPr algn="just" eaLnBrk="1" hangingPunct="1">
              <a:lnSpc>
                <a:spcPct val="100000"/>
              </a:lnSpc>
              <a:spcAft>
                <a:spcPct val="0"/>
              </a:spcAft>
            </a:pPr>
            <a:r>
              <a:rPr lang="fr-FR" altLang="fr-FR" sz="1400" dirty="0"/>
              <a:t>conceptualisé comme résultant d'un stress</a:t>
            </a:r>
          </a:p>
          <a:p>
            <a:pPr algn="just" eaLnBrk="1" hangingPunct="1">
              <a:lnSpc>
                <a:spcPct val="100000"/>
              </a:lnSpc>
              <a:spcAft>
                <a:spcPct val="0"/>
              </a:spcAft>
            </a:pPr>
            <a:r>
              <a:rPr lang="fr-FR" altLang="fr-FR" sz="1400" dirty="0"/>
              <a:t> chronique au travail qui n'a pas été </a:t>
            </a:r>
          </a:p>
          <a:p>
            <a:pPr algn="just" eaLnBrk="1" hangingPunct="1">
              <a:lnSpc>
                <a:spcPct val="100000"/>
              </a:lnSpc>
              <a:spcAft>
                <a:spcPct val="0"/>
              </a:spcAft>
            </a:pPr>
            <a:r>
              <a:rPr lang="fr-FR" altLang="fr-FR" sz="1400" dirty="0"/>
              <a:t>correctement géré»</a:t>
            </a:r>
          </a:p>
          <a:p>
            <a:pPr algn="just" eaLnBrk="1" hangingPunct="1">
              <a:lnSpc>
                <a:spcPct val="100000"/>
              </a:lnSpc>
              <a:spcAft>
                <a:spcPct val="0"/>
              </a:spcAft>
            </a:pPr>
            <a:endParaRPr lang="fr-FR" altLang="fr-FR" sz="2400" dirty="0"/>
          </a:p>
        </p:txBody>
      </p:sp>
      <p:grpSp>
        <p:nvGrpSpPr>
          <p:cNvPr id="52228" name="Group 3"/>
          <p:cNvGrpSpPr>
            <a:grpSpLocks/>
          </p:cNvGrpSpPr>
          <p:nvPr/>
        </p:nvGrpSpPr>
        <p:grpSpPr bwMode="auto">
          <a:xfrm>
            <a:off x="5911849" y="1622514"/>
            <a:ext cx="6080126" cy="4102011"/>
            <a:chOff x="3568" y="1026"/>
            <a:chExt cx="3106" cy="3309"/>
          </a:xfrm>
        </p:grpSpPr>
        <p:sp>
          <p:nvSpPr>
            <p:cNvPr id="52233" name="Rectangle 4"/>
            <p:cNvSpPr>
              <a:spLocks noChangeArrowheads="1"/>
            </p:cNvSpPr>
            <p:nvPr/>
          </p:nvSpPr>
          <p:spPr bwMode="auto">
            <a:xfrm>
              <a:off x="5639" y="1026"/>
              <a:ext cx="1035" cy="3309"/>
            </a:xfrm>
            <a:prstGeom prst="rect">
              <a:avLst/>
            </a:prstGeom>
            <a:solidFill>
              <a:srgbClr val="A453A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eaLnBrk="1">
                <a:lnSpc>
                  <a:spcPct val="100000"/>
                </a:lnSpc>
                <a:spcAft>
                  <a:spcPct val="0"/>
                </a:spcAft>
              </a:pPr>
              <a:r>
                <a:rPr lang="fr-FR" altLang="fr-FR" sz="1600" b="1" dirty="0">
                  <a:latin typeface="Candara" charset="0"/>
                </a:rPr>
                <a:t>Epuisement </a:t>
              </a:r>
            </a:p>
            <a:p>
              <a:pPr eaLnBrk="1">
                <a:lnSpc>
                  <a:spcPct val="100000"/>
                </a:lnSpc>
                <a:spcAft>
                  <a:spcPct val="0"/>
                </a:spcAft>
              </a:pPr>
              <a:r>
                <a:rPr lang="fr-FR" altLang="fr-FR" sz="1600" b="1" dirty="0">
                  <a:latin typeface="Candara" charset="0"/>
                </a:rPr>
                <a:t>émotionnel</a:t>
              </a:r>
            </a:p>
          </p:txBody>
        </p:sp>
        <p:sp>
          <p:nvSpPr>
            <p:cNvPr id="52234" name="Rectangle 5"/>
            <p:cNvSpPr>
              <a:spLocks noChangeArrowheads="1"/>
            </p:cNvSpPr>
            <p:nvPr/>
          </p:nvSpPr>
          <p:spPr bwMode="auto">
            <a:xfrm>
              <a:off x="3568" y="1026"/>
              <a:ext cx="1035" cy="3309"/>
            </a:xfrm>
            <a:prstGeom prst="rect">
              <a:avLst/>
            </a:prstGeom>
            <a:solidFill>
              <a:srgbClr val="333F4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eaLnBrk="1">
                <a:lnSpc>
                  <a:spcPct val="100000"/>
                </a:lnSpc>
                <a:spcAft>
                  <a:spcPct val="0"/>
                </a:spcAft>
              </a:pPr>
              <a:r>
                <a:rPr lang="fr-FR" altLang="fr-FR" sz="1400" b="1" dirty="0">
                  <a:solidFill>
                    <a:schemeClr val="bg1"/>
                  </a:solidFill>
                </a:rPr>
                <a:t>Perte de sens </a:t>
              </a:r>
            </a:p>
            <a:p>
              <a:pPr eaLnBrk="1">
                <a:lnSpc>
                  <a:spcPct val="100000"/>
                </a:lnSpc>
                <a:spcAft>
                  <a:spcPct val="0"/>
                </a:spcAft>
              </a:pPr>
              <a:r>
                <a:rPr lang="fr-FR" altLang="fr-FR" sz="1400" b="1" dirty="0">
                  <a:solidFill>
                    <a:schemeClr val="bg1"/>
                  </a:solidFill>
                </a:rPr>
                <a:t>et de</a:t>
              </a:r>
            </a:p>
            <a:p>
              <a:pPr eaLnBrk="1">
                <a:lnSpc>
                  <a:spcPct val="100000"/>
                </a:lnSpc>
                <a:spcAft>
                  <a:spcPct val="0"/>
                </a:spcAft>
              </a:pPr>
              <a:r>
                <a:rPr lang="fr-FR" altLang="fr-FR" sz="1400" b="1" dirty="0">
                  <a:solidFill>
                    <a:schemeClr val="bg1"/>
                  </a:solidFill>
                  <a:latin typeface="Candara" charset="0"/>
                </a:rPr>
                <a:t>l’accomplissement</a:t>
              </a:r>
            </a:p>
            <a:p>
              <a:pPr eaLnBrk="1">
                <a:lnSpc>
                  <a:spcPct val="100000"/>
                </a:lnSpc>
                <a:spcAft>
                  <a:spcPct val="0"/>
                </a:spcAft>
              </a:pPr>
              <a:r>
                <a:rPr lang="fr-FR" altLang="fr-FR" sz="1400" b="1" dirty="0">
                  <a:solidFill>
                    <a:schemeClr val="bg1"/>
                  </a:solidFill>
                </a:rPr>
                <a:t> de soi au travail</a:t>
              </a:r>
            </a:p>
          </p:txBody>
        </p:sp>
        <p:sp>
          <p:nvSpPr>
            <p:cNvPr id="52235" name="Rectangle 6"/>
            <p:cNvSpPr>
              <a:spLocks noChangeArrowheads="1"/>
            </p:cNvSpPr>
            <p:nvPr/>
          </p:nvSpPr>
          <p:spPr bwMode="auto">
            <a:xfrm>
              <a:off x="4604" y="1026"/>
              <a:ext cx="1035" cy="3309"/>
            </a:xfrm>
            <a:prstGeom prst="rect">
              <a:avLst/>
            </a:prstGeom>
            <a:solidFill>
              <a:srgbClr val="00B05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eaLnBrk="1">
                <a:lnSpc>
                  <a:spcPct val="100000"/>
                </a:lnSpc>
                <a:spcAft>
                  <a:spcPct val="0"/>
                </a:spcAft>
              </a:pPr>
              <a:r>
                <a:rPr lang="fr-FR" altLang="fr-FR" sz="1600" b="1" dirty="0">
                  <a:latin typeface="Candara" charset="0"/>
                </a:rPr>
                <a:t>Déshumanisation </a:t>
              </a:r>
            </a:p>
            <a:p>
              <a:pPr eaLnBrk="1">
                <a:lnSpc>
                  <a:spcPct val="100000"/>
                </a:lnSpc>
                <a:spcAft>
                  <a:spcPct val="0"/>
                </a:spcAft>
              </a:pPr>
              <a:r>
                <a:rPr lang="fr-FR" altLang="fr-FR" sz="1600" b="1" dirty="0">
                  <a:latin typeface="Candara" charset="0"/>
                </a:rPr>
                <a:t>de la relation </a:t>
              </a:r>
            </a:p>
            <a:p>
              <a:pPr eaLnBrk="1">
                <a:lnSpc>
                  <a:spcPct val="100000"/>
                </a:lnSpc>
                <a:spcAft>
                  <a:spcPct val="0"/>
                </a:spcAft>
              </a:pPr>
              <a:r>
                <a:rPr lang="fr-FR" altLang="fr-FR" sz="1600" b="1" dirty="0">
                  <a:latin typeface="Candara" charset="0"/>
                </a:rPr>
                <a:t>à l’autre</a:t>
              </a:r>
            </a:p>
          </p:txBody>
        </p:sp>
      </p:grpSp>
      <p:sp>
        <p:nvSpPr>
          <p:cNvPr id="52229" name="Rectangle 7"/>
          <p:cNvSpPr>
            <a:spLocks noChangeArrowheads="1"/>
          </p:cNvSpPr>
          <p:nvPr/>
        </p:nvSpPr>
        <p:spPr bwMode="auto">
          <a:xfrm>
            <a:off x="2576513" y="4149725"/>
            <a:ext cx="2590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400" b="1" dirty="0">
                <a:latin typeface="Candara" charset="0"/>
              </a:rPr>
              <a:t>3 composantes</a:t>
            </a:r>
            <a:r>
              <a:rPr lang="fr-FR" altLang="fr-FR" sz="1800" b="1" dirty="0">
                <a:latin typeface="Arial" charset="0"/>
              </a:rPr>
              <a:t>:</a:t>
            </a:r>
          </a:p>
        </p:txBody>
      </p:sp>
    </p:spTree>
    <p:extLst>
      <p:ext uri="{BB962C8B-B14F-4D97-AF65-F5344CB8AC3E}">
        <p14:creationId xmlns:p14="http://schemas.microsoft.com/office/powerpoint/2010/main" val="1228239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a:extLst>
              <a:ext uri="{FF2B5EF4-FFF2-40B4-BE49-F238E27FC236}">
                <a16:creationId xmlns:a16="http://schemas.microsoft.com/office/drawing/2014/main" id="{39A0685D-63EE-422E-BE4E-58207AD756E8}"/>
              </a:ext>
            </a:extLst>
          </p:cNvPr>
          <p:cNvSpPr>
            <a:spLocks noChangeArrowheads="1"/>
          </p:cNvSpPr>
          <p:nvPr/>
        </p:nvSpPr>
        <p:spPr bwMode="auto">
          <a:xfrm>
            <a:off x="0" y="0"/>
            <a:ext cx="12192000" cy="6858000"/>
          </a:xfrm>
          <a:prstGeom prst="rect">
            <a:avLst/>
          </a:prstGeom>
          <a:solidFill>
            <a:srgbClr val="4472C4"/>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19139" name="Rectangle 2">
            <a:extLst>
              <a:ext uri="{FF2B5EF4-FFF2-40B4-BE49-F238E27FC236}">
                <a16:creationId xmlns:a16="http://schemas.microsoft.com/office/drawing/2014/main" id="{A7E6C645-A10F-49BB-9F82-616F4958D01A}"/>
              </a:ext>
            </a:extLst>
          </p:cNvPr>
          <p:cNvSpPr>
            <a:spLocks noGrp="1" noChangeArrowheads="1"/>
          </p:cNvSpPr>
          <p:nvPr>
            <p:ph type="title"/>
          </p:nvPr>
        </p:nvSpPr>
        <p:spPr>
          <a:xfrm>
            <a:off x="631825" y="641350"/>
            <a:ext cx="3419475" cy="5583238"/>
          </a:xfrm>
        </p:spPr>
        <p:txBody>
          <a:bodyPr anchor="ctr">
            <a:normAutofit/>
          </a:bodyPr>
          <a:lstStyle/>
          <a:p>
            <a:pPr eaLnBrk="1" hangingPunct="1">
              <a:lnSpc>
                <a:spcPct val="90000"/>
              </a:lnSpc>
              <a:tabLst>
                <a:tab pos="723900" algn="l"/>
                <a:tab pos="1447800" algn="l"/>
                <a:tab pos="2171700" algn="l"/>
                <a:tab pos="2895600" algn="l"/>
              </a:tabLst>
            </a:pPr>
            <a:r>
              <a:rPr lang="fr-FR" altLang="fr-FR" sz="3600" b="1" dirty="0">
                <a:latin typeface="Arial" panose="020B0604020202020204" pitchFamily="34" charset="0"/>
                <a:cs typeface="Arial" panose="020B0604020202020204" pitchFamily="34" charset="0"/>
              </a:rPr>
              <a:t>Le processus décisionnel</a:t>
            </a:r>
          </a:p>
        </p:txBody>
      </p:sp>
      <p:sp>
        <p:nvSpPr>
          <p:cNvPr id="2" name="Espace réservé du numéro de diapositive 1">
            <a:extLst>
              <a:ext uri="{FF2B5EF4-FFF2-40B4-BE49-F238E27FC236}">
                <a16:creationId xmlns:a16="http://schemas.microsoft.com/office/drawing/2014/main" id="{091DD46F-DDAB-45CD-AE77-FAA655E11EAE}"/>
              </a:ext>
            </a:extLst>
          </p:cNvPr>
          <p:cNvSpPr>
            <a:spLocks noGrp="1"/>
          </p:cNvSpPr>
          <p:nvPr>
            <p:ph type="sldNum" sz="quarter" idx="12"/>
          </p:nvPr>
        </p:nvSpPr>
        <p:spPr/>
        <p:txBody>
          <a:bodyPr/>
          <a:lstStyle/>
          <a:p>
            <a:fld id="{01C5C47E-67BF-4FDC-9E96-1A11D1392785}" type="slidenum">
              <a:rPr lang="fr-FR" smtClean="0"/>
              <a:t>40</a:t>
            </a:fld>
            <a:endParaRPr lang="fr-FR"/>
          </a:p>
        </p:txBody>
      </p:sp>
      <p:sp>
        <p:nvSpPr>
          <p:cNvPr id="219140" name="Freeform 3">
            <a:extLst>
              <a:ext uri="{FF2B5EF4-FFF2-40B4-BE49-F238E27FC236}">
                <a16:creationId xmlns:a16="http://schemas.microsoft.com/office/drawing/2014/main" id="{2C01BBFB-3C6A-4C8E-A9F1-D5495E499709}"/>
              </a:ext>
            </a:extLst>
          </p:cNvPr>
          <p:cNvSpPr>
            <a:spLocks noChangeArrowheads="1"/>
          </p:cNvSpPr>
          <p:nvPr/>
        </p:nvSpPr>
        <p:spPr bwMode="auto">
          <a:xfrm flipH="1">
            <a:off x="4267200" y="631825"/>
            <a:ext cx="17463" cy="5589588"/>
          </a:xfrm>
          <a:custGeom>
            <a:avLst/>
            <a:gdLst>
              <a:gd name="T0" fmla="*/ 0 w 18288"/>
              <a:gd name="T1" fmla="*/ 0 h 5590381"/>
              <a:gd name="T2" fmla="*/ 15205 w 18288"/>
              <a:gd name="T3" fmla="*/ 0 h 5590381"/>
              <a:gd name="T4" fmla="*/ 15205 w 18288"/>
              <a:gd name="T5" fmla="*/ 754273 h 5590381"/>
              <a:gd name="T6" fmla="*/ 15205 w 18288"/>
              <a:gd name="T7" fmla="*/ 1564419 h 5590381"/>
              <a:gd name="T8" fmla="*/ 15205 w 18288"/>
              <a:gd name="T9" fmla="*/ 2151077 h 5590381"/>
              <a:gd name="T10" fmla="*/ 15205 w 18288"/>
              <a:gd name="T11" fmla="*/ 2905350 h 5590381"/>
              <a:gd name="T12" fmla="*/ 15205 w 18288"/>
              <a:gd name="T13" fmla="*/ 3547879 h 5590381"/>
              <a:gd name="T14" fmla="*/ 15205 w 18288"/>
              <a:gd name="T15" fmla="*/ 4078662 h 5590381"/>
              <a:gd name="T16" fmla="*/ 15205 w 18288"/>
              <a:gd name="T17" fmla="*/ 4832936 h 5590381"/>
              <a:gd name="T18" fmla="*/ 15205 w 18288"/>
              <a:gd name="T19" fmla="*/ 5587209 h 5590381"/>
              <a:gd name="T20" fmla="*/ 0 w 18288"/>
              <a:gd name="T21" fmla="*/ 5587209 h 5590381"/>
              <a:gd name="T22" fmla="*/ 0 w 18288"/>
              <a:gd name="T23" fmla="*/ 4832936 h 5590381"/>
              <a:gd name="T24" fmla="*/ 0 w 18288"/>
              <a:gd name="T25" fmla="*/ 4302151 h 5590381"/>
              <a:gd name="T26" fmla="*/ 0 w 18288"/>
              <a:gd name="T27" fmla="*/ 3771367 h 5590381"/>
              <a:gd name="T28" fmla="*/ 0 w 18288"/>
              <a:gd name="T29" fmla="*/ 3184709 h 5590381"/>
              <a:gd name="T30" fmla="*/ 0 w 18288"/>
              <a:gd name="T31" fmla="*/ 2486308 h 5590381"/>
              <a:gd name="T32" fmla="*/ 0 w 18288"/>
              <a:gd name="T33" fmla="*/ 1955523 h 5590381"/>
              <a:gd name="T34" fmla="*/ 0 w 18288"/>
              <a:gd name="T35" fmla="*/ 1424739 h 5590381"/>
              <a:gd name="T36" fmla="*/ 0 w 18288"/>
              <a:gd name="T37" fmla="*/ 614594 h 5590381"/>
              <a:gd name="T38" fmla="*/ 0 w 18288"/>
              <a:gd name="T39" fmla="*/ 0 h 5590381"/>
              <a:gd name="T40" fmla="*/ 0 w 18288"/>
              <a:gd name="T41" fmla="*/ 0 h 5590381"/>
              <a:gd name="T42" fmla="*/ 15205 w 18288"/>
              <a:gd name="T43" fmla="*/ 0 h 5590381"/>
              <a:gd name="T44" fmla="*/ 15205 w 18288"/>
              <a:gd name="T45" fmla="*/ 698402 h 5590381"/>
              <a:gd name="T46" fmla="*/ 15205 w 18288"/>
              <a:gd name="T47" fmla="*/ 1396803 h 5590381"/>
              <a:gd name="T48" fmla="*/ 15205 w 18288"/>
              <a:gd name="T49" fmla="*/ 2151077 h 5590381"/>
              <a:gd name="T50" fmla="*/ 15205 w 18288"/>
              <a:gd name="T51" fmla="*/ 2737733 h 5590381"/>
              <a:gd name="T52" fmla="*/ 15205 w 18288"/>
              <a:gd name="T53" fmla="*/ 3492006 h 5590381"/>
              <a:gd name="T54" fmla="*/ 15205 w 18288"/>
              <a:gd name="T55" fmla="*/ 4302151 h 5590381"/>
              <a:gd name="T56" fmla="*/ 15205 w 18288"/>
              <a:gd name="T57" fmla="*/ 5587209 h 5590381"/>
              <a:gd name="T58" fmla="*/ 0 w 18288"/>
              <a:gd name="T59" fmla="*/ 5587209 h 5590381"/>
              <a:gd name="T60" fmla="*/ 0 w 18288"/>
              <a:gd name="T61" fmla="*/ 4832936 h 5590381"/>
              <a:gd name="T62" fmla="*/ 0 w 18288"/>
              <a:gd name="T63" fmla="*/ 4134534 h 5590381"/>
              <a:gd name="T64" fmla="*/ 0 w 18288"/>
              <a:gd name="T65" fmla="*/ 3547879 h 5590381"/>
              <a:gd name="T66" fmla="*/ 0 w 18288"/>
              <a:gd name="T67" fmla="*/ 2849478 h 5590381"/>
              <a:gd name="T68" fmla="*/ 0 w 18288"/>
              <a:gd name="T69" fmla="*/ 2262820 h 5590381"/>
              <a:gd name="T70" fmla="*/ 0 w 18288"/>
              <a:gd name="T71" fmla="*/ 1732034 h 5590381"/>
              <a:gd name="T72" fmla="*/ 0 w 18288"/>
              <a:gd name="T73" fmla="*/ 1089504 h 5590381"/>
              <a:gd name="T74" fmla="*/ 0 w 18288"/>
              <a:gd name="T75" fmla="*/ 0 h 55903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88" h="5590381" fill="none">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rgbClr val="ED7D31"/>
          </a:solidFill>
          <a:ln w="41400" cap="flat">
            <a:solidFill>
              <a:srgbClr val="ED7D3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pic>
        <p:nvPicPr>
          <p:cNvPr id="219141" name="Picture 4">
            <a:extLst>
              <a:ext uri="{FF2B5EF4-FFF2-40B4-BE49-F238E27FC236}">
                <a16:creationId xmlns:a16="http://schemas.microsoft.com/office/drawing/2014/main" id="{A1300EC9-1F75-42B2-A076-11ABAD58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885825"/>
            <a:ext cx="6286500" cy="3913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9142" name="Text Box 5">
            <a:extLst>
              <a:ext uri="{FF2B5EF4-FFF2-40B4-BE49-F238E27FC236}">
                <a16:creationId xmlns:a16="http://schemas.microsoft.com/office/drawing/2014/main" id="{9FC38876-8F40-4C5D-9339-D9413D0A9E5C}"/>
              </a:ext>
            </a:extLst>
          </p:cNvPr>
          <p:cNvSpPr txBox="1">
            <a:spLocks noChangeArrowheads="1"/>
          </p:cNvSpPr>
          <p:nvPr/>
        </p:nvSpPr>
        <p:spPr bwMode="auto">
          <a:xfrm>
            <a:off x="4654550" y="4799013"/>
            <a:ext cx="7342819"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000"/>
              </a:spcBef>
              <a:buSzPct val="450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On distingue 3 étapes successives du processus décisionnel : c’est le modèle de H. Simon.</a:t>
            </a:r>
          </a:p>
        </p:txBody>
      </p:sp>
      <p:pic>
        <p:nvPicPr>
          <p:cNvPr id="9" name="Image 8">
            <a:extLst>
              <a:ext uri="{FF2B5EF4-FFF2-40B4-BE49-F238E27FC236}">
                <a16:creationId xmlns:a16="http://schemas.microsoft.com/office/drawing/2014/main" id="{E32534A5-AD7C-8E4A-BE5D-3A13EECA558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28575" y="-157163"/>
            <a:ext cx="2085975" cy="2085975"/>
          </a:xfrm>
          <a:prstGeom prst="rect">
            <a:avLst/>
          </a:prstGeom>
        </p:spPr>
      </p:pic>
    </p:spTree>
    <p:extLst>
      <p:ext uri="{BB962C8B-B14F-4D97-AF65-F5344CB8AC3E}">
        <p14:creationId xmlns:p14="http://schemas.microsoft.com/office/powerpoint/2010/main" val="141508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3ECBC-2FC7-F065-88FD-FD27E4A7CBB3}"/>
              </a:ext>
            </a:extLst>
          </p:cNvPr>
          <p:cNvSpPr>
            <a:spLocks noGrp="1"/>
          </p:cNvSpPr>
          <p:nvPr>
            <p:ph type="title"/>
          </p:nvPr>
        </p:nvSpPr>
        <p:spPr>
          <a:xfrm>
            <a:off x="2592925" y="624110"/>
            <a:ext cx="8911687" cy="680907"/>
          </a:xfrm>
        </p:spPr>
        <p:txBody>
          <a:bodyPr/>
          <a:lstStyle/>
          <a:p>
            <a:r>
              <a:rPr lang="fr-FR" b="1" dirty="0">
                <a:solidFill>
                  <a:srgbClr val="002060"/>
                </a:solidFill>
              </a:rPr>
              <a:t>Pourquoi la mettre en place?</a:t>
            </a:r>
          </a:p>
        </p:txBody>
      </p:sp>
      <p:sp>
        <p:nvSpPr>
          <p:cNvPr id="3" name="Espace réservé du contenu 2">
            <a:extLst>
              <a:ext uri="{FF2B5EF4-FFF2-40B4-BE49-F238E27FC236}">
                <a16:creationId xmlns:a16="http://schemas.microsoft.com/office/drawing/2014/main" id="{DD114586-F062-4E9B-4DAD-F795ECC15369}"/>
              </a:ext>
            </a:extLst>
          </p:cNvPr>
          <p:cNvSpPr>
            <a:spLocks noGrp="1"/>
          </p:cNvSpPr>
          <p:nvPr>
            <p:ph idx="1"/>
          </p:nvPr>
        </p:nvSpPr>
        <p:spPr>
          <a:xfrm>
            <a:off x="2210540" y="1917577"/>
            <a:ext cx="9294072" cy="4316313"/>
          </a:xfrm>
        </p:spPr>
        <p:txBody>
          <a:bodyPr/>
          <a:lstStyle/>
          <a:p>
            <a:pPr marL="0" indent="0" algn="ctr">
              <a:buNone/>
            </a:pPr>
            <a:r>
              <a:rPr lang="fr-FR" sz="2400" b="1" dirty="0"/>
              <a:t>POUR 3 RAISONS</a:t>
            </a:r>
          </a:p>
          <a:p>
            <a:pPr marL="0" indent="0">
              <a:buNone/>
            </a:pPr>
            <a:endParaRPr lang="fr-FR" dirty="0"/>
          </a:p>
          <a:p>
            <a:pPr marL="0" indent="0">
              <a:buNone/>
            </a:pPr>
            <a:r>
              <a:rPr lang="fr-FR" dirty="0"/>
              <a:t>1° </a:t>
            </a:r>
            <a:r>
              <a:rPr lang="fr-FR" sz="2000" dirty="0"/>
              <a:t>Parce que ça marche</a:t>
            </a:r>
          </a:p>
          <a:p>
            <a:pPr marL="0" indent="0">
              <a:buNone/>
            </a:pPr>
            <a:endParaRPr lang="fr-FR" sz="2000" dirty="0"/>
          </a:p>
          <a:p>
            <a:pPr marL="0" indent="0">
              <a:buNone/>
            </a:pPr>
            <a:r>
              <a:rPr lang="fr-FR" sz="2000" dirty="0"/>
              <a:t>2° Parce que ce modèle organisationnel est obligatoire depuis 2004 dans tous les services de soins, les établissements médico-sociaux et à domicile et qu’il vient d’être repris dans la circulaire CLARIS</a:t>
            </a:r>
          </a:p>
          <a:p>
            <a:pPr marL="0" indent="0">
              <a:buNone/>
            </a:pPr>
            <a:endParaRPr lang="fr-FR" sz="2000" dirty="0"/>
          </a:p>
          <a:p>
            <a:pPr marL="0" indent="0">
              <a:buNone/>
            </a:pPr>
            <a:r>
              <a:rPr lang="fr-FR" sz="2000" dirty="0"/>
              <a:t>3° Parce qu’il améliore la qualité de vie au travail et la qualité des soins évaluée par les patients </a:t>
            </a:r>
          </a:p>
        </p:txBody>
      </p:sp>
    </p:spTree>
    <p:extLst>
      <p:ext uri="{BB962C8B-B14F-4D97-AF65-F5344CB8AC3E}">
        <p14:creationId xmlns:p14="http://schemas.microsoft.com/office/powerpoint/2010/main" val="1683595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A299A-D7B2-4D8F-9A5B-9F1CBDF696E4}"/>
              </a:ext>
            </a:extLst>
          </p:cNvPr>
          <p:cNvSpPr>
            <a:spLocks noGrp="1"/>
          </p:cNvSpPr>
          <p:nvPr>
            <p:ph type="title"/>
          </p:nvPr>
        </p:nvSpPr>
        <p:spPr>
          <a:xfrm>
            <a:off x="1803400" y="1468438"/>
            <a:ext cx="3629025" cy="3900487"/>
          </a:xfrm>
        </p:spPr>
        <p:txBody>
          <a:bodyPr anchor="t">
            <a:normAutofit/>
          </a:bodyPr>
          <a:lstStyle/>
          <a:p>
            <a:pPr>
              <a:defRPr/>
            </a:pPr>
            <a:r>
              <a:rPr lang="fr-FR" altLang="fr-FR" sz="4800" dirty="0">
                <a:solidFill>
                  <a:srgbClr val="002060"/>
                </a:solidFill>
                <a:latin typeface="+mn-lt"/>
                <a:cs typeface="Calibri" panose="020F0502020204030204" pitchFamily="34" charset="0"/>
              </a:rPr>
              <a:t>QUELQUES TEXTES LÉGISLATIFS</a:t>
            </a:r>
            <a:endParaRPr lang="fr-FR" sz="4800" dirty="0">
              <a:solidFill>
                <a:srgbClr val="002060"/>
              </a:solidFill>
              <a:latin typeface="+mn-lt"/>
            </a:endParaRPr>
          </a:p>
        </p:txBody>
      </p:sp>
      <p:sp>
        <p:nvSpPr>
          <p:cNvPr id="70659" name="Espace réservé du contenu 2">
            <a:extLst>
              <a:ext uri="{FF2B5EF4-FFF2-40B4-BE49-F238E27FC236}">
                <a16:creationId xmlns:a16="http://schemas.microsoft.com/office/drawing/2014/main" id="{BCCC4A85-3FBF-4599-ABFC-73C726604BA4}"/>
              </a:ext>
            </a:extLst>
          </p:cNvPr>
          <p:cNvSpPr>
            <a:spLocks noGrp="1"/>
          </p:cNvSpPr>
          <p:nvPr>
            <p:ph idx="1"/>
          </p:nvPr>
        </p:nvSpPr>
        <p:spPr>
          <a:xfrm>
            <a:off x="5229981" y="260350"/>
            <a:ext cx="5822718" cy="6167084"/>
          </a:xfrm>
        </p:spPr>
        <p:txBody>
          <a:bodyPr anchor="b">
            <a:normAutofit/>
          </a:bodyPr>
          <a:lstStyle/>
          <a:p>
            <a:pPr>
              <a:spcBef>
                <a:spcPts val="600"/>
              </a:spcBef>
              <a:defRPr/>
            </a:pPr>
            <a:r>
              <a:rPr lang="fr-FR" altLang="fr-FR" sz="1600" b="1" dirty="0"/>
              <a:t>2002</a:t>
            </a:r>
            <a:r>
              <a:rPr lang="fr-FR" altLang="fr-FR" sz="1100" dirty="0"/>
              <a:t> </a:t>
            </a:r>
            <a:r>
              <a:rPr lang="fr-FR" altLang="fr-FR" sz="1600" dirty="0"/>
              <a:t>: Première circulaire du ministère de la Santé prônant la mise en place de la démarche palliative dans tous les services de soins comme modèle de prise en charge des patients en soins palliatifs.</a:t>
            </a:r>
          </a:p>
          <a:p>
            <a:pPr>
              <a:spcBef>
                <a:spcPts val="600"/>
              </a:spcBef>
              <a:defRPr/>
            </a:pPr>
            <a:r>
              <a:rPr lang="fr-FR" altLang="fr-FR" sz="1600" b="1" dirty="0"/>
              <a:t>2004</a:t>
            </a:r>
            <a:r>
              <a:rPr lang="fr-FR" altLang="fr-FR" sz="1600" dirty="0"/>
              <a:t> (juin): Circulaire ministérielle « Guide de la mise en place de la démarche palliative en établissement » décrivant dans le détail le modèle de la démarche palliative.</a:t>
            </a:r>
          </a:p>
          <a:p>
            <a:pPr>
              <a:spcBef>
                <a:spcPts val="600"/>
              </a:spcBef>
              <a:defRPr/>
            </a:pPr>
            <a:r>
              <a:rPr lang="fr-FR" altLang="fr-FR" sz="1600" b="1" dirty="0"/>
              <a:t>2008</a:t>
            </a:r>
            <a:r>
              <a:rPr lang="fr-FR" altLang="fr-FR" sz="1600" dirty="0"/>
              <a:t> : Circulaire du 26 mars relative à l’organisation des soins palliatifs reprenant la nécessité de la mise en place de la démarche palliative dans tous les services de soins.</a:t>
            </a:r>
          </a:p>
          <a:p>
            <a:pPr>
              <a:spcBef>
                <a:spcPts val="600"/>
              </a:spcBef>
              <a:defRPr/>
            </a:pPr>
            <a:r>
              <a:rPr lang="fr-FR" altLang="fr-FR" sz="1600" b="1" dirty="0"/>
              <a:t>2008</a:t>
            </a:r>
            <a:r>
              <a:rPr lang="fr-FR" altLang="fr-FR" sz="1600" dirty="0"/>
              <a:t> (3), l’HAS entérine son caractère obligatoire en faisant de la DP </a:t>
            </a:r>
            <a:r>
              <a:rPr lang="fr-FR" altLang="fr-FR" sz="1600" b="1" dirty="0"/>
              <a:t>un des cinq critères d’accréditation prioritaire</a:t>
            </a:r>
            <a:r>
              <a:rPr lang="fr-FR" altLang="fr-FR" sz="1600" dirty="0"/>
              <a:t> pour les établissements de court, moyen et long séjour de la V2 2010 sous forme de la mesure 13a.  La notion de qualité de vie au travail des soignants apparait ainsi, pour la première fois, dans les critères d’accréditation.</a:t>
            </a:r>
          </a:p>
          <a:p>
            <a:pPr>
              <a:defRPr/>
            </a:pPr>
            <a:r>
              <a:rPr lang="fr-FR" altLang="fr-FR" sz="1600" b="1" dirty="0">
                <a:latin typeface="+mj-lt"/>
              </a:rPr>
              <a:t>2014 </a:t>
            </a:r>
            <a:r>
              <a:rPr lang="fr-FR" altLang="fr-FR" sz="1600" dirty="0">
                <a:latin typeface="+mj-lt"/>
              </a:rPr>
              <a:t>: la notion de </a:t>
            </a:r>
            <a:r>
              <a:rPr lang="fr-FR" altLang="fr-FR" sz="1600" b="1" dirty="0">
                <a:latin typeface="+mj-lt"/>
              </a:rPr>
              <a:t>santé au travail </a:t>
            </a:r>
            <a:r>
              <a:rPr lang="fr-FR" altLang="fr-FR" sz="1600" dirty="0">
                <a:latin typeface="+mj-lt"/>
              </a:rPr>
              <a:t>des soignants apparait ainsi, pour la première fois, dans les critères d’accréditation dans la </a:t>
            </a:r>
            <a:r>
              <a:rPr lang="fr-FR" altLang="fr-FR" sz="1600" b="1" dirty="0">
                <a:latin typeface="+mj-lt"/>
              </a:rPr>
              <a:t>V 2014.</a:t>
            </a:r>
            <a:endParaRPr lang="fr-FR" altLang="fr-FR" sz="1600"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Group 1">
            <a:extLst>
              <a:ext uri="{FF2B5EF4-FFF2-40B4-BE49-F238E27FC236}">
                <a16:creationId xmlns:a16="http://schemas.microsoft.com/office/drawing/2014/main" id="{F5AFF91F-794E-48CE-92F2-456D31E52E6D}"/>
              </a:ext>
            </a:extLst>
          </p:cNvPr>
          <p:cNvGraphicFramePr>
            <a:graphicFrameLocks noGrp="1"/>
          </p:cNvGraphicFramePr>
          <p:nvPr/>
        </p:nvGraphicFramePr>
        <p:xfrm>
          <a:off x="520700" y="193675"/>
          <a:ext cx="11325225" cy="6762750"/>
        </p:xfrm>
        <a:graphic>
          <a:graphicData uri="http://schemas.openxmlformats.org/drawingml/2006/table">
            <a:tbl>
              <a:tblPr/>
              <a:tblGrid>
                <a:gridCol w="11325225">
                  <a:extLst>
                    <a:ext uri="{9D8B030D-6E8A-4147-A177-3AD203B41FA5}">
                      <a16:colId xmlns:a16="http://schemas.microsoft.com/office/drawing/2014/main" val="20000"/>
                    </a:ext>
                  </a:extLst>
                </a:gridCol>
              </a:tblGrid>
              <a:tr h="412750">
                <a:tc>
                  <a:txBody>
                    <a:bodyPr/>
                    <a:lstStyle>
                      <a:lvl1pPr>
                        <a:lnSpc>
                          <a:spcPct val="92000"/>
                        </a:lnSpc>
                        <a:spcAft>
                          <a:spcPts val="1425"/>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6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800" b="1" i="0" u="none" strike="noStrike" cap="none" normalizeH="0" baseline="0">
                          <a:ln>
                            <a:noFill/>
                          </a:ln>
                          <a:solidFill>
                            <a:srgbClr val="000000"/>
                          </a:solidFill>
                          <a:effectLst/>
                          <a:latin typeface="Arial Black" panose="020B0A04020102020204" pitchFamily="34" charset="0"/>
                          <a:ea typeface="Microsoft YaHei" panose="020B0503020204020204" pitchFamily="34" charset="-122"/>
                          <a:cs typeface="Times New Roman" panose="02020603050405020304" pitchFamily="18" charset="0"/>
                        </a:rPr>
                        <a:t>RÉFÉRENCE 13	La fin de vie.</a:t>
                      </a:r>
                    </a:p>
                  </a:txBody>
                  <a:tcPr marT="45360" marB="45360" horzOverflow="overflow">
                    <a:lnL w="11520" cap="flat" cmpd="sng" algn="ctr">
                      <a:solidFill>
                        <a:srgbClr val="808080"/>
                      </a:solidFill>
                      <a:prstDash val="solid"/>
                      <a:round/>
                      <a:headEnd type="none" w="med" len="med"/>
                      <a:tailEnd type="none" w="med" len="med"/>
                    </a:lnL>
                    <a:lnR w="11520" cap="flat" cmpd="sng" algn="ctr">
                      <a:solidFill>
                        <a:srgbClr val="808080"/>
                      </a:solidFill>
                      <a:prstDash val="solid"/>
                      <a:round/>
                      <a:headEnd type="none" w="med" len="med"/>
                      <a:tailEnd type="none" w="med" len="med"/>
                    </a:lnR>
                    <a:lnT w="11520" cap="flat" cmpd="sng" algn="ctr">
                      <a:solidFill>
                        <a:srgbClr val="808080"/>
                      </a:solidFill>
                      <a:prstDash val="solid"/>
                      <a:round/>
                      <a:headEnd type="none" w="med" len="med"/>
                      <a:tailEnd type="none" w="med" len="med"/>
                    </a:lnT>
                    <a:lnB w="11520" cap="flat" cmpd="sng" algn="ctr">
                      <a:solidFill>
                        <a:srgbClr val="80808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1004888">
                <a:tc>
                  <a:txBody>
                    <a:bodyPr/>
                    <a:lstStyle>
                      <a:lvl1pPr>
                        <a:lnSpc>
                          <a:spcPct val="92000"/>
                        </a:lnSpc>
                        <a:spcAft>
                          <a:spcPts val="1425"/>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6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800" b="1" i="0" u="sng" strike="noStrike" cap="none" normalizeH="0" baseline="0">
                          <a:ln>
                            <a:noFill/>
                          </a:ln>
                          <a:solidFill>
                            <a:srgbClr val="000000"/>
                          </a:solidFill>
                          <a:effectLst/>
                          <a:latin typeface="Arial Black" panose="020B0A04020102020204" pitchFamily="34" charset="0"/>
                          <a:ea typeface="Microsoft YaHei" panose="020B0503020204020204" pitchFamily="34" charset="-122"/>
                        </a:rPr>
                        <a:t>PRATIQUE EXIGIBLE PRIORITAIRE</a:t>
                      </a:r>
                    </a:p>
                    <a:p>
                      <a:pPr marL="0" marR="0" lvl="0" indent="0" algn="l" defTabSz="449263" rtl="0" eaLnBrk="1" fontAlgn="base" latinLnBrk="0" hangingPunct="0">
                        <a:lnSpc>
                          <a:spcPct val="118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800" b="1" i="0" u="none" strike="noStrike" cap="none" normalizeH="0" baseline="0">
                          <a:ln>
                            <a:noFill/>
                          </a:ln>
                          <a:solidFill>
                            <a:srgbClr val="000000"/>
                          </a:solidFill>
                          <a:effectLst/>
                          <a:latin typeface="Arial Black" panose="020B0A04020102020204" pitchFamily="34" charset="0"/>
                          <a:ea typeface="Microsoft YaHei" panose="020B0503020204020204" pitchFamily="34" charset="-122"/>
                          <a:cs typeface="Times New Roman" panose="02020603050405020304" pitchFamily="18" charset="0"/>
                        </a:rPr>
                        <a:t>Critère 13.a	Prise en charge et droits des patients en fin de vie. </a:t>
                      </a:r>
                      <a:r>
                        <a:rPr kumimoji="0" lang="fr-FR" altLang="fr-FR" sz="1800" b="0" i="0" u="sng" strike="noStrike" cap="none" normalizeH="0" baseline="0">
                          <a:ln>
                            <a:noFill/>
                          </a:ln>
                          <a:solidFill>
                            <a:srgbClr val="000000"/>
                          </a:solidFill>
                          <a:effectLst/>
                          <a:latin typeface="Arial Black" panose="020B0A04020102020204" pitchFamily="34" charset="0"/>
                          <a:ea typeface="Microsoft YaHei" panose="020B0503020204020204" pitchFamily="34" charset="-122"/>
                          <a:cs typeface="Times New Roman" panose="02020603050405020304" pitchFamily="18" charset="0"/>
                        </a:rPr>
                        <a:t>PEP</a:t>
                      </a:r>
                    </a:p>
                  </a:txBody>
                  <a:tcPr marT="45360" marB="45360" horzOverflow="overflow">
                    <a:lnL w="11520" cap="flat" cmpd="sng" algn="ctr">
                      <a:solidFill>
                        <a:srgbClr val="808080"/>
                      </a:solidFill>
                      <a:prstDash val="solid"/>
                      <a:round/>
                      <a:headEnd type="none" w="med" len="med"/>
                      <a:tailEnd type="none" w="med" len="med"/>
                    </a:lnL>
                    <a:lnR w="11520" cap="flat" cmpd="sng" algn="ctr">
                      <a:solidFill>
                        <a:srgbClr val="808080"/>
                      </a:solidFill>
                      <a:prstDash val="solid"/>
                      <a:round/>
                      <a:headEnd type="none" w="med" len="med"/>
                      <a:tailEnd type="none" w="med" len="med"/>
                    </a:lnR>
                    <a:lnT w="11520" cap="flat" cmpd="sng" algn="ctr">
                      <a:solidFill>
                        <a:srgbClr val="808080"/>
                      </a:solidFill>
                      <a:prstDash val="solid"/>
                      <a:round/>
                      <a:headEnd type="none" w="med" len="med"/>
                      <a:tailEnd type="none" w="med" len="med"/>
                    </a:lnT>
                    <a:lnB w="11520" cap="flat" cmpd="sng" algn="ctr">
                      <a:solidFill>
                        <a:srgbClr val="80808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345112">
                <a:tc>
                  <a:txBody>
                    <a:bodyPr/>
                    <a:lstStyle>
                      <a:lvl1pPr>
                        <a:lnSpc>
                          <a:spcPct val="92000"/>
                        </a:lnSpc>
                        <a:spcAft>
                          <a:spcPts val="1425"/>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84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La loi de juin 1999 et la loi du 22 avril 2005 relatives aux droits des malades et à la fin de vie ont consacré le droit de toute personne malade dont l’état le requiert, d’accéder à des soins palliatifs et à un accompagnement. La loi du 22 avril 2005 fait aussi obligation aux professionnels de santé de ne pas faire subir aux patients d’obstination déraisonnable par la poursuite d’actes qui « apparaissent inutiles, disproportionnés ou n’ayant d’autre effet que le seul maintien artificiel de la vie ». Elle impose aux équipes soignantes de respecter la volonté d’un patient de refuser tout traitement et organise les procédures permettant une limitation ou un arrêt des traitements.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Il s’agit d’un axe important de la politique des établissements de santé qui doivent mettre en place des organisations destinées à permettre le respect de ce droit et la prise en compte des nouveaux enjeux de santé publique et éthiques liés notamment à l’augmentation du nombre de personnes âgées et de celles vivant avec une maladie, un handicap ou une perte d’autonomie ainsi que des situations interpellant l’éthique médicale (par exemple : enjeux liés à la mise en œuvre de certains traitements permettant d’allonger la survie, décisions en fin de vie chez les personnes inconscientes ou incapables d’autodétermination).</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Le développement des soins palliatifs nécessite une approche transversale de disciplines médicales, des différents lieux de soins et de vie ainsi qu’une organisation du travail en réseau et coopérations. L’accompagnement est une démarche dynamique et participative. Il justifie la mise en place de dispositifs d’écoute, de concertation, d’analyse, de négociation qui favorisent une évaluation constante et évolutive des options envisagées. La qualité de l’accueil, de l’information, de la communication et des relations qui s’établissent contribue à l’anticipation nécessaire des prises de décisions.</a:t>
                      </a:r>
                    </a:p>
                    <a:p>
                      <a:pPr marL="0" marR="0" lvl="0" indent="0" algn="l"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endParaRPr kumimoji="0" lang="fr-FR" altLang="fr-FR" sz="1100" b="1" i="0" u="none" strike="noStrike" cap="none" normalizeH="0" baseline="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La circulaire du 25 mars 2008 relative à l’organisation des soins palliatifs (DHOS/02/2008/99) précise à nouveau les fondements de la démarche palliative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 évaluation des besoins et mise en œuvre de projets de soins personnalisés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réalisation d’un projet de prise en charge des patients et des proches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mise en place de réunions pluriprofessionnelles de discussion de cas de malades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soutien des soignants en particulier en situation de crise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1828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kumimoji="0" lang="fr-FR" altLang="fr-FR" sz="14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mise en place de formations multidisciplinaires et pluriprofessionnelles au sein des unités de soins ».</a:t>
                      </a:r>
                    </a:p>
                  </a:txBody>
                  <a:tcPr marT="73584" marB="45360" horzOverflow="overflow">
                    <a:lnL w="11520" cap="flat" cmpd="sng" algn="ctr">
                      <a:solidFill>
                        <a:srgbClr val="808080"/>
                      </a:solidFill>
                      <a:prstDash val="solid"/>
                      <a:round/>
                      <a:headEnd type="none" w="med" len="med"/>
                      <a:tailEnd type="none" w="med" len="med"/>
                    </a:lnL>
                    <a:lnR w="11520" cap="flat" cmpd="sng" algn="ctr">
                      <a:solidFill>
                        <a:srgbClr val="808080"/>
                      </a:solidFill>
                      <a:prstDash val="solid"/>
                      <a:round/>
                      <a:headEnd type="none" w="med" len="med"/>
                      <a:tailEnd type="none" w="med" len="med"/>
                    </a:lnR>
                    <a:lnT w="11520" cap="flat" cmpd="sng" algn="ctr">
                      <a:solidFill>
                        <a:srgbClr val="808080"/>
                      </a:solidFill>
                      <a:prstDash val="solid"/>
                      <a:round/>
                      <a:headEnd type="none" w="med" len="med"/>
                      <a:tailEnd type="none" w="med" len="med"/>
                    </a:lnT>
                    <a:lnB w="1152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1868" name="Rectangle 15">
            <a:extLst>
              <a:ext uri="{FF2B5EF4-FFF2-40B4-BE49-F238E27FC236}">
                <a16:creationId xmlns:a16="http://schemas.microsoft.com/office/drawing/2014/main" id="{5938BDB5-DDEF-4B6A-8C76-D0533378DAF2}"/>
              </a:ext>
            </a:extLst>
          </p:cNvPr>
          <p:cNvSpPr>
            <a:spLocks noChangeArrowheads="1"/>
          </p:cNvSpPr>
          <p:nvPr/>
        </p:nvSpPr>
        <p:spPr bwMode="auto">
          <a:xfrm>
            <a:off x="1524000" y="4856163"/>
            <a:ext cx="1841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21869" name="Rectangle 16">
            <a:extLst>
              <a:ext uri="{FF2B5EF4-FFF2-40B4-BE49-F238E27FC236}">
                <a16:creationId xmlns:a16="http://schemas.microsoft.com/office/drawing/2014/main" id="{CA58191C-81F6-4AF9-8E01-DAA4BDD80AE1}"/>
              </a:ext>
            </a:extLst>
          </p:cNvPr>
          <p:cNvSpPr>
            <a:spLocks noChangeArrowheads="1"/>
          </p:cNvSpPr>
          <p:nvPr/>
        </p:nvSpPr>
        <p:spPr bwMode="auto">
          <a:xfrm>
            <a:off x="1524000" y="5888038"/>
            <a:ext cx="1841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002060"/>
                </a:solidFill>
              </a:rPr>
              <a:t>CODE DE LA SANTE PUBLIQUE</a:t>
            </a:r>
            <a:br>
              <a:rPr lang="fr-FR" b="1" dirty="0">
                <a:solidFill>
                  <a:srgbClr val="002060"/>
                </a:solidFill>
              </a:rPr>
            </a:br>
            <a:r>
              <a:rPr lang="fr-FR" sz="3200" b="1" dirty="0">
                <a:solidFill>
                  <a:srgbClr val="002060"/>
                </a:solidFill>
              </a:rPr>
              <a:t>Article L6143-2- 3 (28 avril 2021)</a:t>
            </a:r>
          </a:p>
        </p:txBody>
      </p:sp>
      <p:sp>
        <p:nvSpPr>
          <p:cNvPr id="3" name="Espace réservé du contenu 2"/>
          <p:cNvSpPr>
            <a:spLocks noGrp="1"/>
          </p:cNvSpPr>
          <p:nvPr>
            <p:ph idx="1"/>
          </p:nvPr>
        </p:nvSpPr>
        <p:spPr/>
        <p:txBody>
          <a:bodyPr>
            <a:normAutofit/>
          </a:bodyPr>
          <a:lstStyle/>
          <a:p>
            <a:pPr marL="0" indent="0">
              <a:buNone/>
            </a:pPr>
            <a:r>
              <a:rPr lang="fr-FR" dirty="0"/>
              <a:t>Le projet de gouvernance et de </a:t>
            </a:r>
            <a:r>
              <a:rPr lang="fr-FR" b="1" dirty="0"/>
              <a:t>management participatif</a:t>
            </a:r>
            <a:r>
              <a:rPr lang="fr-FR" dirty="0"/>
              <a:t> de l’établissement définit les orientations stratégiques en matière de gestion de l’encadrement des équipes médicales, paramédicales, administratives, techniques et logistiques, à des fins de pilotage, d’animation et de motivation à atteindre collectivement les objectifs du projet d’établissement. (</a:t>
            </a:r>
            <a:r>
              <a:rPr lang="mr-IN" dirty="0"/>
              <a:t>…</a:t>
            </a:r>
            <a:r>
              <a:rPr lang="fr-FR" dirty="0"/>
              <a:t>) Il porte également sur les programmes de </a:t>
            </a:r>
            <a:r>
              <a:rPr lang="fr-FR" b="1" dirty="0"/>
              <a:t>formation managériale </a:t>
            </a:r>
            <a:r>
              <a:rPr lang="fr-FR" dirty="0"/>
              <a:t>dispensés obligatoirement aux personnels médicaux et non médicaux nommés à des postes à responsabilités. Il comprend enfin des actions de sensibilisation aux enjeux d’égalité entre les hommes et les femmes ainsi que des actions de prévention des risques psychosociaux auxquels peuvent être exposés de manière spécifique les personnels soignants, médicaux et paramédicaux.</a:t>
            </a:r>
          </a:p>
        </p:txBody>
      </p:sp>
    </p:spTree>
    <p:extLst>
      <p:ext uri="{BB962C8B-B14F-4D97-AF65-F5344CB8AC3E}">
        <p14:creationId xmlns:p14="http://schemas.microsoft.com/office/powerpoint/2010/main" val="1901093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a:extLst>
              <a:ext uri="{FF2B5EF4-FFF2-40B4-BE49-F238E27FC236}">
                <a16:creationId xmlns:a16="http://schemas.microsoft.com/office/drawing/2014/main" id="{40C181F5-E6EB-4C55-9298-3C1B0D75C1F5}"/>
              </a:ext>
            </a:extLst>
          </p:cNvPr>
          <p:cNvSpPr>
            <a:spLocks noGrp="1" noChangeArrowheads="1"/>
          </p:cNvSpPr>
          <p:nvPr>
            <p:ph type="title"/>
          </p:nvPr>
        </p:nvSpPr>
        <p:spPr>
          <a:xfrm>
            <a:off x="1036638" y="287338"/>
            <a:ext cx="10118725" cy="1049337"/>
          </a:xfrm>
        </p:spPr>
        <p:txBody>
          <a:bodyPr>
            <a:normAutofit fontScale="90000"/>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fr-FR" sz="3200" b="1" dirty="0" err="1">
                <a:solidFill>
                  <a:srgbClr val="002060"/>
                </a:solidFill>
                <a:latin typeface="Arial" panose="020B0604020202020204" pitchFamily="34" charset="0"/>
                <a:cs typeface="Arial" panose="020B0604020202020204" pitchFamily="34" charset="0"/>
              </a:rPr>
              <a:t>Modèle</a:t>
            </a:r>
            <a:r>
              <a:rPr lang="en-US" altLang="fr-FR" sz="3200" b="1" dirty="0">
                <a:solidFill>
                  <a:srgbClr val="002060"/>
                </a:solidFill>
                <a:latin typeface="Arial" panose="020B0604020202020204" pitchFamily="34" charset="0"/>
                <a:cs typeface="Arial" panose="020B0604020202020204" pitchFamily="34" charset="0"/>
              </a:rPr>
              <a:t> </a:t>
            </a:r>
            <a:r>
              <a:rPr lang="en-US" altLang="fr-FR" sz="3200" b="1" dirty="0" err="1">
                <a:solidFill>
                  <a:srgbClr val="002060"/>
                </a:solidFill>
                <a:latin typeface="Arial" panose="020B0604020202020204" pitchFamily="34" charset="0"/>
                <a:cs typeface="Arial" panose="020B0604020202020204" pitchFamily="34" charset="0"/>
              </a:rPr>
              <a:t>organisationnel</a:t>
            </a:r>
            <a:r>
              <a:rPr lang="en-US" altLang="fr-FR" sz="3200" b="1" dirty="0">
                <a:solidFill>
                  <a:srgbClr val="002060"/>
                </a:solidFill>
                <a:latin typeface="Arial" panose="020B0604020202020204" pitchFamily="34" charset="0"/>
                <a:cs typeface="Arial" panose="020B0604020202020204" pitchFamily="34" charset="0"/>
              </a:rPr>
              <a:t> </a:t>
            </a:r>
            <a:br>
              <a:rPr lang="en-US" altLang="fr-FR" sz="3200" b="1" dirty="0">
                <a:solidFill>
                  <a:srgbClr val="002060"/>
                </a:solidFill>
                <a:latin typeface="Arial" panose="020B0604020202020204" pitchFamily="34" charset="0"/>
                <a:cs typeface="Arial" panose="020B0604020202020204" pitchFamily="34" charset="0"/>
              </a:rPr>
            </a:br>
            <a:r>
              <a:rPr lang="en-US" altLang="fr-FR" sz="3200" b="1" dirty="0">
                <a:solidFill>
                  <a:srgbClr val="002060"/>
                </a:solidFill>
                <a:latin typeface="Arial" panose="020B0604020202020204" pitchFamily="34" charset="0"/>
                <a:cs typeface="Arial" panose="020B0604020202020204" pitchFamily="34" charset="0"/>
              </a:rPr>
              <a:t>de la démarche participative</a:t>
            </a:r>
          </a:p>
        </p:txBody>
      </p:sp>
      <p:sp>
        <p:nvSpPr>
          <p:cNvPr id="41987" name="Text Box 2">
            <a:extLst>
              <a:ext uri="{FF2B5EF4-FFF2-40B4-BE49-F238E27FC236}">
                <a16:creationId xmlns:a16="http://schemas.microsoft.com/office/drawing/2014/main" id="{7F3BBCCD-B6A8-47C8-ACEB-BDE9603CD367}"/>
              </a:ext>
            </a:extLst>
          </p:cNvPr>
          <p:cNvSpPr txBox="1">
            <a:spLocks noChangeArrowheads="1"/>
          </p:cNvSpPr>
          <p:nvPr/>
        </p:nvSpPr>
        <p:spPr bwMode="auto">
          <a:xfrm>
            <a:off x="695325" y="1628775"/>
            <a:ext cx="11053763" cy="4448175"/>
          </a:xfrm>
          <a:prstGeom prst="rect">
            <a:avLst/>
          </a:prstGeom>
          <a:noFill/>
          <a:ln>
            <a:noFill/>
          </a:ln>
          <a:effec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Arial" panose="020B0604020202020204" pitchFamily="34" charset="0"/>
                <a:ea typeface="Microsoft YaHei" panose="020B0503020204020204" pitchFamily="34" charset="-122"/>
              </a:defRPr>
            </a:lvl9pPr>
          </a:lstStyle>
          <a:p>
            <a:pPr hangingPunct="1">
              <a:spcBef>
                <a:spcPts val="0"/>
              </a:spcBef>
              <a:defRPr/>
            </a:pPr>
            <a:r>
              <a:rPr lang="en-US" altLang="fr-FR" sz="2000" dirty="0" err="1">
                <a:solidFill>
                  <a:srgbClr val="404040"/>
                </a:solidFill>
                <a:cs typeface="Arial" panose="020B0604020202020204" pitchFamily="34" charset="0"/>
              </a:rPr>
              <a:t>Obligatoire</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depuis</a:t>
            </a:r>
            <a:r>
              <a:rPr lang="en-US" altLang="fr-FR" sz="2000" dirty="0">
                <a:solidFill>
                  <a:srgbClr val="404040"/>
                </a:solidFill>
                <a:cs typeface="Arial" panose="020B0604020202020204" pitchFamily="34" charset="0"/>
              </a:rPr>
              <a:t> 2004 pour la </a:t>
            </a:r>
            <a:r>
              <a:rPr lang="en-US" altLang="fr-FR" sz="2000" dirty="0" err="1">
                <a:solidFill>
                  <a:srgbClr val="404040"/>
                </a:solidFill>
                <a:cs typeface="Arial" panose="020B0604020202020204" pitchFamily="34" charset="0"/>
              </a:rPr>
              <a:t>prise</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en</a:t>
            </a:r>
            <a:r>
              <a:rPr lang="en-US" altLang="fr-FR" sz="2000" dirty="0">
                <a:solidFill>
                  <a:srgbClr val="404040"/>
                </a:solidFill>
                <a:cs typeface="Arial" panose="020B0604020202020204" pitchFamily="34" charset="0"/>
              </a:rPr>
              <a:t> charge des patients </a:t>
            </a:r>
            <a:r>
              <a:rPr lang="en-US" altLang="fr-FR" sz="2000" dirty="0" err="1">
                <a:solidFill>
                  <a:srgbClr val="404040"/>
                </a:solidFill>
                <a:cs typeface="Arial" panose="020B0604020202020204" pitchFamily="34" charset="0"/>
              </a:rPr>
              <a:t>en</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soins</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palliatifs</a:t>
            </a:r>
            <a:r>
              <a:rPr lang="en-US" altLang="fr-FR" sz="2000" dirty="0">
                <a:solidFill>
                  <a:srgbClr val="404040"/>
                </a:solidFill>
                <a:cs typeface="Arial" panose="020B0604020202020204" pitchFamily="34" charset="0"/>
              </a:rPr>
              <a:t> dans </a:t>
            </a:r>
            <a:r>
              <a:rPr lang="en-US" altLang="fr-FR" sz="2000" dirty="0" err="1">
                <a:solidFill>
                  <a:srgbClr val="404040"/>
                </a:solidFill>
                <a:cs typeface="Arial" panose="020B0604020202020204" pitchFamily="34" charset="0"/>
              </a:rPr>
              <a:t>tous</a:t>
            </a:r>
            <a:r>
              <a:rPr lang="en-US" altLang="fr-FR" sz="2000" dirty="0">
                <a:solidFill>
                  <a:srgbClr val="404040"/>
                </a:solidFill>
                <a:cs typeface="Arial" panose="020B0604020202020204" pitchFamily="34" charset="0"/>
              </a:rPr>
              <a:t> les services de </a:t>
            </a:r>
            <a:r>
              <a:rPr lang="en-US" altLang="fr-FR" sz="2000" dirty="0" err="1">
                <a:solidFill>
                  <a:srgbClr val="404040"/>
                </a:solidFill>
                <a:cs typeface="Arial" panose="020B0604020202020204" pitchFamily="34" charset="0"/>
              </a:rPr>
              <a:t>soins</a:t>
            </a:r>
            <a:r>
              <a:rPr lang="en-US" altLang="fr-FR" sz="2000" dirty="0">
                <a:solidFill>
                  <a:srgbClr val="404040"/>
                </a:solidFill>
                <a:cs typeface="Arial" panose="020B0604020202020204" pitchFamily="34" charset="0"/>
              </a:rPr>
              <a:t> (</a:t>
            </a:r>
            <a:r>
              <a:rPr lang="en-US" altLang="fr-FR" sz="2000" u="sng" dirty="0">
                <a:solidFill>
                  <a:srgbClr val="FF0000"/>
                </a:solidFill>
                <a:cs typeface="Arial" panose="020B0604020202020204" pitchFamily="34" charset="0"/>
                <a:hlinkClick r:id="rId3"/>
              </a:rPr>
              <a:t>http://solidarites-sante.gouv.fr/fichiers/bo/2004/04-28/a0282079.htm</a:t>
            </a:r>
            <a:r>
              <a:rPr lang="en-US" altLang="fr-FR" sz="2000" u="sng" dirty="0">
                <a:solidFill>
                  <a:srgbClr val="404040"/>
                </a:solidFill>
                <a:cs typeface="Arial" panose="020B0604020202020204" pitchFamily="34" charset="0"/>
              </a:rPr>
              <a:t>)</a:t>
            </a:r>
            <a:endParaRPr lang="en-US" altLang="fr-FR" sz="2000" b="1" dirty="0">
              <a:solidFill>
                <a:srgbClr val="404040"/>
              </a:solidFill>
              <a:cs typeface="Arial" panose="020B0604020202020204" pitchFamily="34" charset="0"/>
            </a:endParaRPr>
          </a:p>
          <a:p>
            <a:pPr marL="1587" indent="0" hangingPunct="1">
              <a:spcBef>
                <a:spcPts val="0"/>
              </a:spcBef>
              <a:buClr>
                <a:srgbClr val="A53010"/>
              </a:buClr>
              <a:buSzPct val="45000"/>
              <a:defRPr/>
            </a:pPr>
            <a:r>
              <a:rPr lang="en-US" altLang="fr-FR" sz="2000" dirty="0">
                <a:solidFill>
                  <a:srgbClr val="404040"/>
                </a:solidFill>
                <a:cs typeface="Arial" panose="020B0604020202020204" pitchFamily="34" charset="0"/>
              </a:rPr>
              <a:t>    </a:t>
            </a:r>
          </a:p>
          <a:p>
            <a:pPr marL="1587" indent="0" hangingPunct="1">
              <a:spcBef>
                <a:spcPts val="0"/>
              </a:spcBef>
              <a:buClr>
                <a:srgbClr val="A53010"/>
              </a:buClr>
              <a:buSzPct val="45000"/>
              <a:defRPr/>
            </a:pP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En</a:t>
            </a:r>
            <a:r>
              <a:rPr lang="en-US" altLang="fr-FR" sz="2000" dirty="0">
                <a:solidFill>
                  <a:srgbClr val="404040"/>
                </a:solidFill>
                <a:cs typeface="Arial" panose="020B0604020202020204" pitchFamily="34" charset="0"/>
              </a:rPr>
              <a:t> accord avec :</a:t>
            </a:r>
          </a:p>
          <a:p>
            <a:pPr marL="1587" indent="0" hangingPunct="1">
              <a:spcBef>
                <a:spcPts val="0"/>
              </a:spcBef>
              <a:buClr>
                <a:srgbClr val="A53010"/>
              </a:buClr>
              <a:buSzPct val="45000"/>
              <a:defRPr/>
            </a:pPr>
            <a:r>
              <a:rPr lang="en-US" altLang="fr-FR" sz="2000" dirty="0">
                <a:solidFill>
                  <a:srgbClr val="404040"/>
                </a:solidFill>
                <a:cs typeface="Arial" panose="020B0604020202020204" pitchFamily="34" charset="0"/>
              </a:rPr>
              <a:t>       - La V 2010 et la V 2020 de </a:t>
            </a:r>
            <a:r>
              <a:rPr lang="en-US" altLang="fr-FR" sz="2000" dirty="0" err="1">
                <a:solidFill>
                  <a:srgbClr val="404040"/>
                </a:solidFill>
                <a:cs typeface="Arial" panose="020B0604020202020204" pitchFamily="34" charset="0"/>
              </a:rPr>
              <a:t>l’HAS</a:t>
            </a:r>
            <a:r>
              <a:rPr lang="en-US" altLang="fr-FR" sz="2000" dirty="0">
                <a:solidFill>
                  <a:srgbClr val="404040"/>
                </a:solidFill>
                <a:cs typeface="Arial" panose="020B0604020202020204" pitchFamily="34" charset="0"/>
              </a:rPr>
              <a:t> Le rapport CLARIS et la </a:t>
            </a:r>
            <a:r>
              <a:rPr lang="en-US" altLang="fr-FR" sz="2000" dirty="0" err="1">
                <a:solidFill>
                  <a:srgbClr val="404040"/>
                </a:solidFill>
                <a:cs typeface="Arial" panose="020B0604020202020204" pitchFamily="34" charset="0"/>
              </a:rPr>
              <a:t>circulaire</a:t>
            </a:r>
            <a:r>
              <a:rPr lang="en-US" altLang="fr-FR" sz="2000" dirty="0">
                <a:solidFill>
                  <a:srgbClr val="404040"/>
                </a:solidFill>
                <a:cs typeface="Arial" panose="020B0604020202020204" pitchFamily="34" charset="0"/>
              </a:rPr>
              <a:t> CLARIS</a:t>
            </a:r>
          </a:p>
          <a:p>
            <a:pPr marL="1587" indent="0" hangingPunct="1">
              <a:spcBef>
                <a:spcPts val="0"/>
              </a:spcBef>
              <a:buClr>
                <a:srgbClr val="A53010"/>
              </a:buClr>
              <a:buSzPct val="45000"/>
              <a:defRPr/>
            </a:pPr>
            <a:r>
              <a:rPr lang="en-US" altLang="fr-FR" sz="2000" dirty="0">
                <a:solidFill>
                  <a:srgbClr val="404040"/>
                </a:solidFill>
                <a:cs typeface="Arial" panose="020B0604020202020204" pitchFamily="34" charset="0"/>
              </a:rPr>
              <a:t>       - La modification du code de la </a:t>
            </a:r>
            <a:r>
              <a:rPr lang="en-US" altLang="fr-FR" sz="2000" dirty="0" err="1">
                <a:solidFill>
                  <a:srgbClr val="404040"/>
                </a:solidFill>
                <a:cs typeface="Arial" panose="020B0604020202020204" pitchFamily="34" charset="0"/>
              </a:rPr>
              <a:t>santé</a:t>
            </a:r>
            <a:r>
              <a:rPr lang="en-US" altLang="fr-FR" sz="2000" dirty="0">
                <a:solidFill>
                  <a:srgbClr val="404040"/>
                </a:solidFill>
                <a:cs typeface="Arial" panose="020B0604020202020204" pitchFamily="34" charset="0"/>
              </a:rPr>
              <a:t> </a:t>
            </a:r>
            <a:r>
              <a:rPr lang="en-US" altLang="fr-FR" sz="2000" dirty="0" err="1">
                <a:solidFill>
                  <a:srgbClr val="404040"/>
                </a:solidFill>
                <a:cs typeface="Arial" panose="020B0604020202020204" pitchFamily="34" charset="0"/>
              </a:rPr>
              <a:t>publique</a:t>
            </a:r>
            <a:r>
              <a:rPr lang="en-US" altLang="fr-FR" sz="2000" dirty="0">
                <a:solidFill>
                  <a:srgbClr val="404040"/>
                </a:solidFill>
                <a:cs typeface="Arial" panose="020B0604020202020204" pitchFamily="34" charset="0"/>
              </a:rPr>
              <a:t> du 28 </a:t>
            </a:r>
            <a:r>
              <a:rPr lang="en-US" altLang="fr-FR" sz="2000" dirty="0" err="1">
                <a:solidFill>
                  <a:srgbClr val="404040"/>
                </a:solidFill>
                <a:cs typeface="Arial" panose="020B0604020202020204" pitchFamily="34" charset="0"/>
              </a:rPr>
              <a:t>avri</a:t>
            </a:r>
            <a:r>
              <a:rPr lang="en-US" altLang="fr-FR" sz="2000" dirty="0">
                <a:solidFill>
                  <a:srgbClr val="404040"/>
                </a:solidFill>
                <a:cs typeface="Arial" panose="020B0604020202020204" pitchFamily="34" charset="0"/>
              </a:rPr>
              <a:t> 2021 et de la </a:t>
            </a:r>
            <a:r>
              <a:rPr lang="en-US" altLang="fr-FR" sz="2000" dirty="0" err="1">
                <a:solidFill>
                  <a:srgbClr val="404040"/>
                </a:solidFill>
                <a:cs typeface="Arial" panose="020B0604020202020204" pitchFamily="34" charset="0"/>
              </a:rPr>
              <a:t>loi</a:t>
            </a:r>
            <a:r>
              <a:rPr lang="en-US" altLang="fr-FR" sz="2000" dirty="0">
                <a:solidFill>
                  <a:srgbClr val="404040"/>
                </a:solidFill>
                <a:cs typeface="Arial" panose="020B0604020202020204" pitchFamily="34" charset="0"/>
              </a:rPr>
              <a:t> RIST </a:t>
            </a:r>
          </a:p>
          <a:p>
            <a:pPr marL="1587" indent="0" hangingPunct="1">
              <a:spcBef>
                <a:spcPts val="0"/>
              </a:spcBef>
              <a:buClr>
                <a:srgbClr val="A53010"/>
              </a:buClr>
              <a:buSzPct val="45000"/>
              <a:defRPr/>
            </a:pPr>
            <a:r>
              <a:rPr lang="en-US" altLang="fr-FR" sz="2000" dirty="0">
                <a:solidFill>
                  <a:srgbClr val="404040"/>
                </a:solidFill>
                <a:cs typeface="Arial" panose="020B0604020202020204" pitchFamily="34" charset="0"/>
              </a:rPr>
              <a:t>      - Le rapport CLARIS et la </a:t>
            </a:r>
            <a:r>
              <a:rPr lang="en-US" altLang="fr-FR" sz="2000" dirty="0" err="1">
                <a:solidFill>
                  <a:srgbClr val="404040"/>
                </a:solidFill>
                <a:cs typeface="Arial" panose="020B0604020202020204" pitchFamily="34" charset="0"/>
              </a:rPr>
              <a:t>circulaire</a:t>
            </a:r>
            <a:r>
              <a:rPr lang="en-US" altLang="fr-FR" sz="2000" dirty="0">
                <a:solidFill>
                  <a:srgbClr val="404040"/>
                </a:solidFill>
                <a:cs typeface="Arial" panose="020B0604020202020204" pitchFamily="34" charset="0"/>
              </a:rPr>
              <a:t> CLARIS </a:t>
            </a:r>
            <a:r>
              <a:rPr lang="fr-FR" sz="2000" dirty="0">
                <a:cs typeface="Arial" panose="020B0604020202020204" pitchFamily="34" charset="0"/>
              </a:rPr>
              <a:t>N°</a:t>
            </a:r>
            <a:r>
              <a:rPr lang="fr-FR" sz="2000" b="1" dirty="0">
                <a:cs typeface="Arial" panose="020B0604020202020204" pitchFamily="34" charset="0"/>
              </a:rPr>
              <a:t> </a:t>
            </a:r>
            <a:r>
              <a:rPr lang="fr-FR" sz="2000" dirty="0">
                <a:cs typeface="Arial" panose="020B0604020202020204" pitchFamily="34" charset="0"/>
              </a:rPr>
              <a:t>DGOS/CABINET/2021/182 du 6 août 2021</a:t>
            </a:r>
            <a:r>
              <a:rPr lang="en-US" altLang="fr-FR" sz="2000" dirty="0">
                <a:solidFill>
                  <a:srgbClr val="404040"/>
                </a:solidFill>
                <a:cs typeface="Arial" panose="020B0604020202020204" pitchFamily="34" charset="0"/>
              </a:rPr>
              <a:t> :</a:t>
            </a:r>
          </a:p>
          <a:p>
            <a:pPr>
              <a:spcBef>
                <a:spcPts val="0"/>
              </a:spcBef>
              <a:defRPr/>
            </a:pPr>
            <a:r>
              <a:rPr lang="en-US" altLang="fr-FR" sz="2000" dirty="0">
                <a:solidFill>
                  <a:srgbClr val="404040"/>
                </a:solidFill>
                <a:cs typeface="Arial" panose="020B0604020202020204" pitchFamily="34" charset="0"/>
              </a:rPr>
              <a:t>                 - </a:t>
            </a:r>
            <a:r>
              <a:rPr lang="en-US" altLang="fr-FR" dirty="0">
                <a:solidFill>
                  <a:srgbClr val="404040"/>
                </a:solidFill>
                <a:cs typeface="Arial" panose="020B0604020202020204" pitchFamily="34" charset="0"/>
              </a:rPr>
              <a:t>A</a:t>
            </a:r>
            <a:r>
              <a:rPr lang="fr-FR" dirty="0" err="1">
                <a:solidFill>
                  <a:srgbClr val="2D2C70"/>
                </a:solidFill>
                <a:cs typeface="Arial" panose="020B0604020202020204" pitchFamily="34" charset="0"/>
              </a:rPr>
              <a:t>doption</a:t>
            </a:r>
            <a:r>
              <a:rPr lang="fr-FR" dirty="0">
                <a:solidFill>
                  <a:srgbClr val="2D2C70"/>
                </a:solidFill>
                <a:cs typeface="Arial" panose="020B0604020202020204" pitchFamily="34" charset="0"/>
              </a:rPr>
              <a:t> d’un projet de gouvernance médico-administrative et de management participatif</a:t>
            </a:r>
            <a:r>
              <a:rPr lang="en-US" altLang="fr-FR" dirty="0">
                <a:solidFill>
                  <a:srgbClr val="404040"/>
                </a:solidFill>
                <a:cs typeface="Arial" panose="020B0604020202020204" pitchFamily="34" charset="0"/>
              </a:rPr>
              <a:t> </a:t>
            </a:r>
          </a:p>
          <a:p>
            <a:pPr>
              <a:spcBef>
                <a:spcPts val="0"/>
              </a:spcBef>
              <a:defRPr/>
            </a:pPr>
            <a:r>
              <a:rPr lang="en-US" altLang="fr-FR" dirty="0">
                <a:solidFill>
                  <a:srgbClr val="404040"/>
                </a:solidFill>
                <a:cs typeface="Arial" panose="020B0604020202020204" pitchFamily="34" charset="0"/>
              </a:rPr>
              <a:t>                   - </a:t>
            </a:r>
            <a:r>
              <a:rPr lang="fr-FR" dirty="0">
                <a:solidFill>
                  <a:srgbClr val="2D2C70"/>
                </a:solidFill>
                <a:cs typeface="Arial" panose="020B0604020202020204" pitchFamily="34" charset="0"/>
              </a:rPr>
              <a:t>Réhabiliter le rôle et la place du service au sein de l’hôpital</a:t>
            </a:r>
          </a:p>
          <a:p>
            <a:pPr>
              <a:spcBef>
                <a:spcPts val="0"/>
              </a:spcBef>
              <a:defRPr/>
            </a:pPr>
            <a:r>
              <a:rPr lang="fr-FR" altLang="fr-FR" dirty="0">
                <a:solidFill>
                  <a:srgbClr val="2D2C70"/>
                </a:solidFill>
                <a:cs typeface="Arial" panose="020B0604020202020204" pitchFamily="34" charset="0"/>
              </a:rPr>
              <a:t>                   - A</a:t>
            </a:r>
            <a:r>
              <a:rPr lang="fr-FR" dirty="0">
                <a:solidFill>
                  <a:srgbClr val="2D2C70"/>
                </a:solidFill>
                <a:cs typeface="Arial" panose="020B0604020202020204" pitchFamily="34" charset="0"/>
              </a:rPr>
              <a:t>méliorer la QVT des professionnels au sein des services de l’établissement, en développant l’implication des acteurs et le travail en équipe sur les thématiques relatives à l’organisation de leurs activités autour de la prise en charge du patient et la sécurisation des pratiques</a:t>
            </a:r>
            <a:r>
              <a:rPr lang="fr-FR" altLang="fr-FR" dirty="0">
                <a:solidFill>
                  <a:srgbClr val="2D2C70"/>
                </a:solidFill>
                <a:cs typeface="Arial" panose="020B0604020202020204" pitchFamily="34" charset="0"/>
              </a:rPr>
              <a:t> </a:t>
            </a:r>
          </a:p>
          <a:p>
            <a:pPr>
              <a:spcBef>
                <a:spcPts val="0"/>
              </a:spcBef>
              <a:defRPr/>
            </a:pPr>
            <a:r>
              <a:rPr lang="fr-FR" altLang="fr-FR" dirty="0">
                <a:solidFill>
                  <a:srgbClr val="2D2C70"/>
                </a:solidFill>
                <a:cs typeface="Arial" panose="020B0604020202020204" pitchFamily="34" charset="0"/>
              </a:rPr>
              <a:t>                   - Formation obligatoire pour tous les médecins en position de management </a:t>
            </a:r>
            <a:r>
              <a:rPr lang="fr-FR" altLang="fr-FR" dirty="0" err="1">
                <a:solidFill>
                  <a:srgbClr val="2D2C70"/>
                </a:solidFill>
                <a:cs typeface="Arial" panose="020B0604020202020204" pitchFamily="34" charset="0"/>
              </a:rPr>
              <a:t>dns</a:t>
            </a:r>
            <a:r>
              <a:rPr lang="fr-FR" altLang="fr-FR" dirty="0">
                <a:solidFill>
                  <a:srgbClr val="2D2C70"/>
                </a:solidFill>
                <a:cs typeface="Arial" panose="020B0604020202020204" pitchFamily="34" charset="0"/>
              </a:rPr>
              <a:t> les 2 ans suivant la prise de fonction</a:t>
            </a:r>
            <a:endParaRPr lang="en-US" altLang="fr-FR" dirty="0">
              <a:solidFill>
                <a:srgbClr val="404040"/>
              </a:solidFill>
              <a:cs typeface="Arial" panose="020B0604020202020204" pitchFamily="34" charset="0"/>
            </a:endParaRPr>
          </a:p>
          <a:p>
            <a:pPr marL="1587" indent="0" hangingPunct="1">
              <a:spcBef>
                <a:spcPts val="1000"/>
              </a:spcBef>
              <a:buClr>
                <a:srgbClr val="A53010"/>
              </a:buClr>
              <a:buSzPct val="45000"/>
              <a:defRPr/>
            </a:pPr>
            <a:endParaRPr lang="en-US" altLang="fr-FR" sz="1600" dirty="0">
              <a:solidFill>
                <a:srgbClr val="404040"/>
              </a:solidFill>
              <a:latin typeface="+mn-lt"/>
            </a:endParaRPr>
          </a:p>
          <a:p>
            <a:pPr marL="1587" indent="0" hangingPunct="1">
              <a:spcBef>
                <a:spcPts val="1000"/>
              </a:spcBef>
              <a:buClr>
                <a:srgbClr val="A53010"/>
              </a:buClr>
              <a:buSzPct val="45000"/>
              <a:defRPr/>
            </a:pPr>
            <a:r>
              <a:rPr lang="en-US" altLang="fr-FR" sz="1600" dirty="0">
                <a:solidFill>
                  <a:srgbClr val="404040"/>
                </a:solidFill>
                <a:latin typeface="+mn-lt"/>
              </a:rPr>
              <a:t>                    </a:t>
            </a:r>
          </a:p>
          <a:p>
            <a:pPr marL="1587" indent="0" hangingPunct="1">
              <a:spcBef>
                <a:spcPts val="1000"/>
              </a:spcBef>
              <a:buClr>
                <a:srgbClr val="A53010"/>
              </a:buClr>
              <a:buSzPct val="45000"/>
              <a:defRPr/>
            </a:pPr>
            <a:r>
              <a:rPr lang="en-US" altLang="fr-FR" sz="1600" dirty="0">
                <a:solidFill>
                  <a:srgbClr val="404040"/>
                </a:solidFill>
                <a:latin typeface="+mn-lt"/>
              </a:rPr>
              <a:t>       </a:t>
            </a:r>
            <a:endParaRPr lang="en-US" altLang="fr-FR" sz="1600" u="sng" dirty="0">
              <a:solidFill>
                <a:srgbClr val="404040"/>
              </a:solidFill>
              <a:latin typeface="+mn-lt"/>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BC0DE-AAD5-4B53-A7EE-4E06491CE429}"/>
              </a:ext>
            </a:extLst>
          </p:cNvPr>
          <p:cNvSpPr>
            <a:spLocks noGrp="1"/>
          </p:cNvSpPr>
          <p:nvPr>
            <p:ph type="title"/>
          </p:nvPr>
        </p:nvSpPr>
        <p:spPr>
          <a:xfrm>
            <a:off x="1595438" y="287338"/>
            <a:ext cx="8705850" cy="1016000"/>
          </a:xfrm>
        </p:spPr>
        <p:txBody>
          <a:bodyPr>
            <a:normAutofit fontScale="90000"/>
          </a:bodyPr>
          <a:lstStyle/>
          <a:p>
            <a:pPr algn="ctr">
              <a:defRPr/>
            </a:pPr>
            <a:r>
              <a:rPr lang="fr-FR" sz="4000" b="1" dirty="0">
                <a:solidFill>
                  <a:srgbClr val="002060"/>
                </a:solidFill>
              </a:rPr>
              <a:t>Son impact sur la qualité de vie au travail et la qualité des soins</a:t>
            </a:r>
          </a:p>
        </p:txBody>
      </p:sp>
      <p:sp>
        <p:nvSpPr>
          <p:cNvPr id="3" name="Espace réservé du contenu 2">
            <a:extLst>
              <a:ext uri="{FF2B5EF4-FFF2-40B4-BE49-F238E27FC236}">
                <a16:creationId xmlns:a16="http://schemas.microsoft.com/office/drawing/2014/main" id="{4F4FE894-A9FF-4D43-A5F4-09A42D9CD18B}"/>
              </a:ext>
            </a:extLst>
          </p:cNvPr>
          <p:cNvSpPr>
            <a:spLocks noGrp="1"/>
          </p:cNvSpPr>
          <p:nvPr>
            <p:ph idx="1"/>
          </p:nvPr>
        </p:nvSpPr>
        <p:spPr>
          <a:xfrm>
            <a:off x="1096963" y="1420813"/>
            <a:ext cx="10058400" cy="4813300"/>
          </a:xfrm>
        </p:spPr>
        <p:txBody>
          <a:bodyPr>
            <a:normAutofit fontScale="70000" lnSpcReduction="20000"/>
          </a:bodyPr>
          <a:lstStyle/>
          <a:p>
            <a:pPr>
              <a:defRPr/>
            </a:pPr>
            <a:r>
              <a:rPr lang="fr-FR" sz="1500" dirty="0">
                <a:latin typeface="Times New Roman" panose="02020603050405020304" pitchFamily="18" charset="0"/>
                <a:ea typeface="Times New Roman" panose="02020603050405020304" pitchFamily="18" charset="0"/>
              </a:rPr>
              <a:t>Lejeune, J., Chevalier, S., </a:t>
            </a:r>
            <a:r>
              <a:rPr lang="fr-FR" sz="1500" dirty="0" err="1">
                <a:latin typeface="Times New Roman" panose="02020603050405020304" pitchFamily="18" charset="0"/>
                <a:ea typeface="Times New Roman" panose="02020603050405020304" pitchFamily="18" charset="0"/>
              </a:rPr>
              <a:t>Coillot</a:t>
            </a:r>
            <a:r>
              <a:rPr lang="fr-FR" sz="1500" dirty="0">
                <a:latin typeface="Times New Roman" panose="02020603050405020304" pitchFamily="18" charset="0"/>
                <a:ea typeface="Times New Roman" panose="02020603050405020304" pitchFamily="18" charset="0"/>
              </a:rPr>
              <a:t>, H., Gillet, S., Dupont, S., </a:t>
            </a:r>
            <a:r>
              <a:rPr lang="fr-FR" sz="1500" dirty="0" err="1">
                <a:latin typeface="Times New Roman" panose="02020603050405020304" pitchFamily="18" charset="0"/>
                <a:ea typeface="Times New Roman" panose="02020603050405020304" pitchFamily="18" charset="0"/>
              </a:rPr>
              <a:t>Rachieru</a:t>
            </a:r>
            <a:r>
              <a:rPr lang="fr-FR" sz="1500" dirty="0">
                <a:latin typeface="Times New Roman" panose="02020603050405020304" pitchFamily="18" charset="0"/>
                <a:ea typeface="Times New Roman" panose="02020603050405020304" pitchFamily="18" charset="0"/>
              </a:rPr>
              <a:t>, P., </a:t>
            </a:r>
            <a:r>
              <a:rPr lang="fr-FR" sz="1500" dirty="0" err="1">
                <a:latin typeface="Times New Roman" panose="02020603050405020304" pitchFamily="18" charset="0"/>
                <a:ea typeface="Times New Roman" panose="02020603050405020304" pitchFamily="18" charset="0"/>
              </a:rPr>
              <a:t>Gandemer</a:t>
            </a:r>
            <a:r>
              <a:rPr lang="fr-FR" sz="1500" dirty="0">
                <a:latin typeface="Times New Roman" panose="02020603050405020304" pitchFamily="18" charset="0"/>
                <a:ea typeface="Times New Roman" panose="02020603050405020304" pitchFamily="18" charset="0"/>
              </a:rPr>
              <a:t>, V., </a:t>
            </a:r>
            <a:r>
              <a:rPr lang="fr-FR" sz="1500" dirty="0" err="1">
                <a:latin typeface="Times New Roman" panose="02020603050405020304" pitchFamily="18" charset="0"/>
                <a:ea typeface="Times New Roman" panose="02020603050405020304" pitchFamily="18" charset="0"/>
              </a:rPr>
              <a:t>Fouquereau</a:t>
            </a:r>
            <a:r>
              <a:rPr lang="fr-FR" sz="1500" dirty="0">
                <a:latin typeface="Times New Roman" panose="02020603050405020304" pitchFamily="18" charset="0"/>
                <a:ea typeface="Times New Roman" panose="02020603050405020304" pitchFamily="18" charset="0"/>
              </a:rPr>
              <a:t>, E., Colombat, P. (2017) Déterminants managériaux et organisationnels, santé psychologique au travail des soignants et qualité de prise en charge des enfants en oncologie pédiatrique, </a:t>
            </a:r>
            <a:r>
              <a:rPr lang="fr-FR" sz="1500" i="1" dirty="0" err="1">
                <a:latin typeface="Times New Roman" panose="02020603050405020304" pitchFamily="18" charset="0"/>
                <a:ea typeface="Times New Roman" panose="02020603050405020304" pitchFamily="18" charset="0"/>
              </a:rPr>
              <a:t>Rev</a:t>
            </a:r>
            <a:r>
              <a:rPr lang="fr-FR" sz="1500" i="1" dirty="0">
                <a:latin typeface="Times New Roman" panose="02020603050405020304" pitchFamily="18" charset="0"/>
                <a:ea typeface="Times New Roman" panose="02020603050405020304" pitchFamily="18" charset="0"/>
              </a:rPr>
              <a:t> </a:t>
            </a:r>
            <a:r>
              <a:rPr lang="fr-FR" sz="1500" i="1" dirty="0" err="1">
                <a:latin typeface="Times New Roman" panose="02020603050405020304" pitchFamily="18" charset="0"/>
                <a:ea typeface="Times New Roman" panose="02020603050405020304" pitchFamily="18" charset="0"/>
              </a:rPr>
              <a:t>Oncol</a:t>
            </a:r>
            <a:r>
              <a:rPr lang="fr-FR" sz="1500" i="1" dirty="0">
                <a:latin typeface="Times New Roman" panose="02020603050405020304" pitchFamily="18" charset="0"/>
                <a:ea typeface="Times New Roman" panose="02020603050405020304" pitchFamily="18" charset="0"/>
              </a:rPr>
              <a:t> </a:t>
            </a:r>
            <a:r>
              <a:rPr lang="fr-FR" sz="1500" i="1" dirty="0" err="1">
                <a:latin typeface="Times New Roman" panose="02020603050405020304" pitchFamily="18" charset="0"/>
                <a:ea typeface="Times New Roman" panose="02020603050405020304" pitchFamily="18" charset="0"/>
              </a:rPr>
              <a:t>Hemat</a:t>
            </a:r>
            <a:r>
              <a:rPr lang="fr-FR" sz="1500" i="1" dirty="0">
                <a:latin typeface="Times New Roman" panose="02020603050405020304" pitchFamily="18" charset="0"/>
                <a:ea typeface="Times New Roman" panose="02020603050405020304" pitchFamily="18" charset="0"/>
              </a:rPr>
              <a:t> </a:t>
            </a:r>
            <a:r>
              <a:rPr lang="fr-FR" sz="1500" i="1" dirty="0" err="1">
                <a:latin typeface="Times New Roman" panose="02020603050405020304" pitchFamily="18" charset="0"/>
                <a:ea typeface="Times New Roman" panose="02020603050405020304" pitchFamily="18" charset="0"/>
              </a:rPr>
              <a:t>Ped</a:t>
            </a:r>
            <a:r>
              <a:rPr lang="fr-FR" sz="1500" i="1" dirty="0">
                <a:latin typeface="Times New Roman" panose="02020603050405020304" pitchFamily="18" charset="0"/>
                <a:ea typeface="Times New Roman" panose="02020603050405020304" pitchFamily="18" charset="0"/>
              </a:rPr>
              <a:t>, </a:t>
            </a:r>
            <a:r>
              <a:rPr lang="fr-FR" sz="1500" dirty="0">
                <a:ea typeface="Times New Roman" panose="02020603050405020304" pitchFamily="18" charset="0"/>
                <a:cs typeface="Times New Roman" panose="02020603050405020304" pitchFamily="18" charset="0"/>
              </a:rPr>
              <a:t>5(2), 84–93. </a:t>
            </a:r>
            <a:r>
              <a:rPr lang="fr-FR" sz="1500" dirty="0">
                <a:latin typeface="Times New Roman" panose="02020603050405020304" pitchFamily="18" charset="0"/>
                <a:ea typeface="Times New Roman" panose="02020603050405020304" pitchFamily="18" charset="0"/>
              </a:rPr>
              <a:t>  </a:t>
            </a:r>
          </a:p>
          <a:p>
            <a:pPr>
              <a:defRPr/>
            </a:pPr>
            <a:r>
              <a:rPr lang="en-US" sz="1500" dirty="0">
                <a:latin typeface="Times New Roman" panose="02020603050405020304" pitchFamily="18" charset="0"/>
                <a:ea typeface="Times New Roman" panose="02020603050405020304" pitchFamily="18" charset="0"/>
              </a:rPr>
              <a:t>Lejeune J, Chevalier S, </a:t>
            </a:r>
            <a:r>
              <a:rPr lang="en-US" sz="1500" dirty="0" err="1">
                <a:latin typeface="Times New Roman" panose="02020603050405020304" pitchFamily="18" charset="0"/>
                <a:ea typeface="Times New Roman" panose="02020603050405020304" pitchFamily="18" charset="0"/>
              </a:rPr>
              <a:t>Fouquereau</a:t>
            </a:r>
            <a:r>
              <a:rPr lang="en-US" sz="1500" dirty="0">
                <a:latin typeface="Times New Roman" panose="02020603050405020304" pitchFamily="18" charset="0"/>
                <a:ea typeface="Times New Roman" panose="02020603050405020304" pitchFamily="18" charset="0"/>
              </a:rPr>
              <a:t> E, </a:t>
            </a:r>
            <a:r>
              <a:rPr lang="en-US" sz="1500" dirty="0" err="1">
                <a:latin typeface="Times New Roman" panose="02020603050405020304" pitchFamily="18" charset="0"/>
                <a:ea typeface="Times New Roman" panose="02020603050405020304" pitchFamily="18" charset="0"/>
              </a:rPr>
              <a:t>Chenevert</a:t>
            </a:r>
            <a:r>
              <a:rPr lang="en-US" sz="1500" dirty="0">
                <a:latin typeface="Times New Roman" panose="02020603050405020304" pitchFamily="18" charset="0"/>
                <a:ea typeface="Times New Roman" panose="02020603050405020304" pitchFamily="18" charset="0"/>
              </a:rPr>
              <a:t> D, </a:t>
            </a:r>
            <a:r>
              <a:rPr lang="en-US" sz="1500" dirty="0" err="1">
                <a:latin typeface="Times New Roman" panose="02020603050405020304" pitchFamily="18" charset="0"/>
                <a:ea typeface="Times New Roman" panose="02020603050405020304" pitchFamily="18" charset="0"/>
              </a:rPr>
              <a:t>Coillot</a:t>
            </a:r>
            <a:r>
              <a:rPr lang="en-US" sz="1500" dirty="0">
                <a:latin typeface="Times New Roman" panose="02020603050405020304" pitchFamily="18" charset="0"/>
                <a:ea typeface="Times New Roman" panose="02020603050405020304" pitchFamily="18" charset="0"/>
              </a:rPr>
              <a:t> H, Binet A, Gillet N, </a:t>
            </a:r>
            <a:r>
              <a:rPr lang="en-US" sz="1500" dirty="0" err="1">
                <a:latin typeface="Times New Roman" panose="02020603050405020304" pitchFamily="18" charset="0"/>
                <a:ea typeface="Times New Roman" panose="02020603050405020304" pitchFamily="18" charset="0"/>
              </a:rPr>
              <a:t>Mokounkolo</a:t>
            </a:r>
            <a:r>
              <a:rPr lang="en-US" sz="1500" dirty="0">
                <a:latin typeface="Times New Roman" panose="02020603050405020304" pitchFamily="18" charset="0"/>
                <a:ea typeface="Times New Roman" panose="02020603050405020304" pitchFamily="18" charset="0"/>
              </a:rPr>
              <a:t> R, </a:t>
            </a:r>
            <a:r>
              <a:rPr lang="en-US" sz="1500" dirty="0" err="1">
                <a:latin typeface="Times New Roman" panose="02020603050405020304" pitchFamily="18" charset="0"/>
                <a:ea typeface="Times New Roman" panose="02020603050405020304" pitchFamily="18" charset="0"/>
              </a:rPr>
              <a:t>Michon</a:t>
            </a:r>
            <a:r>
              <a:rPr lang="en-US" sz="1500" dirty="0">
                <a:latin typeface="Times New Roman" panose="02020603050405020304" pitchFamily="18" charset="0"/>
                <a:ea typeface="Times New Roman" panose="02020603050405020304" pitchFamily="18" charset="0"/>
              </a:rPr>
              <a:t> J, Dupont S, </a:t>
            </a:r>
            <a:r>
              <a:rPr lang="en-US" sz="1500" dirty="0" err="1">
                <a:latin typeface="Times New Roman" panose="02020603050405020304" pitchFamily="18" charset="0"/>
                <a:ea typeface="Times New Roman" panose="02020603050405020304" pitchFamily="18" charset="0"/>
              </a:rPr>
              <a:t>Rachieru</a:t>
            </a:r>
            <a:r>
              <a:rPr lang="en-US" sz="1500" dirty="0">
                <a:latin typeface="Times New Roman" panose="02020603050405020304" pitchFamily="18" charset="0"/>
                <a:ea typeface="Times New Roman" panose="02020603050405020304" pitchFamily="18" charset="0"/>
              </a:rPr>
              <a:t> P, </a:t>
            </a:r>
            <a:r>
              <a:rPr lang="en-US" sz="1500" dirty="0" err="1">
                <a:latin typeface="Times New Roman" panose="02020603050405020304" pitchFamily="18" charset="0"/>
                <a:ea typeface="Times New Roman" panose="02020603050405020304" pitchFamily="18" charset="0"/>
              </a:rPr>
              <a:t>Gandemer</a:t>
            </a:r>
            <a:r>
              <a:rPr lang="en-US" sz="1500" dirty="0">
                <a:latin typeface="Times New Roman" panose="02020603050405020304" pitchFamily="18" charset="0"/>
                <a:ea typeface="Times New Roman" panose="02020603050405020304" pitchFamily="18" charset="0"/>
              </a:rPr>
              <a:t> V, Colombat P. (2020) Relationships between managerial and organizational practices, psychological health at work and quality of care in pediatric oncology. </a:t>
            </a:r>
            <a:r>
              <a:rPr lang="en-US" sz="1500" i="1" dirty="0">
                <a:latin typeface="Times New Roman" panose="02020603050405020304" pitchFamily="18" charset="0"/>
                <a:ea typeface="Times New Roman" panose="02020603050405020304" pitchFamily="18" charset="0"/>
              </a:rPr>
              <a:t>J</a:t>
            </a:r>
            <a:r>
              <a:rPr lang="fr-FR" sz="1500" i="1" dirty="0">
                <a:latin typeface="Helvetica" panose="020B0604020202020204" pitchFamily="34" charset="0"/>
                <a:ea typeface="Times New Roman" panose="02020603050405020304" pitchFamily="18" charset="0"/>
              </a:rPr>
              <a:t>CO </a:t>
            </a:r>
            <a:r>
              <a:rPr lang="fr-FR" sz="1500" i="1" dirty="0" err="1">
                <a:latin typeface="Helvetica" panose="020B0604020202020204" pitchFamily="34" charset="0"/>
                <a:ea typeface="Times New Roman" panose="02020603050405020304" pitchFamily="18" charset="0"/>
              </a:rPr>
              <a:t>Oncology</a:t>
            </a:r>
            <a:r>
              <a:rPr lang="fr-FR" sz="1500" i="1" dirty="0">
                <a:latin typeface="Helvetica" panose="020B0604020202020204" pitchFamily="34" charset="0"/>
                <a:ea typeface="Times New Roman" panose="02020603050405020304" pitchFamily="18" charset="0"/>
              </a:rPr>
              <a:t> Practice 16; 10 : 1112-1119</a:t>
            </a:r>
            <a:r>
              <a:rPr lang="fr-FR" sz="1500" dirty="0">
                <a:latin typeface="Helvetica" panose="020B0604020202020204" pitchFamily="34" charset="0"/>
                <a:ea typeface="Times New Roman" panose="02020603050405020304" pitchFamily="18" charset="0"/>
              </a:rPr>
              <a:t>.</a:t>
            </a:r>
          </a:p>
          <a:p>
            <a:pPr>
              <a:defRPr/>
            </a:pPr>
            <a:r>
              <a:rPr lang="en-US" sz="1500" dirty="0">
                <a:latin typeface="Times New Roman" panose="02020603050405020304" pitchFamily="18" charset="0"/>
                <a:ea typeface="Times New Roman" panose="02020603050405020304" pitchFamily="18" charset="0"/>
                <a:cs typeface="Calibri" panose="020F0502020204030204" pitchFamily="34" charset="0"/>
              </a:rPr>
              <a:t>Lejeune J, </a:t>
            </a:r>
            <a:r>
              <a:rPr lang="en-US" sz="1500" dirty="0" err="1">
                <a:latin typeface="Times New Roman" panose="02020603050405020304" pitchFamily="18" charset="0"/>
                <a:ea typeface="Times New Roman" panose="02020603050405020304" pitchFamily="18" charset="0"/>
                <a:cs typeface="Calibri" panose="020F0502020204030204" pitchFamily="34" charset="0"/>
              </a:rPr>
              <a:t>Fouquereau</a:t>
            </a:r>
            <a:r>
              <a:rPr lang="en-US" sz="1500" dirty="0">
                <a:latin typeface="Times New Roman" panose="02020603050405020304" pitchFamily="18" charset="0"/>
                <a:ea typeface="Times New Roman" panose="02020603050405020304" pitchFamily="18" charset="0"/>
                <a:cs typeface="Calibri" panose="020F0502020204030204" pitchFamily="34" charset="0"/>
              </a:rPr>
              <a:t> E, </a:t>
            </a:r>
            <a:r>
              <a:rPr lang="en-US" sz="1500" dirty="0" err="1">
                <a:latin typeface="Times New Roman" panose="02020603050405020304" pitchFamily="18" charset="0"/>
                <a:ea typeface="Times New Roman" panose="02020603050405020304" pitchFamily="18" charset="0"/>
                <a:cs typeface="Calibri" panose="020F0502020204030204" pitchFamily="34" charset="0"/>
              </a:rPr>
              <a:t>Chenevert</a:t>
            </a:r>
            <a:r>
              <a:rPr lang="en-US" sz="1500" dirty="0">
                <a:latin typeface="Times New Roman" panose="02020603050405020304" pitchFamily="18" charset="0"/>
                <a:ea typeface="Times New Roman" panose="02020603050405020304" pitchFamily="18" charset="0"/>
                <a:cs typeface="Calibri" panose="020F0502020204030204" pitchFamily="34" charset="0"/>
              </a:rPr>
              <a:t> D, </a:t>
            </a:r>
            <a:r>
              <a:rPr lang="en-US" sz="1500" dirty="0" err="1">
                <a:latin typeface="Times New Roman" panose="02020603050405020304" pitchFamily="18" charset="0"/>
                <a:ea typeface="Times New Roman" panose="02020603050405020304" pitchFamily="18" charset="0"/>
                <a:cs typeface="Calibri" panose="020F0502020204030204" pitchFamily="34" charset="0"/>
              </a:rPr>
              <a:t>Coillot</a:t>
            </a:r>
            <a:r>
              <a:rPr lang="en-US" sz="1500" dirty="0">
                <a:latin typeface="Times New Roman" panose="02020603050405020304" pitchFamily="18" charset="0"/>
                <a:ea typeface="Times New Roman" panose="02020603050405020304" pitchFamily="18" charset="0"/>
                <a:cs typeface="Calibri" panose="020F0502020204030204" pitchFamily="34" charset="0"/>
              </a:rPr>
              <a:t> H, Chevalier S, Gillet N, </a:t>
            </a:r>
            <a:r>
              <a:rPr lang="en-US" sz="1500" dirty="0" err="1">
                <a:latin typeface="Times New Roman" panose="02020603050405020304" pitchFamily="18" charset="0"/>
                <a:ea typeface="Times New Roman" panose="02020603050405020304" pitchFamily="18" charset="0"/>
                <a:cs typeface="Calibri" panose="020F0502020204030204" pitchFamily="34" charset="0"/>
              </a:rPr>
              <a:t>Michon</a:t>
            </a:r>
            <a:r>
              <a:rPr lang="en-US" sz="1500" dirty="0">
                <a:latin typeface="Times New Roman" panose="02020603050405020304" pitchFamily="18" charset="0"/>
                <a:ea typeface="Times New Roman" panose="02020603050405020304" pitchFamily="18" charset="0"/>
                <a:cs typeface="Calibri" panose="020F0502020204030204" pitchFamily="34" charset="0"/>
              </a:rPr>
              <a:t> J, , </a:t>
            </a:r>
            <a:r>
              <a:rPr lang="en-US" sz="1500" dirty="0" err="1">
                <a:latin typeface="Times New Roman" panose="02020603050405020304" pitchFamily="18" charset="0"/>
                <a:ea typeface="Times New Roman" panose="02020603050405020304" pitchFamily="18" charset="0"/>
                <a:cs typeface="Calibri" panose="020F0502020204030204" pitchFamily="34" charset="0"/>
              </a:rPr>
              <a:t>Gandemer</a:t>
            </a:r>
            <a:r>
              <a:rPr lang="en-US" sz="1500" dirty="0">
                <a:latin typeface="Times New Roman" panose="02020603050405020304" pitchFamily="18" charset="0"/>
                <a:ea typeface="Times New Roman" panose="02020603050405020304" pitchFamily="18" charset="0"/>
                <a:cs typeface="Calibri" panose="020F0502020204030204" pitchFamily="34" charset="0"/>
              </a:rPr>
              <a:t> V, Colombat P. (2021) The participatory approach: a specific </a:t>
            </a:r>
            <a:r>
              <a:rPr lang="en-US" sz="1500" dirty="0" err="1">
                <a:latin typeface="Times New Roman" panose="02020603050405020304" pitchFamily="18" charset="0"/>
                <a:ea typeface="Times New Roman" panose="02020603050405020304" pitchFamily="18" charset="0"/>
                <a:cs typeface="Calibri" panose="020F0502020204030204" pitchFamily="34" charset="0"/>
              </a:rPr>
              <a:t>french</a:t>
            </a:r>
            <a:r>
              <a:rPr lang="en-US" sz="1500" dirty="0">
                <a:latin typeface="Times New Roman" panose="02020603050405020304" pitchFamily="18" charset="0"/>
                <a:ea typeface="Times New Roman" panose="02020603050405020304" pitchFamily="18" charset="0"/>
                <a:cs typeface="Calibri" panose="020F0502020204030204" pitchFamily="34" charset="0"/>
              </a:rPr>
              <a:t> organizational model at the department level to serve the quality of work life of healthcare providers and the quality of care in pediatric oncology. </a:t>
            </a:r>
            <a:r>
              <a:rPr lang="en-US" sz="1500" i="1" dirty="0">
                <a:latin typeface="Times New Roman" panose="02020603050405020304" pitchFamily="18" charset="0"/>
                <a:ea typeface="Times New Roman" panose="02020603050405020304" pitchFamily="18" charset="0"/>
                <a:cs typeface="Calibri" panose="020F0502020204030204" pitchFamily="34" charset="0"/>
              </a:rPr>
              <a:t>Cancer management and research  </a:t>
            </a:r>
            <a:r>
              <a:rPr lang="en-US" sz="1500" dirty="0">
                <a:latin typeface="Times New Roman" panose="02020603050405020304" pitchFamily="18" charset="0"/>
                <a:ea typeface="Times New Roman" panose="02020603050405020304" pitchFamily="18" charset="0"/>
                <a:cs typeface="Calibri" panose="020F0502020204030204" pitchFamily="34" charset="0"/>
              </a:rPr>
              <a:t>(on line)</a:t>
            </a:r>
            <a:endParaRPr lang="fr-FR" sz="1500" dirty="0">
              <a:latin typeface="Times New Roman" panose="02020603050405020304" pitchFamily="18" charset="0"/>
              <a:ea typeface="Times New Roman" panose="02020603050405020304" pitchFamily="18" charset="0"/>
            </a:endParaRPr>
          </a:p>
          <a:p>
            <a:pPr>
              <a:defRPr/>
            </a:pPr>
            <a:endParaRPr lang="fr-FR" sz="1300" dirty="0"/>
          </a:p>
          <a:p>
            <a:pPr marL="285750" indent="-285750">
              <a:buFont typeface="Wingdings" pitchFamily="2" charset="2"/>
              <a:buChar char="q"/>
              <a:defRPr/>
            </a:pPr>
            <a:r>
              <a:rPr lang="fr-FR" sz="2600" dirty="0"/>
              <a:t>25 centres spécialisés en cancérologie pédiatrique </a:t>
            </a:r>
          </a:p>
          <a:p>
            <a:pPr marL="285750" indent="-285750">
              <a:defRPr/>
            </a:pPr>
            <a:endParaRPr lang="fr-FR" sz="2600" dirty="0"/>
          </a:p>
          <a:p>
            <a:pPr marL="285750" indent="-285750">
              <a:buFont typeface="Wingdings" pitchFamily="2" charset="2"/>
              <a:buChar char="q"/>
              <a:defRPr/>
            </a:pPr>
            <a:r>
              <a:rPr lang="fr-FR" sz="2600" u="sng" dirty="0"/>
              <a:t>Populations étudiées </a:t>
            </a:r>
            <a:r>
              <a:rPr lang="fr-FR" sz="2600" dirty="0"/>
              <a:t>:</a:t>
            </a:r>
          </a:p>
          <a:p>
            <a:pPr marL="285750" indent="-285750">
              <a:defRPr/>
            </a:pPr>
            <a:endParaRPr lang="fr-FR" sz="2600" dirty="0"/>
          </a:p>
          <a:p>
            <a:pPr marL="285750" indent="-285750">
              <a:defRPr/>
            </a:pPr>
            <a:r>
              <a:rPr lang="fr-FR" sz="2600" dirty="0"/>
              <a:t>    - </a:t>
            </a:r>
            <a:r>
              <a:rPr lang="fr-FR" sz="2600" i="1" dirty="0"/>
              <a:t>Patients (n=440) </a:t>
            </a:r>
            <a:r>
              <a:rPr lang="fr-FR" sz="2600" dirty="0"/>
              <a:t>: enfants hospitalisés depuis plus de 48h</a:t>
            </a:r>
          </a:p>
          <a:p>
            <a:pPr marL="285750" indent="-285750">
              <a:defRPr/>
            </a:pPr>
            <a:r>
              <a:rPr lang="fr-FR" sz="2600" dirty="0"/>
              <a:t>    - </a:t>
            </a:r>
            <a:r>
              <a:rPr lang="fr-FR" sz="2600" i="1" dirty="0"/>
              <a:t>Soignants (n=510)  </a:t>
            </a:r>
            <a:r>
              <a:rPr lang="fr-FR" sz="2600" dirty="0"/>
              <a:t>: médecins, puéricultrices, infirmières, </a:t>
            </a:r>
          </a:p>
          <a:p>
            <a:pPr marL="285750" indent="-285750">
              <a:defRPr/>
            </a:pPr>
            <a:r>
              <a:rPr lang="fr-FR" sz="2600" dirty="0"/>
              <a:t>      auxiliaires de puéricultures, aides soignantes</a:t>
            </a:r>
          </a:p>
          <a:p>
            <a:pPr marL="285750" indent="-285750">
              <a:defRPr/>
            </a:pPr>
            <a:r>
              <a:rPr lang="fr-FR" sz="2600" dirty="0"/>
              <a:t>    - </a:t>
            </a:r>
            <a:r>
              <a:rPr lang="fr-FR" sz="2600" i="1" dirty="0"/>
              <a:t>Cadres de santé</a:t>
            </a:r>
            <a:endParaRPr lang="fr-FR" sz="2600" dirty="0"/>
          </a:p>
          <a:p>
            <a:pPr>
              <a:defRPr/>
            </a:pP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ChangeArrowheads="1"/>
          </p:cNvSpPr>
          <p:nvPr/>
        </p:nvSpPr>
        <p:spPr bwMode="auto">
          <a:xfrm>
            <a:off x="9264650" y="0"/>
            <a:ext cx="1258888" cy="368300"/>
          </a:xfrm>
          <a:prstGeom prst="rect">
            <a:avLst/>
          </a:prstGeom>
          <a:solidFill>
            <a:srgbClr val="FFFFFF"/>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31" name="Rectangle 2"/>
          <p:cNvSpPr>
            <a:spLocks noChangeArrowheads="1"/>
          </p:cNvSpPr>
          <p:nvPr/>
        </p:nvSpPr>
        <p:spPr bwMode="auto">
          <a:xfrm>
            <a:off x="1774825" y="6453188"/>
            <a:ext cx="5400675" cy="369887"/>
          </a:xfrm>
          <a:prstGeom prst="rect">
            <a:avLst/>
          </a:prstGeom>
          <a:solidFill>
            <a:srgbClr val="FFFFFF"/>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32" name="Rectangle 3"/>
          <p:cNvSpPr>
            <a:spLocks noChangeArrowheads="1"/>
          </p:cNvSpPr>
          <p:nvPr/>
        </p:nvSpPr>
        <p:spPr bwMode="auto">
          <a:xfrm>
            <a:off x="4656138" y="333375"/>
            <a:ext cx="20113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eaLnBrk="1" hangingPunct="1">
              <a:lnSpc>
                <a:spcPct val="100000"/>
              </a:lnSpc>
              <a:spcAft>
                <a:spcPct val="0"/>
              </a:spcAft>
            </a:pPr>
            <a:r>
              <a:rPr lang="fr-FR" altLang="fr-FR" sz="3200" b="1"/>
              <a:t>Modèle</a:t>
            </a:r>
          </a:p>
        </p:txBody>
      </p:sp>
      <p:sp>
        <p:nvSpPr>
          <p:cNvPr id="124933" name="Oval 4"/>
          <p:cNvSpPr>
            <a:spLocks noChangeArrowheads="1"/>
          </p:cNvSpPr>
          <p:nvPr/>
        </p:nvSpPr>
        <p:spPr bwMode="auto">
          <a:xfrm>
            <a:off x="2424113" y="1557338"/>
            <a:ext cx="2519362" cy="1233487"/>
          </a:xfrm>
          <a:prstGeom prst="ellipse">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34" name="Rectangle 5"/>
          <p:cNvSpPr>
            <a:spLocks noChangeArrowheads="1"/>
          </p:cNvSpPr>
          <p:nvPr/>
        </p:nvSpPr>
        <p:spPr bwMode="auto">
          <a:xfrm>
            <a:off x="2640013" y="1773238"/>
            <a:ext cx="2060575"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000" b="1" i="1"/>
              <a:t>Démarche participative</a:t>
            </a:r>
          </a:p>
        </p:txBody>
      </p:sp>
      <p:sp>
        <p:nvSpPr>
          <p:cNvPr id="124935" name="Oval 6"/>
          <p:cNvSpPr>
            <a:spLocks noChangeArrowheads="1"/>
          </p:cNvSpPr>
          <p:nvPr/>
        </p:nvSpPr>
        <p:spPr bwMode="auto">
          <a:xfrm>
            <a:off x="5808663" y="1628775"/>
            <a:ext cx="3024187" cy="1098550"/>
          </a:xfrm>
          <a:prstGeom prst="ellipse">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charset="0"/>
              <a:tabLst>
                <a:tab pos="723900" algn="l"/>
                <a:tab pos="1447800" algn="l"/>
                <a:tab pos="2171700" algn="l"/>
                <a:tab pos="28956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400" b="1" i="1">
                <a:solidFill>
                  <a:srgbClr val="FFFFFF"/>
                </a:solidFill>
                <a:latin typeface="Arial" charset="0"/>
              </a:rPr>
              <a:t>Facteurs managériaux</a:t>
            </a:r>
          </a:p>
        </p:txBody>
      </p:sp>
      <p:sp>
        <p:nvSpPr>
          <p:cNvPr id="124936" name="AutoShape 7"/>
          <p:cNvSpPr>
            <a:spLocks noChangeArrowheads="1"/>
          </p:cNvSpPr>
          <p:nvPr/>
        </p:nvSpPr>
        <p:spPr bwMode="auto">
          <a:xfrm>
            <a:off x="3432175" y="2997200"/>
            <a:ext cx="396875" cy="868363"/>
          </a:xfrm>
          <a:prstGeom prst="downArrow">
            <a:avLst>
              <a:gd name="adj1" fmla="val -436074"/>
              <a:gd name="adj2" fmla="val -287682"/>
            </a:avLst>
          </a:prstGeom>
          <a:gradFill rotWithShape="0">
            <a:gsLst>
              <a:gs pos="0">
                <a:srgbClr val="4378EC"/>
              </a:gs>
              <a:gs pos="100000">
                <a:srgbClr val="1352C3"/>
              </a:gs>
            </a:gsLst>
            <a:path path="rect">
              <a:fillToRect l="50000" t="50000" r="50000" b="50000"/>
            </a:path>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37" name="AutoShape 8"/>
          <p:cNvSpPr>
            <a:spLocks noChangeArrowheads="1"/>
          </p:cNvSpPr>
          <p:nvPr/>
        </p:nvSpPr>
        <p:spPr bwMode="auto">
          <a:xfrm>
            <a:off x="7175500" y="2925763"/>
            <a:ext cx="396875" cy="868362"/>
          </a:xfrm>
          <a:prstGeom prst="downArrow">
            <a:avLst>
              <a:gd name="adj1" fmla="val -436074"/>
              <a:gd name="adj2" fmla="val -287681"/>
            </a:avLst>
          </a:prstGeom>
          <a:gradFill rotWithShape="0">
            <a:gsLst>
              <a:gs pos="0">
                <a:srgbClr val="4378EC"/>
              </a:gs>
              <a:gs pos="100000">
                <a:srgbClr val="1352C3"/>
              </a:gs>
            </a:gsLst>
            <a:path path="rect">
              <a:fillToRect l="50000" t="50000" r="50000" b="50000"/>
            </a:path>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38" name="Oval 9"/>
          <p:cNvSpPr>
            <a:spLocks noChangeArrowheads="1"/>
          </p:cNvSpPr>
          <p:nvPr/>
        </p:nvSpPr>
        <p:spPr bwMode="auto">
          <a:xfrm>
            <a:off x="3432175" y="3549650"/>
            <a:ext cx="4248150" cy="1296988"/>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39" name="Rectangle 10"/>
          <p:cNvSpPr>
            <a:spLocks noChangeArrowheads="1"/>
          </p:cNvSpPr>
          <p:nvPr/>
        </p:nvSpPr>
        <p:spPr bwMode="auto">
          <a:xfrm>
            <a:off x="3935413" y="3789363"/>
            <a:ext cx="343058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 pos="28956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400" b="1" i="1"/>
              <a:t>Qualité de vie au travail</a:t>
            </a:r>
          </a:p>
        </p:txBody>
      </p:sp>
      <p:sp>
        <p:nvSpPr>
          <p:cNvPr id="124940" name="Rectangle 11"/>
          <p:cNvSpPr>
            <a:spLocks noChangeArrowheads="1"/>
          </p:cNvSpPr>
          <p:nvPr/>
        </p:nvSpPr>
        <p:spPr bwMode="auto">
          <a:xfrm>
            <a:off x="1703388" y="4005263"/>
            <a:ext cx="189071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400" b="1" i="1" u="sng"/>
              <a:t>Onco pédiatrie</a:t>
            </a:r>
          </a:p>
        </p:txBody>
      </p:sp>
      <p:sp>
        <p:nvSpPr>
          <p:cNvPr id="124941" name="AutoShape 12"/>
          <p:cNvSpPr>
            <a:spLocks noChangeArrowheads="1"/>
          </p:cNvSpPr>
          <p:nvPr/>
        </p:nvSpPr>
        <p:spPr bwMode="auto">
          <a:xfrm>
            <a:off x="5519738" y="4940300"/>
            <a:ext cx="393700" cy="511175"/>
          </a:xfrm>
          <a:prstGeom prst="downArrow">
            <a:avLst>
              <a:gd name="adj1" fmla="val 50000"/>
              <a:gd name="adj2" fmla="val 32460"/>
            </a:avLst>
          </a:prstGeom>
          <a:gradFill rotWithShape="0">
            <a:gsLst>
              <a:gs pos="0">
                <a:srgbClr val="4378EC"/>
              </a:gs>
              <a:gs pos="100000">
                <a:srgbClr val="1352C3"/>
              </a:gs>
            </a:gsLst>
            <a:path path="rect">
              <a:fillToRect l="50000" t="50000" r="50000" b="50000"/>
            </a:path>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42" name="Oval 13"/>
          <p:cNvSpPr>
            <a:spLocks noChangeArrowheads="1"/>
          </p:cNvSpPr>
          <p:nvPr/>
        </p:nvSpPr>
        <p:spPr bwMode="auto">
          <a:xfrm>
            <a:off x="3251200" y="5524500"/>
            <a:ext cx="4751388" cy="1223963"/>
          </a:xfrm>
          <a:prstGeom prst="ellipse">
            <a:avLst/>
          </a:prstGeom>
          <a:solidFill>
            <a:srgbClr val="FFF2CC"/>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24943" name="Rectangle 14"/>
          <p:cNvSpPr>
            <a:spLocks noChangeArrowheads="1"/>
          </p:cNvSpPr>
          <p:nvPr/>
        </p:nvSpPr>
        <p:spPr bwMode="auto">
          <a:xfrm>
            <a:off x="3130550" y="5835650"/>
            <a:ext cx="50403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 pos="2895600" algn="l"/>
                <a:tab pos="3619500" algn="l"/>
                <a:tab pos="43434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 pos="3619500" algn="l"/>
                <a:tab pos="43434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 pos="3619500" algn="l"/>
                <a:tab pos="43434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2400" b="1" i="1"/>
              <a:t>Qualité de prise en charge des enfants</a:t>
            </a:r>
          </a:p>
        </p:txBody>
      </p:sp>
    </p:spTree>
    <p:extLst>
      <p:ext uri="{BB962C8B-B14F-4D97-AF65-F5344CB8AC3E}">
        <p14:creationId xmlns:p14="http://schemas.microsoft.com/office/powerpoint/2010/main" val="1688181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a:extLst>
              <a:ext uri="{FF2B5EF4-FFF2-40B4-BE49-F238E27FC236}">
                <a16:creationId xmlns:a16="http://schemas.microsoft.com/office/drawing/2014/main" id="{C44C19DC-8CAA-476B-A3B8-A93D5336BF3D}"/>
              </a:ext>
            </a:extLst>
          </p:cNvPr>
          <p:cNvSpPr>
            <a:spLocks noChangeArrowheads="1"/>
          </p:cNvSpPr>
          <p:nvPr/>
        </p:nvSpPr>
        <p:spPr bwMode="auto">
          <a:xfrm>
            <a:off x="9191625" y="0"/>
            <a:ext cx="1296988" cy="368300"/>
          </a:xfrm>
          <a:prstGeom prst="rect">
            <a:avLst/>
          </a:prstGeom>
          <a:solidFill>
            <a:srgbClr val="FFFFFF"/>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23" name="Rectangle 2">
            <a:extLst>
              <a:ext uri="{FF2B5EF4-FFF2-40B4-BE49-F238E27FC236}">
                <a16:creationId xmlns:a16="http://schemas.microsoft.com/office/drawing/2014/main" id="{5922E04D-9283-45E9-889E-18982326E781}"/>
              </a:ext>
            </a:extLst>
          </p:cNvPr>
          <p:cNvSpPr>
            <a:spLocks noChangeArrowheads="1"/>
          </p:cNvSpPr>
          <p:nvPr/>
        </p:nvSpPr>
        <p:spPr bwMode="auto">
          <a:xfrm>
            <a:off x="1919288" y="6453188"/>
            <a:ext cx="5040312" cy="369887"/>
          </a:xfrm>
          <a:prstGeom prst="rect">
            <a:avLst/>
          </a:prstGeom>
          <a:solidFill>
            <a:srgbClr val="FFFFFF"/>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24" name="Rectangle 3">
            <a:extLst>
              <a:ext uri="{FF2B5EF4-FFF2-40B4-BE49-F238E27FC236}">
                <a16:creationId xmlns:a16="http://schemas.microsoft.com/office/drawing/2014/main" id="{83822793-B1FC-4C65-B3AB-CF5431014192}"/>
              </a:ext>
            </a:extLst>
          </p:cNvPr>
          <p:cNvSpPr>
            <a:spLocks noChangeArrowheads="1"/>
          </p:cNvSpPr>
          <p:nvPr/>
        </p:nvSpPr>
        <p:spPr bwMode="auto">
          <a:xfrm>
            <a:off x="2640013" y="476250"/>
            <a:ext cx="77866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sz="3200" b="1"/>
              <a:t>Relation démarche participative et QVT</a:t>
            </a:r>
          </a:p>
        </p:txBody>
      </p:sp>
      <p:sp>
        <p:nvSpPr>
          <p:cNvPr id="133125" name="Rectangle 4">
            <a:extLst>
              <a:ext uri="{FF2B5EF4-FFF2-40B4-BE49-F238E27FC236}">
                <a16:creationId xmlns:a16="http://schemas.microsoft.com/office/drawing/2014/main" id="{DC2D1702-EA74-4D28-B6C1-EFEECB0AAE8D}"/>
              </a:ext>
            </a:extLst>
          </p:cNvPr>
          <p:cNvSpPr>
            <a:spLocks noChangeArrowheads="1"/>
          </p:cNvSpPr>
          <p:nvPr/>
        </p:nvSpPr>
        <p:spPr bwMode="auto">
          <a:xfrm>
            <a:off x="2208213" y="1557338"/>
            <a:ext cx="579596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85750" indent="-284163">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SzPct val="45000"/>
              <a:buFont typeface="Wingdings" panose="05000000000000000000" pitchFamily="2" charset="2"/>
              <a:buChar char="ü"/>
            </a:pPr>
            <a:r>
              <a:rPr lang="fr-FR" altLang="fr-FR" sz="2400"/>
              <a:t>Données soignants n = 510</a:t>
            </a:r>
          </a:p>
          <a:p>
            <a:pPr eaLnBrk="1" hangingPunct="1">
              <a:lnSpc>
                <a:spcPct val="100000"/>
              </a:lnSpc>
              <a:spcAft>
                <a:spcPct val="0"/>
              </a:spcAft>
              <a:buClrTx/>
              <a:buSzTx/>
              <a:buFontTx/>
              <a:buNone/>
            </a:pPr>
            <a:endParaRPr lang="fr-FR" altLang="fr-FR" sz="2400"/>
          </a:p>
        </p:txBody>
      </p:sp>
      <p:sp>
        <p:nvSpPr>
          <p:cNvPr id="133126" name="Oval 5">
            <a:extLst>
              <a:ext uri="{FF2B5EF4-FFF2-40B4-BE49-F238E27FC236}">
                <a16:creationId xmlns:a16="http://schemas.microsoft.com/office/drawing/2014/main" id="{F8222E20-D915-4B3C-A2DA-FB06B20A5E2C}"/>
              </a:ext>
            </a:extLst>
          </p:cNvPr>
          <p:cNvSpPr>
            <a:spLocks noChangeArrowheads="1"/>
          </p:cNvSpPr>
          <p:nvPr/>
        </p:nvSpPr>
        <p:spPr bwMode="auto">
          <a:xfrm>
            <a:off x="2640013" y="2060575"/>
            <a:ext cx="6249987" cy="1073150"/>
          </a:xfrm>
          <a:prstGeom prst="ellipse">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27" name="Rectangle 6">
            <a:extLst>
              <a:ext uri="{FF2B5EF4-FFF2-40B4-BE49-F238E27FC236}">
                <a16:creationId xmlns:a16="http://schemas.microsoft.com/office/drawing/2014/main" id="{2D345AC9-0423-4419-9446-BF53394BC34E}"/>
              </a:ext>
            </a:extLst>
          </p:cNvPr>
          <p:cNvSpPr>
            <a:spLocks noChangeArrowheads="1"/>
          </p:cNvSpPr>
          <p:nvPr/>
        </p:nvSpPr>
        <p:spPr bwMode="auto">
          <a:xfrm>
            <a:off x="3302000" y="2205038"/>
            <a:ext cx="451643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2400" b="1"/>
              <a:t>Démarche participative</a:t>
            </a:r>
          </a:p>
          <a:p>
            <a:pPr algn="ctr" eaLnBrk="1" hangingPunct="1">
              <a:lnSpc>
                <a:spcPct val="100000"/>
              </a:lnSpc>
              <a:spcAft>
                <a:spcPct val="0"/>
              </a:spcAft>
            </a:pPr>
            <a:r>
              <a:rPr lang="fr-FR" altLang="fr-FR" sz="2000" i="1"/>
              <a:t>(moyenne des 4 dimensions)</a:t>
            </a:r>
          </a:p>
        </p:txBody>
      </p:sp>
      <p:sp>
        <p:nvSpPr>
          <p:cNvPr id="133128" name="AutoShape 7">
            <a:extLst>
              <a:ext uri="{FF2B5EF4-FFF2-40B4-BE49-F238E27FC236}">
                <a16:creationId xmlns:a16="http://schemas.microsoft.com/office/drawing/2014/main" id="{7450CCA8-A6EC-46A1-B66F-2D930493E4E2}"/>
              </a:ext>
            </a:extLst>
          </p:cNvPr>
          <p:cNvSpPr>
            <a:spLocks noChangeArrowheads="1"/>
          </p:cNvSpPr>
          <p:nvPr/>
        </p:nvSpPr>
        <p:spPr bwMode="auto">
          <a:xfrm>
            <a:off x="8328025" y="3284538"/>
            <a:ext cx="342900" cy="412750"/>
          </a:xfrm>
          <a:prstGeom prst="downArrow">
            <a:avLst>
              <a:gd name="adj1" fmla="val 50000"/>
              <a:gd name="adj2" fmla="val 30093"/>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29" name="AutoShape 8">
            <a:extLst>
              <a:ext uri="{FF2B5EF4-FFF2-40B4-BE49-F238E27FC236}">
                <a16:creationId xmlns:a16="http://schemas.microsoft.com/office/drawing/2014/main" id="{5FD7950F-020E-463E-81A9-55A9AC7FBB42}"/>
              </a:ext>
            </a:extLst>
          </p:cNvPr>
          <p:cNvSpPr>
            <a:spLocks noChangeArrowheads="1"/>
          </p:cNvSpPr>
          <p:nvPr/>
        </p:nvSpPr>
        <p:spPr bwMode="auto">
          <a:xfrm>
            <a:off x="2640013" y="3213100"/>
            <a:ext cx="342900" cy="412750"/>
          </a:xfrm>
          <a:prstGeom prst="downArrow">
            <a:avLst>
              <a:gd name="adj1" fmla="val 50000"/>
              <a:gd name="adj2" fmla="val 30093"/>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30" name="AutoShape 9">
            <a:extLst>
              <a:ext uri="{FF2B5EF4-FFF2-40B4-BE49-F238E27FC236}">
                <a16:creationId xmlns:a16="http://schemas.microsoft.com/office/drawing/2014/main" id="{83DCA8E6-BAE2-45A1-BF57-F279840576C4}"/>
              </a:ext>
            </a:extLst>
          </p:cNvPr>
          <p:cNvSpPr>
            <a:spLocks noChangeArrowheads="1"/>
          </p:cNvSpPr>
          <p:nvPr/>
        </p:nvSpPr>
        <p:spPr bwMode="auto">
          <a:xfrm>
            <a:off x="5735638" y="3357563"/>
            <a:ext cx="342900" cy="412750"/>
          </a:xfrm>
          <a:prstGeom prst="downArrow">
            <a:avLst>
              <a:gd name="adj1" fmla="val 50000"/>
              <a:gd name="adj2" fmla="val 30093"/>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31" name="Oval 10">
            <a:extLst>
              <a:ext uri="{FF2B5EF4-FFF2-40B4-BE49-F238E27FC236}">
                <a16:creationId xmlns:a16="http://schemas.microsoft.com/office/drawing/2014/main" id="{C993E2A1-6E9C-4F07-AFFC-E27DFA36DB2E}"/>
              </a:ext>
            </a:extLst>
          </p:cNvPr>
          <p:cNvSpPr>
            <a:spLocks noChangeArrowheads="1"/>
          </p:cNvSpPr>
          <p:nvPr/>
        </p:nvSpPr>
        <p:spPr bwMode="auto">
          <a:xfrm>
            <a:off x="1703388" y="3716338"/>
            <a:ext cx="2398712" cy="919162"/>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32" name="Oval 11">
            <a:extLst>
              <a:ext uri="{FF2B5EF4-FFF2-40B4-BE49-F238E27FC236}">
                <a16:creationId xmlns:a16="http://schemas.microsoft.com/office/drawing/2014/main" id="{A5D910F4-E447-4E84-A2D3-3F2A4262B671}"/>
              </a:ext>
            </a:extLst>
          </p:cNvPr>
          <p:cNvSpPr>
            <a:spLocks noChangeArrowheads="1"/>
          </p:cNvSpPr>
          <p:nvPr/>
        </p:nvSpPr>
        <p:spPr bwMode="auto">
          <a:xfrm>
            <a:off x="4511675" y="3789363"/>
            <a:ext cx="2763838" cy="990600"/>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33" name="Oval 12">
            <a:extLst>
              <a:ext uri="{FF2B5EF4-FFF2-40B4-BE49-F238E27FC236}">
                <a16:creationId xmlns:a16="http://schemas.microsoft.com/office/drawing/2014/main" id="{3DAE46E3-82E0-476E-A746-6CE7320E6AB3}"/>
              </a:ext>
            </a:extLst>
          </p:cNvPr>
          <p:cNvSpPr>
            <a:spLocks noChangeArrowheads="1"/>
          </p:cNvSpPr>
          <p:nvPr/>
        </p:nvSpPr>
        <p:spPr bwMode="auto">
          <a:xfrm>
            <a:off x="7521575" y="3716338"/>
            <a:ext cx="2736850" cy="917575"/>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3134" name="Rectangle 13">
            <a:extLst>
              <a:ext uri="{FF2B5EF4-FFF2-40B4-BE49-F238E27FC236}">
                <a16:creationId xmlns:a16="http://schemas.microsoft.com/office/drawing/2014/main" id="{D93495F3-D3A3-4445-9624-E6A6D5CC1D40}"/>
              </a:ext>
            </a:extLst>
          </p:cNvPr>
          <p:cNvSpPr>
            <a:spLocks noChangeArrowheads="1"/>
          </p:cNvSpPr>
          <p:nvPr/>
        </p:nvSpPr>
        <p:spPr bwMode="auto">
          <a:xfrm>
            <a:off x="1855788" y="3770313"/>
            <a:ext cx="20955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2400" b="1"/>
              <a:t>QVT globale</a:t>
            </a:r>
          </a:p>
        </p:txBody>
      </p:sp>
      <p:sp>
        <p:nvSpPr>
          <p:cNvPr id="133135" name="Rectangle 14">
            <a:extLst>
              <a:ext uri="{FF2B5EF4-FFF2-40B4-BE49-F238E27FC236}">
                <a16:creationId xmlns:a16="http://schemas.microsoft.com/office/drawing/2014/main" id="{5389EC82-F5A8-461F-ABF9-2BEEBC87E79B}"/>
              </a:ext>
            </a:extLst>
          </p:cNvPr>
          <p:cNvSpPr>
            <a:spLocks noChangeArrowheads="1"/>
          </p:cNvSpPr>
          <p:nvPr/>
        </p:nvSpPr>
        <p:spPr bwMode="auto">
          <a:xfrm>
            <a:off x="4440238" y="3943350"/>
            <a:ext cx="30353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2400" b="1"/>
              <a:t>Satisfaction au travail</a:t>
            </a:r>
          </a:p>
        </p:txBody>
      </p:sp>
      <p:sp>
        <p:nvSpPr>
          <p:cNvPr id="133136" name="Rectangle 15">
            <a:extLst>
              <a:ext uri="{FF2B5EF4-FFF2-40B4-BE49-F238E27FC236}">
                <a16:creationId xmlns:a16="http://schemas.microsoft.com/office/drawing/2014/main" id="{4992B71C-E154-4879-B015-EDA2C13EFF66}"/>
              </a:ext>
            </a:extLst>
          </p:cNvPr>
          <p:cNvSpPr>
            <a:spLocks noChangeArrowheads="1"/>
          </p:cNvSpPr>
          <p:nvPr/>
        </p:nvSpPr>
        <p:spPr bwMode="auto">
          <a:xfrm>
            <a:off x="7535863" y="3860800"/>
            <a:ext cx="289083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2400" b="1"/>
              <a:t>Engagement au travail</a:t>
            </a:r>
          </a:p>
        </p:txBody>
      </p:sp>
      <p:sp>
        <p:nvSpPr>
          <p:cNvPr id="133137" name="Rectangle 16">
            <a:extLst>
              <a:ext uri="{FF2B5EF4-FFF2-40B4-BE49-F238E27FC236}">
                <a16:creationId xmlns:a16="http://schemas.microsoft.com/office/drawing/2014/main" id="{C79BC5EB-28C2-41F7-B547-A3A234DB658D}"/>
              </a:ext>
            </a:extLst>
          </p:cNvPr>
          <p:cNvSpPr>
            <a:spLocks noChangeArrowheads="1"/>
          </p:cNvSpPr>
          <p:nvPr/>
        </p:nvSpPr>
        <p:spPr bwMode="auto">
          <a:xfrm>
            <a:off x="2351088" y="4868863"/>
            <a:ext cx="1244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sz="1800"/>
              <a:t>p&lt; 10 -9</a:t>
            </a:r>
          </a:p>
        </p:txBody>
      </p:sp>
      <p:sp>
        <p:nvSpPr>
          <p:cNvPr id="133138" name="Rectangle 17">
            <a:extLst>
              <a:ext uri="{FF2B5EF4-FFF2-40B4-BE49-F238E27FC236}">
                <a16:creationId xmlns:a16="http://schemas.microsoft.com/office/drawing/2014/main" id="{48D079BC-3932-4748-88E8-1CEBA9A7A4FD}"/>
              </a:ext>
            </a:extLst>
          </p:cNvPr>
          <p:cNvSpPr>
            <a:spLocks noChangeArrowheads="1"/>
          </p:cNvSpPr>
          <p:nvPr/>
        </p:nvSpPr>
        <p:spPr bwMode="auto">
          <a:xfrm>
            <a:off x="5448300" y="4941888"/>
            <a:ext cx="1362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sz="1800"/>
              <a:t>p&lt; 0.001</a:t>
            </a:r>
          </a:p>
        </p:txBody>
      </p:sp>
      <p:sp>
        <p:nvSpPr>
          <p:cNvPr id="133139" name="Rectangle 18">
            <a:extLst>
              <a:ext uri="{FF2B5EF4-FFF2-40B4-BE49-F238E27FC236}">
                <a16:creationId xmlns:a16="http://schemas.microsoft.com/office/drawing/2014/main" id="{EAE8AAF2-A9B4-4DD5-9CD2-BAADAD997941}"/>
              </a:ext>
            </a:extLst>
          </p:cNvPr>
          <p:cNvSpPr>
            <a:spLocks noChangeArrowheads="1"/>
          </p:cNvSpPr>
          <p:nvPr/>
        </p:nvSpPr>
        <p:spPr bwMode="auto">
          <a:xfrm>
            <a:off x="8328025" y="4941888"/>
            <a:ext cx="14827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sz="1800"/>
              <a:t>p&lt; 0.001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7E01F-BB55-460B-B69D-35395B91A073}"/>
              </a:ext>
            </a:extLst>
          </p:cNvPr>
          <p:cNvSpPr/>
          <p:nvPr/>
        </p:nvSpPr>
        <p:spPr>
          <a:xfrm>
            <a:off x="2495550" y="457200"/>
            <a:ext cx="7513638" cy="1831975"/>
          </a:xfrm>
          <a:prstGeom prst="rect">
            <a:avLst/>
          </a:prstGeom>
        </p:spPr>
        <p:txBody>
          <a:bodyPr anchor="b">
            <a:normAutofit/>
          </a:bodyPr>
          <a:lstStyle/>
          <a:p>
            <a:pPr algn="ctr">
              <a:lnSpc>
                <a:spcPct val="90000"/>
              </a:lnSpc>
              <a:spcAft>
                <a:spcPts val="600"/>
              </a:spcAft>
              <a:defRPr/>
            </a:pPr>
            <a:r>
              <a:rPr lang="en-US" sz="4800" b="1" dirty="0">
                <a:solidFill>
                  <a:srgbClr val="002060"/>
                </a:solidFill>
                <a:latin typeface="+mj-lt"/>
                <a:ea typeface="+mj-ea"/>
                <a:cs typeface="+mj-cs"/>
              </a:rPr>
              <a:t>Relations entre DP et </a:t>
            </a:r>
            <a:r>
              <a:rPr lang="en-US" sz="4800" b="1" dirty="0" err="1">
                <a:solidFill>
                  <a:srgbClr val="002060"/>
                </a:solidFill>
                <a:latin typeface="+mj-lt"/>
                <a:ea typeface="+mj-ea"/>
                <a:cs typeface="+mj-cs"/>
              </a:rPr>
              <a:t>facteurs</a:t>
            </a:r>
            <a:r>
              <a:rPr lang="en-US" sz="4800" b="1" dirty="0">
                <a:solidFill>
                  <a:srgbClr val="002060"/>
                </a:solidFill>
                <a:latin typeface="+mj-lt"/>
                <a:ea typeface="+mj-ea"/>
                <a:cs typeface="+mj-cs"/>
              </a:rPr>
              <a:t> </a:t>
            </a:r>
            <a:r>
              <a:rPr lang="en-US" sz="4800" b="1" dirty="0" err="1">
                <a:solidFill>
                  <a:srgbClr val="002060"/>
                </a:solidFill>
                <a:latin typeface="+mj-lt"/>
                <a:ea typeface="+mj-ea"/>
                <a:cs typeface="+mj-cs"/>
              </a:rPr>
              <a:t>managériaux</a:t>
            </a:r>
            <a:endParaRPr lang="en-US" sz="4800" b="1" dirty="0">
              <a:solidFill>
                <a:srgbClr val="002060"/>
              </a:solidFill>
              <a:latin typeface="+mj-lt"/>
              <a:ea typeface="+mj-ea"/>
              <a:cs typeface="+mj-cs"/>
            </a:endParaRPr>
          </a:p>
        </p:txBody>
      </p:sp>
      <p:sp>
        <p:nvSpPr>
          <p:cNvPr id="8" name="ZoneTexte 7">
            <a:extLst>
              <a:ext uri="{FF2B5EF4-FFF2-40B4-BE49-F238E27FC236}">
                <a16:creationId xmlns:a16="http://schemas.microsoft.com/office/drawing/2014/main" id="{E2236EFC-D07E-4A0B-A12D-41707368D288}"/>
              </a:ext>
            </a:extLst>
          </p:cNvPr>
          <p:cNvSpPr txBox="1"/>
          <p:nvPr/>
        </p:nvSpPr>
        <p:spPr>
          <a:xfrm>
            <a:off x="2424113" y="1341438"/>
            <a:ext cx="8307387" cy="2497137"/>
          </a:xfrm>
          <a:prstGeom prst="rect">
            <a:avLst/>
          </a:prstGeom>
          <a:noFill/>
          <a:ln>
            <a:noFill/>
          </a:ln>
        </p:spPr>
        <p:txBody>
          <a:bodyPr>
            <a:spAutoFit/>
          </a:bodyPr>
          <a:lstStyle/>
          <a:p>
            <a:pPr>
              <a:spcAft>
                <a:spcPts val="600"/>
              </a:spcAft>
              <a:defRPr/>
            </a:pPr>
            <a:endParaRPr lang="fr-FR" sz="1292" b="1" u="sng" dirty="0">
              <a:solidFill>
                <a:srgbClr val="5B5B5B"/>
              </a:solidFill>
              <a:latin typeface="Century Gothic" pitchFamily="34" charset="0"/>
              <a:ea typeface="Arial Unicode MS" pitchFamily="34" charset="-128"/>
            </a:endParaRPr>
          </a:p>
          <a:p>
            <a:pPr>
              <a:spcAft>
                <a:spcPts val="600"/>
              </a:spcAft>
              <a:defRPr/>
            </a:pPr>
            <a:endParaRPr lang="fr-FR" sz="1292" b="1" dirty="0">
              <a:solidFill>
                <a:srgbClr val="5B5B5B"/>
              </a:solidFill>
              <a:latin typeface="Century Gothic" pitchFamily="34" charset="0"/>
              <a:ea typeface="Arial Unicode MS" pitchFamily="34" charset="-128"/>
            </a:endParaRPr>
          </a:p>
          <a:p>
            <a:pPr>
              <a:spcAft>
                <a:spcPts val="600"/>
              </a:spcAft>
              <a:defRPr/>
            </a:pPr>
            <a:endParaRPr lang="fr-FR" sz="1292" dirty="0">
              <a:solidFill>
                <a:srgbClr val="5B5B5B"/>
              </a:solidFill>
              <a:latin typeface="Century Gothic" pitchFamily="34" charset="0"/>
              <a:ea typeface="Arial Unicode MS" pitchFamily="34" charset="-128"/>
            </a:endParaRPr>
          </a:p>
          <a:p>
            <a:pPr marL="864599" lvl="2">
              <a:spcAft>
                <a:spcPts val="600"/>
              </a:spcAft>
              <a:defRPr/>
            </a:pPr>
            <a:endParaRPr lang="fr-FR" sz="1292" b="1" dirty="0">
              <a:solidFill>
                <a:srgbClr val="5B5B5B"/>
              </a:solidFill>
              <a:latin typeface="Century Gothic" pitchFamily="34" charset="0"/>
              <a:ea typeface="Arial Unicode MS" pitchFamily="34" charset="-128"/>
            </a:endParaRPr>
          </a:p>
          <a:p>
            <a:pPr indent="-19051">
              <a:spcAft>
                <a:spcPts val="600"/>
              </a:spcAft>
              <a:defRPr/>
            </a:pPr>
            <a:endParaRPr lang="fr-FR" sz="1292" b="1" dirty="0">
              <a:solidFill>
                <a:srgbClr val="5B5B5B"/>
              </a:solidFill>
              <a:latin typeface="Century Gothic" pitchFamily="34" charset="0"/>
              <a:ea typeface="Arial Unicode MS" pitchFamily="34" charset="-128"/>
            </a:endParaRPr>
          </a:p>
          <a:p>
            <a:pPr marL="1128374" lvl="2" indent="-263776">
              <a:spcAft>
                <a:spcPts val="600"/>
              </a:spcAft>
              <a:buFont typeface="Wingdings" panose="05000000000000000000" pitchFamily="2" charset="2"/>
              <a:buChar char="ü"/>
              <a:defRPr/>
            </a:pPr>
            <a:endParaRPr lang="fr-FR" sz="1292" dirty="0">
              <a:solidFill>
                <a:srgbClr val="5B5B5B"/>
              </a:solidFill>
              <a:latin typeface="Century Gothic" pitchFamily="34" charset="0"/>
              <a:ea typeface="Arial Unicode MS" pitchFamily="34" charset="-128"/>
            </a:endParaRPr>
          </a:p>
          <a:p>
            <a:pPr marL="1128374" lvl="2" indent="-263776">
              <a:spcAft>
                <a:spcPts val="600"/>
              </a:spcAft>
              <a:buFont typeface="Wingdings" panose="05000000000000000000" pitchFamily="2" charset="2"/>
              <a:buChar char="ü"/>
              <a:defRPr/>
            </a:pPr>
            <a:endParaRPr lang="fr-FR" sz="1292" dirty="0">
              <a:solidFill>
                <a:srgbClr val="5B5B5B"/>
              </a:solidFill>
              <a:latin typeface="Century Gothic" pitchFamily="34" charset="0"/>
              <a:ea typeface="Arial Unicode MS" pitchFamily="34" charset="-128"/>
            </a:endParaRPr>
          </a:p>
          <a:p>
            <a:pPr marL="685817" lvl="1" indent="-263776">
              <a:spcAft>
                <a:spcPts val="600"/>
              </a:spcAft>
              <a:buFont typeface="Arial" panose="020B0604020202020204" pitchFamily="34" charset="0"/>
              <a:buChar char="•"/>
              <a:defRPr/>
            </a:pPr>
            <a:endParaRPr lang="fr-FR" sz="1292" dirty="0">
              <a:solidFill>
                <a:srgbClr val="5B5B5B"/>
              </a:solidFill>
              <a:latin typeface="Century Gothic" pitchFamily="34" charset="0"/>
              <a:ea typeface="Arial Unicode MS" pitchFamily="34" charset="-128"/>
            </a:endParaRPr>
          </a:p>
          <a:p>
            <a:pPr>
              <a:spcAft>
                <a:spcPts val="600"/>
              </a:spcAft>
              <a:defRPr/>
            </a:pPr>
            <a:endParaRPr lang="fr-FR" sz="1292" b="1" dirty="0">
              <a:solidFill>
                <a:srgbClr val="4D4D4D">
                  <a:lumMod val="75000"/>
                </a:srgbClr>
              </a:solidFill>
              <a:latin typeface="Century Gothic" pitchFamily="34" charset="0"/>
              <a:ea typeface="Arial Unicode MS" pitchFamily="34" charset="-128"/>
              <a:cs typeface="Arial Unicode MS" pitchFamily="34" charset="-128"/>
            </a:endParaRPr>
          </a:p>
        </p:txBody>
      </p:sp>
      <p:graphicFrame>
        <p:nvGraphicFramePr>
          <p:cNvPr id="6" name="Espace réservé du contenu 3">
            <a:extLst>
              <a:ext uri="{FF2B5EF4-FFF2-40B4-BE49-F238E27FC236}">
                <a16:creationId xmlns:a16="http://schemas.microsoft.com/office/drawing/2014/main" id="{9103A035-7BC0-4B83-AE36-3F00AFC3C6AB}"/>
              </a:ext>
            </a:extLst>
          </p:cNvPr>
          <p:cNvGraphicFramePr>
            <a:graphicFrameLocks/>
          </p:cNvGraphicFramePr>
          <p:nvPr/>
        </p:nvGraphicFramePr>
        <p:xfrm>
          <a:off x="320040" y="3457615"/>
          <a:ext cx="11548876" cy="2436036"/>
        </p:xfrm>
        <a:graphic>
          <a:graphicData uri="http://schemas.openxmlformats.org/drawingml/2006/table">
            <a:tbl>
              <a:tblPr firstRow="1" firstCol="1" bandRow="1">
                <a:solidFill>
                  <a:srgbClr val="F2F2F2">
                    <a:alpha val="45098"/>
                  </a:srgbClr>
                </a:solidFill>
                <a:tableStyleId>{5C22544A-7EE6-4342-B048-85BDC9FD1C3A}</a:tableStyleId>
              </a:tblPr>
              <a:tblGrid>
                <a:gridCol w="712824">
                  <a:extLst>
                    <a:ext uri="{9D8B030D-6E8A-4147-A177-3AD203B41FA5}">
                      <a16:colId xmlns:a16="http://schemas.microsoft.com/office/drawing/2014/main" val="20000"/>
                    </a:ext>
                  </a:extLst>
                </a:gridCol>
                <a:gridCol w="2512662">
                  <a:extLst>
                    <a:ext uri="{9D8B030D-6E8A-4147-A177-3AD203B41FA5}">
                      <a16:colId xmlns:a16="http://schemas.microsoft.com/office/drawing/2014/main" val="20001"/>
                    </a:ext>
                  </a:extLst>
                </a:gridCol>
                <a:gridCol w="1040709">
                  <a:extLst>
                    <a:ext uri="{9D8B030D-6E8A-4147-A177-3AD203B41FA5}">
                      <a16:colId xmlns:a16="http://schemas.microsoft.com/office/drawing/2014/main" val="20002"/>
                    </a:ext>
                  </a:extLst>
                </a:gridCol>
                <a:gridCol w="1038429">
                  <a:extLst>
                    <a:ext uri="{9D8B030D-6E8A-4147-A177-3AD203B41FA5}">
                      <a16:colId xmlns:a16="http://schemas.microsoft.com/office/drawing/2014/main" val="20003"/>
                    </a:ext>
                  </a:extLst>
                </a:gridCol>
                <a:gridCol w="986027">
                  <a:extLst>
                    <a:ext uri="{9D8B030D-6E8A-4147-A177-3AD203B41FA5}">
                      <a16:colId xmlns:a16="http://schemas.microsoft.com/office/drawing/2014/main" val="20004"/>
                    </a:ext>
                  </a:extLst>
                </a:gridCol>
                <a:gridCol w="1097669">
                  <a:extLst>
                    <a:ext uri="{9D8B030D-6E8A-4147-A177-3AD203B41FA5}">
                      <a16:colId xmlns:a16="http://schemas.microsoft.com/office/drawing/2014/main" val="20005"/>
                    </a:ext>
                  </a:extLst>
                </a:gridCol>
                <a:gridCol w="924510">
                  <a:extLst>
                    <a:ext uri="{9D8B030D-6E8A-4147-A177-3AD203B41FA5}">
                      <a16:colId xmlns:a16="http://schemas.microsoft.com/office/drawing/2014/main" val="20006"/>
                    </a:ext>
                  </a:extLst>
                </a:gridCol>
                <a:gridCol w="1154628">
                  <a:extLst>
                    <a:ext uri="{9D8B030D-6E8A-4147-A177-3AD203B41FA5}">
                      <a16:colId xmlns:a16="http://schemas.microsoft.com/office/drawing/2014/main" val="20007"/>
                    </a:ext>
                  </a:extLst>
                </a:gridCol>
                <a:gridCol w="1040709">
                  <a:extLst>
                    <a:ext uri="{9D8B030D-6E8A-4147-A177-3AD203B41FA5}">
                      <a16:colId xmlns:a16="http://schemas.microsoft.com/office/drawing/2014/main" val="20008"/>
                    </a:ext>
                  </a:extLst>
                </a:gridCol>
                <a:gridCol w="1040709">
                  <a:extLst>
                    <a:ext uri="{9D8B030D-6E8A-4147-A177-3AD203B41FA5}">
                      <a16:colId xmlns:a16="http://schemas.microsoft.com/office/drawing/2014/main" val="20009"/>
                    </a:ext>
                  </a:extLst>
                </a:gridCol>
              </a:tblGrid>
              <a:tr h="330310">
                <a:tc gridSpan="10">
                  <a:txBody>
                    <a:bodyPr/>
                    <a:lstStyle/>
                    <a:p>
                      <a:pPr algn="ctr">
                        <a:spcAft>
                          <a:spcPts val="0"/>
                        </a:spcAft>
                      </a:pPr>
                      <a:r>
                        <a:rPr lang="fr-FR" sz="1400" b="0" cap="none" spc="0">
                          <a:solidFill>
                            <a:schemeClr val="bg1"/>
                          </a:solidFill>
                          <a:effectLst/>
                        </a:rPr>
                        <a:t>DEMARCHE PARTICIPATIVE</a:t>
                      </a:r>
                      <a:endParaRPr lang="fr-FR" sz="1400" b="0" cap="none" spc="0">
                        <a:solidFill>
                          <a:schemeClr val="bg1"/>
                        </a:solidFill>
                        <a:effectLst/>
                        <a:latin typeface="Cambria"/>
                        <a:ea typeface="Calibri"/>
                        <a:cs typeface="Cambria"/>
                      </a:endParaRPr>
                    </a:p>
                  </a:txBody>
                  <a:tcPr marL="61253" marR="61253" marT="88476" marB="0" anchor="ctr">
                    <a:lnL w="12700" cmpd="sng">
                      <a:noFill/>
                    </a:lnL>
                    <a:lnR w="12700" cmpd="sng">
                      <a:noFill/>
                    </a:lnR>
                    <a:lnT w="19050" cap="flat" cmpd="sng" algn="ctr">
                      <a:noFill/>
                      <a:prstDash val="solid"/>
                    </a:lnT>
                    <a:lnB w="38100" cmpd="sng">
                      <a:noFill/>
                    </a:lnB>
                    <a:solidFill>
                      <a:schemeClr val="tx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0818">
                <a:tc gridSpan="2">
                  <a:txBody>
                    <a:bodyPr/>
                    <a:lstStyle/>
                    <a:p>
                      <a:pPr algn="ctr">
                        <a:spcAft>
                          <a:spcPts val="0"/>
                        </a:spcAft>
                      </a:pPr>
                      <a:r>
                        <a:rPr lang="fr-FR" sz="1200" b="1" cap="none" spc="0">
                          <a:solidFill>
                            <a:schemeClr val="tx1"/>
                          </a:solidFill>
                          <a:effectLst/>
                          <a:latin typeface="Cambria"/>
                          <a:ea typeface="Calibri"/>
                          <a:cs typeface="Cambria"/>
                        </a:rPr>
                        <a:t>Facteurs</a:t>
                      </a:r>
                    </a:p>
                  </a:txBody>
                  <a:tcPr marL="61253" marR="61253" marT="88476"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hMerge="1">
                  <a:txBody>
                    <a:bodyPr/>
                    <a:lstStyle/>
                    <a:p>
                      <a:endParaRPr lang="fr-FR"/>
                    </a:p>
                  </a:txBody>
                  <a:tcPr/>
                </a:tc>
                <a:tc gridSpan="2">
                  <a:txBody>
                    <a:bodyPr/>
                    <a:lstStyle/>
                    <a:p>
                      <a:pPr algn="ctr">
                        <a:spcAft>
                          <a:spcPts val="0"/>
                        </a:spcAft>
                      </a:pPr>
                      <a:r>
                        <a:rPr lang="fr-FR" sz="1200" b="1" cap="none" spc="0">
                          <a:solidFill>
                            <a:schemeClr val="tx1"/>
                          </a:solidFill>
                          <a:effectLst/>
                        </a:rPr>
                        <a:t>Formation</a:t>
                      </a:r>
                      <a:endParaRPr lang="fr-FR" sz="1200" b="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hMerge="1">
                  <a:txBody>
                    <a:bodyPr/>
                    <a:lstStyle/>
                    <a:p>
                      <a:endParaRPr lang="fr-FR"/>
                    </a:p>
                  </a:txBody>
                  <a:tcPr/>
                </a:tc>
                <a:tc gridSpan="2">
                  <a:txBody>
                    <a:bodyPr/>
                    <a:lstStyle/>
                    <a:p>
                      <a:pPr algn="ctr">
                        <a:spcAft>
                          <a:spcPts val="0"/>
                        </a:spcAft>
                      </a:pPr>
                      <a:r>
                        <a:rPr lang="fr-FR" sz="1200" b="1" cap="none" spc="0">
                          <a:solidFill>
                            <a:schemeClr val="tx1"/>
                          </a:solidFill>
                          <a:effectLst/>
                        </a:rPr>
                        <a:t>Staffs</a:t>
                      </a:r>
                      <a:endParaRPr lang="fr-FR" sz="1200" b="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hMerge="1">
                  <a:txBody>
                    <a:bodyPr/>
                    <a:lstStyle/>
                    <a:p>
                      <a:endParaRPr lang="fr-FR"/>
                    </a:p>
                  </a:txBody>
                  <a:tcPr/>
                </a:tc>
                <a:tc gridSpan="2">
                  <a:txBody>
                    <a:bodyPr/>
                    <a:lstStyle/>
                    <a:p>
                      <a:pPr algn="ctr">
                        <a:spcAft>
                          <a:spcPts val="0"/>
                        </a:spcAft>
                      </a:pPr>
                      <a:r>
                        <a:rPr lang="fr-FR" sz="1200" b="1" cap="none" spc="0">
                          <a:solidFill>
                            <a:schemeClr val="tx1"/>
                          </a:solidFill>
                          <a:effectLst/>
                        </a:rPr>
                        <a:t>Soutien</a:t>
                      </a:r>
                      <a:endParaRPr lang="fr-FR" sz="1200" b="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hMerge="1">
                  <a:txBody>
                    <a:bodyPr/>
                    <a:lstStyle/>
                    <a:p>
                      <a:endParaRPr lang="fr-FR"/>
                    </a:p>
                  </a:txBody>
                  <a:tcPr/>
                </a:tc>
                <a:tc gridSpan="2">
                  <a:txBody>
                    <a:bodyPr/>
                    <a:lstStyle/>
                    <a:p>
                      <a:pPr algn="ctr">
                        <a:spcAft>
                          <a:spcPts val="0"/>
                        </a:spcAft>
                      </a:pPr>
                      <a:r>
                        <a:rPr lang="fr-FR" sz="1200" b="1" cap="none" spc="0">
                          <a:solidFill>
                            <a:schemeClr val="tx1"/>
                          </a:solidFill>
                          <a:effectLst/>
                        </a:rPr>
                        <a:t>Projet</a:t>
                      </a:r>
                      <a:endParaRPr lang="fr-FR" sz="1200" b="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hMerge="1">
                  <a:txBody>
                    <a:bodyPr/>
                    <a:lstStyle/>
                    <a:p>
                      <a:endParaRPr lang="fr-FR"/>
                    </a:p>
                  </a:txBody>
                  <a:tcPr/>
                </a:tc>
                <a:extLst>
                  <a:ext uri="{0D108BD9-81ED-4DB2-BD59-A6C34878D82A}">
                    <a16:rowId xmlns:a16="http://schemas.microsoft.com/office/drawing/2014/main" val="10001"/>
                  </a:ext>
                </a:extLst>
              </a:tr>
              <a:tr h="300818">
                <a:tc>
                  <a:txBody>
                    <a:bodyPr/>
                    <a:lstStyle/>
                    <a:p>
                      <a:pPr algn="ctr">
                        <a:spcAft>
                          <a:spcPts val="0"/>
                        </a:spcAft>
                      </a:pPr>
                      <a:endParaRPr lang="fr-FR" sz="1200" b="1" i="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r</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p</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r</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p</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r</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p</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r</a:t>
                      </a:r>
                      <a:endParaRPr lang="fr-FR" sz="1200" i="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i="1" cap="none" spc="0">
                          <a:solidFill>
                            <a:schemeClr val="tx1"/>
                          </a:solidFill>
                          <a:effectLst/>
                        </a:rPr>
                        <a:t>p</a:t>
                      </a:r>
                      <a:endParaRPr lang="fr-FR" sz="1200" i="1"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2"/>
                  </a:ext>
                </a:extLst>
              </a:tr>
              <a:tr h="300818">
                <a:tc>
                  <a:txBody>
                    <a:bodyPr/>
                    <a:lstStyle/>
                    <a:p>
                      <a:pPr algn="ctr">
                        <a:spcAft>
                          <a:spcPts val="0"/>
                        </a:spcAft>
                      </a:pPr>
                      <a:endParaRPr lang="fr-FR" sz="1200" b="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u="none" strike="noStrike" cap="none" spc="0">
                          <a:solidFill>
                            <a:schemeClr val="tx1"/>
                          </a:solidFill>
                          <a:latin typeface="+mn-lt"/>
                        </a:rPr>
                        <a:t>Soutien Organisationnel Perçu</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0,29</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-10</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0,23</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-6</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0,27</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-8</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0,31</a:t>
                      </a:r>
                      <a:endParaRPr lang="fr-FR" sz="1200"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-11</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3"/>
                  </a:ext>
                </a:extLst>
              </a:tr>
              <a:tr h="300818">
                <a:tc>
                  <a:txBody>
                    <a:bodyPr/>
                    <a:lstStyle/>
                    <a:p>
                      <a:pPr algn="ctr">
                        <a:spcAft>
                          <a:spcPts val="0"/>
                        </a:spcAft>
                      </a:pPr>
                      <a:endParaRPr lang="fr-FR" sz="1200" b="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u="none" strike="noStrike" cap="none" spc="0">
                          <a:solidFill>
                            <a:schemeClr val="tx1"/>
                          </a:solidFill>
                          <a:latin typeface="+mn-lt"/>
                        </a:rPr>
                        <a:t>Leadership transformationnel</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0,28</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-9</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0,11</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0,05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0,21</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0,25</a:t>
                      </a:r>
                      <a:endParaRPr lang="fr-FR" sz="1200"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-7</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4"/>
                  </a:ext>
                </a:extLst>
              </a:tr>
              <a:tr h="300818">
                <a:tc>
                  <a:txBody>
                    <a:bodyPr/>
                    <a:lstStyle/>
                    <a:p>
                      <a:pPr algn="ctr">
                        <a:spcAft>
                          <a:spcPts val="0"/>
                        </a:spcAft>
                      </a:pPr>
                      <a:endParaRPr lang="fr-FR" sz="1200" b="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u="none" strike="noStrike" cap="none" spc="0">
                          <a:solidFill>
                            <a:schemeClr val="tx1"/>
                          </a:solidFill>
                          <a:latin typeface="+mn-lt"/>
                        </a:rPr>
                        <a:t>Justice organisationnelle</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0,34</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-13</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0,24</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-6</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0,19</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-4</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0,32</a:t>
                      </a:r>
                      <a:endParaRPr lang="fr-FR" sz="1200"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-12</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5"/>
                  </a:ext>
                </a:extLst>
              </a:tr>
              <a:tr h="300818">
                <a:tc>
                  <a:txBody>
                    <a:bodyPr/>
                    <a:lstStyle/>
                    <a:p>
                      <a:pPr algn="ctr">
                        <a:spcAft>
                          <a:spcPts val="0"/>
                        </a:spcAft>
                      </a:pPr>
                      <a:endParaRPr lang="fr-FR" sz="1200" b="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u="none" strike="noStrike" cap="none" spc="0">
                          <a:solidFill>
                            <a:schemeClr val="tx1"/>
                          </a:solidFill>
                          <a:latin typeface="+mn-lt"/>
                        </a:rPr>
                        <a:t>Soutien à l'autonomie</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0,28</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-9</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0,10</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0,05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0,21</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0,27</a:t>
                      </a:r>
                      <a:endParaRPr lang="fr-FR" sz="1200"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-8</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6"/>
                  </a:ext>
                </a:extLst>
              </a:tr>
              <a:tr h="300818">
                <a:tc>
                  <a:txBody>
                    <a:bodyPr/>
                    <a:lstStyle/>
                    <a:p>
                      <a:pPr algn="ctr">
                        <a:spcAft>
                          <a:spcPts val="0"/>
                        </a:spcAft>
                      </a:pPr>
                      <a:endParaRPr lang="fr-FR" sz="1200" b="1"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b="0" i="0" u="none" strike="noStrike" cap="none" spc="0">
                          <a:solidFill>
                            <a:schemeClr val="tx1"/>
                          </a:solidFill>
                          <a:latin typeface="+mn-lt"/>
                        </a:rPr>
                        <a:t>Satisfaction des besoins psycho</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0,21</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0,12</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0,05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0,09</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0,05</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0,28</a:t>
                      </a:r>
                      <a:endParaRPr lang="fr-FR" sz="1200" cap="none" spc="0">
                        <a:solidFill>
                          <a:schemeClr val="tx1"/>
                        </a:solidFill>
                        <a:effectLst/>
                        <a:latin typeface="Cambria"/>
                        <a:ea typeface="Calibri"/>
                        <a:cs typeface="Cambria"/>
                      </a:endParaRPr>
                    </a:p>
                  </a:txBody>
                  <a:tcPr marL="61253" marR="61253" marT="88476"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spcAft>
                          <a:spcPts val="0"/>
                        </a:spcAft>
                      </a:pPr>
                      <a:r>
                        <a:rPr lang="fr-FR" sz="1200" cap="none" spc="0">
                          <a:solidFill>
                            <a:schemeClr val="tx1"/>
                          </a:solidFill>
                          <a:effectLst/>
                        </a:rPr>
                        <a:t>&lt; 10</a:t>
                      </a:r>
                      <a:r>
                        <a:rPr lang="fr-FR" sz="1200" cap="none" spc="0" baseline="30000">
                          <a:solidFill>
                            <a:schemeClr val="tx1"/>
                          </a:solidFill>
                          <a:effectLst/>
                        </a:rPr>
                        <a:t>-9</a:t>
                      </a:r>
                      <a:endParaRPr lang="fr-FR" sz="1200" cap="none" spc="0">
                        <a:solidFill>
                          <a:schemeClr val="tx1"/>
                        </a:solidFill>
                        <a:effectLst/>
                        <a:latin typeface="Cambria"/>
                        <a:ea typeface="Calibri"/>
                        <a:cs typeface="Cambria"/>
                      </a:endParaRPr>
                    </a:p>
                  </a:txBody>
                  <a:tcPr marL="61253" marR="61253" marT="8847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56F9B128-C270-4768-8E7E-8BAF458E26B5}"/>
              </a:ext>
            </a:extLst>
          </p:cNvPr>
          <p:cNvSpPr>
            <a:spLocks noChangeArrowheads="1"/>
          </p:cNvSpPr>
          <p:nvPr/>
        </p:nvSpPr>
        <p:spPr bwMode="auto">
          <a:xfrm>
            <a:off x="0" y="0"/>
            <a:ext cx="12192000" cy="6858000"/>
          </a:xfrm>
          <a:prstGeom prst="rect">
            <a:avLst/>
          </a:prstGeom>
          <a:solidFill>
            <a:srgbClr val="FFFFFF"/>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dirty="0"/>
          </a:p>
        </p:txBody>
      </p:sp>
      <p:sp>
        <p:nvSpPr>
          <p:cNvPr id="54275" name="Text Box 2">
            <a:extLst>
              <a:ext uri="{FF2B5EF4-FFF2-40B4-BE49-F238E27FC236}">
                <a16:creationId xmlns:a16="http://schemas.microsoft.com/office/drawing/2014/main" id="{36FDB231-BEFF-4BBC-BEAF-AF726A0D299A}"/>
              </a:ext>
            </a:extLst>
          </p:cNvPr>
          <p:cNvSpPr txBox="1">
            <a:spLocks noChangeArrowheads="1"/>
          </p:cNvSpPr>
          <p:nvPr/>
        </p:nvSpPr>
        <p:spPr bwMode="auto">
          <a:xfrm>
            <a:off x="642938" y="642938"/>
            <a:ext cx="4803775" cy="557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Aft>
                <a:spcPct val="0"/>
              </a:spcAft>
            </a:pPr>
            <a:r>
              <a:rPr lang="fr-FR" altLang="fr-FR" sz="3600" dirty="0">
                <a:latin typeface="Calibri Light" panose="020F0302020204030204" pitchFamily="34" charset="0"/>
              </a:rPr>
              <a:t>	</a:t>
            </a:r>
            <a:r>
              <a:rPr lang="fr-FR" altLang="fr-FR" sz="3600" b="1" dirty="0">
                <a:solidFill>
                  <a:srgbClr val="002060"/>
                </a:solidFill>
                <a:latin typeface="Calibri Light" panose="020F0302020204030204" pitchFamily="34" charset="0"/>
              </a:rPr>
              <a:t>EPIDEMIOLOGIE</a:t>
            </a:r>
          </a:p>
        </p:txBody>
      </p:sp>
      <p:sp>
        <p:nvSpPr>
          <p:cNvPr id="54276" name="Freeform 3">
            <a:extLst>
              <a:ext uri="{FF2B5EF4-FFF2-40B4-BE49-F238E27FC236}">
                <a16:creationId xmlns:a16="http://schemas.microsoft.com/office/drawing/2014/main" id="{1EA0682C-D240-40B5-97AA-CEEA47387665}"/>
              </a:ext>
            </a:extLst>
          </p:cNvPr>
          <p:cNvSpPr>
            <a:spLocks noChangeArrowheads="1"/>
          </p:cNvSpPr>
          <p:nvPr/>
        </p:nvSpPr>
        <p:spPr bwMode="auto">
          <a:xfrm rot="2700000">
            <a:off x="-414337" y="-231775"/>
            <a:ext cx="1409700" cy="1876425"/>
          </a:xfrm>
          <a:custGeom>
            <a:avLst/>
            <a:gdLst>
              <a:gd name="T0" fmla="*/ 0 w 1409491"/>
              <a:gd name="T1" fmla="*/ 642217 h 1876653"/>
              <a:gd name="T2" fmla="*/ 644120 w 1409491"/>
              <a:gd name="T3" fmla="*/ 0 h 1876653"/>
              <a:gd name="T4" fmla="*/ 1411790 w 1409491"/>
              <a:gd name="T5" fmla="*/ 0 h 1876653"/>
              <a:gd name="T6" fmla="*/ 1411790 w 1409491"/>
              <a:gd name="T7" fmla="*/ 1874145 h 1876653"/>
              <a:gd name="T8" fmla="*/ 1235591 w 1409491"/>
              <a:gd name="T9" fmla="*/ 1874145 h 1876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9491" h="1876653">
                <a:moveTo>
                  <a:pt x="0" y="643075"/>
                </a:moveTo>
                <a:lnTo>
                  <a:pt x="643075" y="0"/>
                </a:lnTo>
                <a:lnTo>
                  <a:pt x="1409491" y="0"/>
                </a:lnTo>
                <a:lnTo>
                  <a:pt x="1409491" y="1876653"/>
                </a:lnTo>
                <a:lnTo>
                  <a:pt x="1233578" y="1876653"/>
                </a:lnTo>
                <a:lnTo>
                  <a:pt x="0" y="643075"/>
                </a:lnTo>
                <a:close/>
              </a:path>
            </a:pathLst>
          </a:custGeom>
          <a:solidFill>
            <a:srgbClr val="4472C4">
              <a:alpha val="29803"/>
            </a:srgbClr>
          </a:solidFill>
          <a:ln>
            <a:noFill/>
          </a:ln>
          <a:effectLst/>
          <a:extLs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54277" name="Rectangle 4">
            <a:extLst>
              <a:ext uri="{FF2B5EF4-FFF2-40B4-BE49-F238E27FC236}">
                <a16:creationId xmlns:a16="http://schemas.microsoft.com/office/drawing/2014/main" id="{79BBB7F2-2B94-4F29-B65C-7CFADE13D094}"/>
              </a:ext>
            </a:extLst>
          </p:cNvPr>
          <p:cNvSpPr>
            <a:spLocks noChangeArrowheads="1"/>
          </p:cNvSpPr>
          <p:nvPr/>
        </p:nvSpPr>
        <p:spPr bwMode="auto">
          <a:xfrm rot="2700000">
            <a:off x="303213" y="1282700"/>
            <a:ext cx="485775" cy="485775"/>
          </a:xfrm>
          <a:prstGeom prst="rect">
            <a:avLst/>
          </a:prstGeom>
          <a:solidFill>
            <a:srgbClr val="4472C4">
              <a:alpha val="29803"/>
            </a:srgbClr>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dirty="0"/>
          </a:p>
        </p:txBody>
      </p:sp>
      <p:sp>
        <p:nvSpPr>
          <p:cNvPr id="33797" name="Text Box 5">
            <a:extLst>
              <a:ext uri="{FF2B5EF4-FFF2-40B4-BE49-F238E27FC236}">
                <a16:creationId xmlns:a16="http://schemas.microsoft.com/office/drawing/2014/main" id="{D2FB49DA-8270-4FEF-AEEB-A62670A769B4}"/>
              </a:ext>
            </a:extLst>
          </p:cNvPr>
          <p:cNvSpPr txBox="1">
            <a:spLocks noChangeArrowheads="1"/>
          </p:cNvSpPr>
          <p:nvPr/>
        </p:nvSpPr>
        <p:spPr bwMode="auto">
          <a:xfrm>
            <a:off x="5035550" y="642938"/>
            <a:ext cx="5548313" cy="5570537"/>
          </a:xfrm>
          <a:prstGeom prst="rect">
            <a:avLst/>
          </a:prstGeom>
          <a:noFill/>
          <a:ln>
            <a:noFill/>
          </a:ln>
          <a:effectLst/>
        </p:spPr>
        <p:txBody>
          <a:bodyPr anchor="ct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1000"/>
              </a:spcBef>
              <a:spcAft>
                <a:spcPts val="1425"/>
              </a:spcAft>
              <a:buClr>
                <a:srgbClr val="000000"/>
              </a:buClr>
              <a:buSzPct val="45000"/>
              <a:buFont typeface="Arial" panose="020B0604020202020204" pitchFamily="34" charset="0"/>
              <a:buChar char="•"/>
              <a:defRPr/>
            </a:pPr>
            <a:r>
              <a:rPr lang="fr-FR" altLang="fr-FR" sz="2000" dirty="0">
                <a:latin typeface="Calibri" panose="020F0502020204030204" pitchFamily="34" charset="0"/>
              </a:rPr>
              <a:t>     </a:t>
            </a:r>
            <a:r>
              <a:rPr lang="fr-FR" altLang="fr-FR" sz="2000" b="1" dirty="0">
                <a:latin typeface="Calibri" panose="020F0502020204030204" pitchFamily="34" charset="0"/>
              </a:rPr>
              <a:t>Etude française internes oncologie (2009)</a:t>
            </a:r>
          </a:p>
          <a:p>
            <a:pPr marL="38100" eaLnBrk="1" hangingPunct="1">
              <a:lnSpc>
                <a:spcPct val="90000"/>
              </a:lnSpc>
              <a:spcAft>
                <a:spcPts val="1425"/>
              </a:spcAft>
              <a:buClr>
                <a:srgbClr val="000000"/>
              </a:buClr>
              <a:buSzPct val="45000"/>
              <a:buFont typeface="Times New Roman" panose="02020603050405020304" pitchFamily="18" charset="0"/>
              <a:buNone/>
              <a:defRPr/>
            </a:pPr>
            <a:r>
              <a:rPr lang="fr-FR" altLang="fr-FR" sz="2000" i="1" dirty="0">
                <a:latin typeface="Calibri" panose="020F0502020204030204" pitchFamily="34" charset="0"/>
              </a:rPr>
              <a:t>          [BLANCHARD EJC 2010]. </a:t>
            </a:r>
          </a:p>
          <a:p>
            <a:pPr lvl="1" eaLnBrk="1" hangingPunct="1">
              <a:lnSpc>
                <a:spcPct val="90000"/>
              </a:lnSpc>
              <a:spcBef>
                <a:spcPts val="500"/>
              </a:spcBef>
              <a:spcAft>
                <a:spcPts val="1425"/>
              </a:spcAft>
              <a:buClr>
                <a:srgbClr val="000000"/>
              </a:buClr>
              <a:buSzPct val="75000"/>
              <a:buFont typeface="Arial" panose="020B0604020202020204" pitchFamily="34" charset="0"/>
              <a:buChar char="•"/>
              <a:defRPr/>
            </a:pPr>
            <a:r>
              <a:rPr lang="fr-FR" altLang="fr-FR" sz="2000" dirty="0">
                <a:latin typeface="Calibri" panose="020F0502020204030204" pitchFamily="34" charset="0"/>
              </a:rPr>
              <a:t>340 internes d’oncologie médicale, d’oncologie radiothérapie </a:t>
            </a:r>
            <a:br>
              <a:rPr lang="fr-FR" altLang="fr-FR" sz="2000" dirty="0">
                <a:latin typeface="Calibri" panose="020F0502020204030204" pitchFamily="34" charset="0"/>
              </a:rPr>
            </a:br>
            <a:r>
              <a:rPr lang="fr-FR" altLang="fr-FR" sz="2000" dirty="0">
                <a:latin typeface="Calibri" panose="020F0502020204030204" pitchFamily="34" charset="0"/>
              </a:rPr>
              <a:t>et d’hématologie (taux de réponse 60%)</a:t>
            </a:r>
          </a:p>
          <a:p>
            <a:pPr lvl="1" eaLnBrk="1" hangingPunct="1">
              <a:lnSpc>
                <a:spcPct val="90000"/>
              </a:lnSpc>
              <a:spcBef>
                <a:spcPts val="500"/>
              </a:spcBef>
              <a:spcAft>
                <a:spcPts val="1425"/>
              </a:spcAft>
              <a:buClr>
                <a:srgbClr val="000000"/>
              </a:buClr>
              <a:buSzPct val="75000"/>
              <a:buFont typeface="Arial" panose="020B0604020202020204" pitchFamily="34" charset="0"/>
              <a:buChar char="•"/>
              <a:defRPr/>
            </a:pPr>
            <a:r>
              <a:rPr lang="fr-FR" altLang="fr-FR" sz="2000" dirty="0">
                <a:latin typeface="Calibri" panose="020F0502020204030204" pitchFamily="34" charset="0"/>
              </a:rPr>
              <a:t>Taux de SEPS de 44%, (26% d’épuisement émotionnel et 35% de déshumanisation; 18% des internes interrogés avaient un score élevé dans les deux dimensions testées)</a:t>
            </a:r>
          </a:p>
          <a:p>
            <a:pPr eaLnBrk="1" hangingPunct="1">
              <a:lnSpc>
                <a:spcPct val="90000"/>
              </a:lnSpc>
              <a:spcAft>
                <a:spcPts val="1425"/>
              </a:spcAft>
              <a:defRPr/>
            </a:pPr>
            <a:endParaRPr lang="fr-FR" altLang="fr-FR" sz="2000" dirty="0">
              <a:latin typeface="Calibri" panose="020F0502020204030204" pitchFamily="34" charset="0"/>
            </a:endParaRPr>
          </a:p>
          <a:p>
            <a:pPr marL="346075" lvl="1" eaLnBrk="1" hangingPunct="1">
              <a:lnSpc>
                <a:spcPct val="90000"/>
              </a:lnSpc>
              <a:spcBef>
                <a:spcPts val="500"/>
              </a:spcBef>
              <a:spcAft>
                <a:spcPts val="1425"/>
              </a:spcAft>
              <a:buClr>
                <a:srgbClr val="000000"/>
              </a:buClr>
              <a:buSzPct val="75000"/>
              <a:buFont typeface="Arial" panose="020B0604020202020204" pitchFamily="34" charset="0"/>
              <a:buChar char="•"/>
              <a:defRPr/>
            </a:pPr>
            <a:r>
              <a:rPr lang="fr-FR" altLang="fr-FR" sz="2000" b="1" dirty="0">
                <a:latin typeface="Calibri" panose="020F0502020204030204" pitchFamily="34" charset="0"/>
              </a:rPr>
              <a:t>Internes d’oncologie en Belgique </a:t>
            </a:r>
            <a:r>
              <a:rPr lang="fr-FR" altLang="fr-FR" sz="2000" dirty="0">
                <a:latin typeface="Calibri" panose="020F0502020204030204" pitchFamily="34" charset="0"/>
              </a:rPr>
              <a:t>: 70%</a:t>
            </a:r>
          </a:p>
          <a:p>
            <a:pPr eaLnBrk="1" hangingPunct="1">
              <a:lnSpc>
                <a:spcPct val="90000"/>
              </a:lnSpc>
              <a:spcAft>
                <a:spcPts val="1425"/>
              </a:spcAft>
              <a:defRPr/>
            </a:pPr>
            <a:endParaRPr lang="fr-FR" altLang="fr-FR" sz="2000" dirty="0">
              <a:latin typeface="Calibri" panose="020F0502020204030204" pitchFamily="34" charset="0"/>
            </a:endParaRPr>
          </a:p>
          <a:p>
            <a:pPr marL="346075" lvl="1" eaLnBrk="1" hangingPunct="1">
              <a:lnSpc>
                <a:spcPct val="90000"/>
              </a:lnSpc>
              <a:spcBef>
                <a:spcPts val="500"/>
              </a:spcBef>
              <a:spcAft>
                <a:spcPts val="1425"/>
              </a:spcAft>
              <a:buClr>
                <a:srgbClr val="000000"/>
              </a:buClr>
              <a:buSzPct val="75000"/>
              <a:buFont typeface="Arial" panose="020B0604020202020204" pitchFamily="34" charset="0"/>
              <a:buChar char="•"/>
              <a:defRPr/>
            </a:pPr>
            <a:r>
              <a:rPr lang="fr-FR" altLang="fr-FR" sz="2000" b="1" dirty="0">
                <a:latin typeface="Calibri" panose="020F0502020204030204" pitchFamily="34" charset="0"/>
              </a:rPr>
              <a:t>Internes et chefs de clinique de chirurgie viscérale en France </a:t>
            </a:r>
            <a:r>
              <a:rPr lang="fr-FR" altLang="fr-FR" sz="2000" dirty="0">
                <a:latin typeface="Calibri" panose="020F0502020204030204" pitchFamily="34" charset="0"/>
              </a:rPr>
              <a:t>: 52 %</a:t>
            </a:r>
          </a:p>
          <a:p>
            <a:pPr eaLnBrk="1" hangingPunct="1">
              <a:lnSpc>
                <a:spcPct val="90000"/>
              </a:lnSpc>
              <a:spcAft>
                <a:spcPts val="1425"/>
              </a:spcAft>
              <a:defRPr/>
            </a:pPr>
            <a:endParaRPr lang="fr-FR" altLang="fr-FR" sz="2000" dirty="0">
              <a:latin typeface="Calibri" panose="020F0502020204030204" pitchFamily="34" charset="0"/>
            </a:endParaRPr>
          </a:p>
          <a:p>
            <a:pPr eaLnBrk="1" hangingPunct="1">
              <a:lnSpc>
                <a:spcPct val="90000"/>
              </a:lnSpc>
              <a:spcBef>
                <a:spcPts val="1000"/>
              </a:spcBef>
              <a:spcAft>
                <a:spcPts val="1425"/>
              </a:spcAft>
              <a:defRPr/>
            </a:pPr>
            <a:endParaRPr lang="fr-FR" altLang="fr-FR" sz="2000" dirty="0">
              <a:latin typeface="Calibri" panose="020F0502020204030204" pitchFamily="34" charset="0"/>
            </a:endParaRPr>
          </a:p>
        </p:txBody>
      </p:sp>
      <p:sp>
        <p:nvSpPr>
          <p:cNvPr id="54279" name="Rectangle 6">
            <a:extLst>
              <a:ext uri="{FF2B5EF4-FFF2-40B4-BE49-F238E27FC236}">
                <a16:creationId xmlns:a16="http://schemas.microsoft.com/office/drawing/2014/main" id="{DB466067-62B1-4AEE-9615-88B6300ACADF}"/>
              </a:ext>
            </a:extLst>
          </p:cNvPr>
          <p:cNvSpPr>
            <a:spLocks noChangeArrowheads="1"/>
          </p:cNvSpPr>
          <p:nvPr/>
        </p:nvSpPr>
        <p:spPr bwMode="auto">
          <a:xfrm rot="2700000">
            <a:off x="8812213" y="6034088"/>
            <a:ext cx="644525" cy="644525"/>
          </a:xfrm>
          <a:prstGeom prst="rect">
            <a:avLst/>
          </a:prstGeom>
          <a:solidFill>
            <a:srgbClr val="FFC000">
              <a:alpha val="29803"/>
            </a:srgbClr>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dirty="0"/>
          </a:p>
        </p:txBody>
      </p:sp>
      <p:sp>
        <p:nvSpPr>
          <p:cNvPr id="54280" name="AutoShape 7">
            <a:extLst>
              <a:ext uri="{FF2B5EF4-FFF2-40B4-BE49-F238E27FC236}">
                <a16:creationId xmlns:a16="http://schemas.microsoft.com/office/drawing/2014/main" id="{903CE80A-C211-4358-B7D1-72ECB67522C7}"/>
              </a:ext>
            </a:extLst>
          </p:cNvPr>
          <p:cNvSpPr>
            <a:spLocks noChangeArrowheads="1"/>
          </p:cNvSpPr>
          <p:nvPr/>
        </p:nvSpPr>
        <p:spPr bwMode="auto">
          <a:xfrm>
            <a:off x="8602663" y="5721350"/>
            <a:ext cx="2262187" cy="1136650"/>
          </a:xfrm>
          <a:prstGeom prst="triangle">
            <a:avLst>
              <a:gd name="adj" fmla="val 50000"/>
            </a:avLst>
          </a:prstGeom>
          <a:solidFill>
            <a:srgbClr val="FFC000">
              <a:alpha val="29803"/>
            </a:srgbClr>
          </a:solidFill>
          <a:ln>
            <a:noFill/>
          </a:ln>
          <a:effectLst/>
          <a:extLst>
            <a:ext uri="{91240B29-F687-4F45-9708-019B960494DF}">
              <a14:hiddenLine xmlns:a14="http://schemas.microsoft.com/office/drawing/2010/main" w="126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dirty="0"/>
          </a:p>
        </p:txBody>
      </p:sp>
      <p:pic>
        <p:nvPicPr>
          <p:cNvPr id="54281" name="Picture 8">
            <a:extLst>
              <a:ext uri="{FF2B5EF4-FFF2-40B4-BE49-F238E27FC236}">
                <a16:creationId xmlns:a16="http://schemas.microsoft.com/office/drawing/2014/main" id="{36C66E97-4A67-48AA-8DDC-B9AC0AF34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15143" cy="10885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ChangeArrowheads="1"/>
          </p:cNvSpPr>
          <p:nvPr/>
        </p:nvSpPr>
        <p:spPr bwMode="auto">
          <a:xfrm>
            <a:off x="9336088" y="0"/>
            <a:ext cx="1331912" cy="368300"/>
          </a:xfrm>
          <a:prstGeom prst="rect">
            <a:avLst/>
          </a:prstGeom>
          <a:solidFill>
            <a:srgbClr val="FFFFFF"/>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19" name="Rectangle 2"/>
          <p:cNvSpPr>
            <a:spLocks noChangeArrowheads="1"/>
          </p:cNvSpPr>
          <p:nvPr/>
        </p:nvSpPr>
        <p:spPr bwMode="auto">
          <a:xfrm>
            <a:off x="1919288" y="6381750"/>
            <a:ext cx="4897437" cy="368300"/>
          </a:xfrm>
          <a:prstGeom prst="rect">
            <a:avLst/>
          </a:prstGeom>
          <a:solidFill>
            <a:srgbClr val="FFFFFF"/>
          </a:solidFill>
          <a:ln>
            <a:noFill/>
          </a:ln>
          <a:effectLst/>
          <a:extLs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pic>
        <p:nvPicPr>
          <p:cNvPr id="137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5792788"/>
            <a:ext cx="1524000" cy="944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7221" name="Rectangle 4"/>
          <p:cNvSpPr>
            <a:spLocks noChangeArrowheads="1"/>
          </p:cNvSpPr>
          <p:nvPr/>
        </p:nvSpPr>
        <p:spPr bwMode="auto">
          <a:xfrm>
            <a:off x="1666875" y="460375"/>
            <a:ext cx="8135938" cy="122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marL="214313" indent="-212725">
              <a:lnSpc>
                <a:spcPct val="92000"/>
              </a:lnSpc>
              <a:spcAft>
                <a:spcPts val="142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b="1" dirty="0">
                <a:solidFill>
                  <a:srgbClr val="002060"/>
                </a:solidFill>
              </a:rPr>
              <a:t>Relation entre démarche participative </a:t>
            </a:r>
          </a:p>
          <a:p>
            <a:pPr algn="ctr" eaLnBrk="1" hangingPunct="1">
              <a:lnSpc>
                <a:spcPct val="100000"/>
              </a:lnSpc>
              <a:spcAft>
                <a:spcPct val="0"/>
              </a:spcAft>
            </a:pPr>
            <a:r>
              <a:rPr lang="fr-FR" altLang="fr-FR" b="1" dirty="0">
                <a:solidFill>
                  <a:srgbClr val="002060"/>
                </a:solidFill>
              </a:rPr>
              <a:t>et qualité des soins</a:t>
            </a:r>
          </a:p>
          <a:p>
            <a:pPr algn="ctr" eaLnBrk="1" hangingPunct="1">
              <a:lnSpc>
                <a:spcPct val="100000"/>
              </a:lnSpc>
              <a:spcAft>
                <a:spcPct val="0"/>
              </a:spcAft>
            </a:pPr>
            <a:endParaRPr lang="fr-FR" altLang="fr-FR" sz="1800" dirty="0"/>
          </a:p>
        </p:txBody>
      </p:sp>
      <p:sp>
        <p:nvSpPr>
          <p:cNvPr id="137222" name="Oval 5"/>
          <p:cNvSpPr>
            <a:spLocks noChangeArrowheads="1"/>
          </p:cNvSpPr>
          <p:nvPr/>
        </p:nvSpPr>
        <p:spPr bwMode="auto">
          <a:xfrm>
            <a:off x="4583113" y="1557338"/>
            <a:ext cx="3041650" cy="981075"/>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23" name="Rectangle 6"/>
          <p:cNvSpPr>
            <a:spLocks noChangeArrowheads="1"/>
          </p:cNvSpPr>
          <p:nvPr/>
        </p:nvSpPr>
        <p:spPr bwMode="auto">
          <a:xfrm>
            <a:off x="4546600" y="1628775"/>
            <a:ext cx="3030538"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 pos="28956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 pos="28956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 pos="28956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800" b="1"/>
              <a:t>Démarche participative perçue</a:t>
            </a:r>
          </a:p>
          <a:p>
            <a:pPr algn="ctr" eaLnBrk="1" hangingPunct="1">
              <a:lnSpc>
                <a:spcPct val="100000"/>
              </a:lnSpc>
              <a:spcAft>
                <a:spcPct val="0"/>
              </a:spcAft>
            </a:pPr>
            <a:r>
              <a:rPr lang="fr-FR" altLang="fr-FR" sz="1800" b="1"/>
              <a:t> </a:t>
            </a:r>
            <a:r>
              <a:rPr lang="fr-FR" altLang="fr-FR" sz="1800" i="1"/>
              <a:t>Patients</a:t>
            </a:r>
          </a:p>
          <a:p>
            <a:pPr algn="ctr" eaLnBrk="1" hangingPunct="1">
              <a:lnSpc>
                <a:spcPct val="100000"/>
              </a:lnSpc>
              <a:spcAft>
                <a:spcPct val="0"/>
              </a:spcAft>
            </a:pPr>
            <a:endParaRPr lang="fr-FR" altLang="fr-FR" sz="1800" b="1"/>
          </a:p>
        </p:txBody>
      </p:sp>
      <p:sp>
        <p:nvSpPr>
          <p:cNvPr id="137224" name="Oval 7"/>
          <p:cNvSpPr>
            <a:spLocks noChangeArrowheads="1"/>
          </p:cNvSpPr>
          <p:nvPr/>
        </p:nvSpPr>
        <p:spPr bwMode="auto">
          <a:xfrm>
            <a:off x="2208213" y="2852738"/>
            <a:ext cx="1865312" cy="555625"/>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25" name="Oval 8"/>
          <p:cNvSpPr>
            <a:spLocks noChangeArrowheads="1"/>
          </p:cNvSpPr>
          <p:nvPr/>
        </p:nvSpPr>
        <p:spPr bwMode="auto">
          <a:xfrm>
            <a:off x="4648200" y="2852738"/>
            <a:ext cx="2895600" cy="725487"/>
          </a:xfrm>
          <a:prstGeom prst="ellipse">
            <a:avLst/>
          </a:prstGeom>
          <a:solidFill>
            <a:srgbClr val="E2F0D9"/>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3130" name="Oval 9"/>
          <p:cNvSpPr>
            <a:spLocks noChangeArrowheads="1"/>
          </p:cNvSpPr>
          <p:nvPr/>
        </p:nvSpPr>
        <p:spPr bwMode="auto">
          <a:xfrm>
            <a:off x="8056563" y="2954338"/>
            <a:ext cx="1927225" cy="571500"/>
          </a:xfrm>
          <a:prstGeom prst="ellipse">
            <a:avLst/>
          </a:prstGeom>
          <a:solidFill>
            <a:srgbClr val="E2F0D9"/>
          </a:solidFill>
          <a:ln w="12600">
            <a:solidFill>
              <a:srgbClr val="325490"/>
            </a:solidFill>
            <a:miter lim="800000"/>
            <a:headEnd/>
            <a:tailEnd/>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fr-FR" altLang="fr-FR" i="1" dirty="0">
                <a:solidFill>
                  <a:schemeClr val="tx1">
                    <a:lumMod val="75000"/>
                    <a:lumOff val="25000"/>
                  </a:schemeClr>
                </a:solidFill>
                <a:latin typeface="Calibri" panose="020F0502020204030204" pitchFamily="34" charset="0"/>
              </a:rPr>
              <a:t>Formation</a:t>
            </a:r>
          </a:p>
        </p:txBody>
      </p:sp>
      <p:sp>
        <p:nvSpPr>
          <p:cNvPr id="137227" name="Rectangle 10"/>
          <p:cNvSpPr>
            <a:spLocks noChangeArrowheads="1"/>
          </p:cNvSpPr>
          <p:nvPr/>
        </p:nvSpPr>
        <p:spPr bwMode="auto">
          <a:xfrm>
            <a:off x="2855913" y="2924175"/>
            <a:ext cx="7778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9pPr>
          </a:lstStyle>
          <a:p>
            <a:pPr eaLnBrk="1" hangingPunct="1">
              <a:lnSpc>
                <a:spcPct val="100000"/>
              </a:lnSpc>
              <a:spcAft>
                <a:spcPct val="0"/>
              </a:spcAft>
            </a:pPr>
            <a:r>
              <a:rPr lang="fr-FR" altLang="fr-FR" sz="1800"/>
              <a:t>Staff</a:t>
            </a:r>
          </a:p>
        </p:txBody>
      </p:sp>
      <p:sp>
        <p:nvSpPr>
          <p:cNvPr id="137228" name="Rectangle 11"/>
          <p:cNvSpPr>
            <a:spLocks noChangeArrowheads="1"/>
          </p:cNvSpPr>
          <p:nvPr/>
        </p:nvSpPr>
        <p:spPr bwMode="auto">
          <a:xfrm>
            <a:off x="5062538" y="2997200"/>
            <a:ext cx="2157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800" i="1"/>
              <a:t>Soutien/équipes</a:t>
            </a:r>
          </a:p>
        </p:txBody>
      </p:sp>
      <p:sp>
        <p:nvSpPr>
          <p:cNvPr id="137229" name="Rectangle 12"/>
          <p:cNvSpPr>
            <a:spLocks noChangeArrowheads="1"/>
          </p:cNvSpPr>
          <p:nvPr/>
        </p:nvSpPr>
        <p:spPr bwMode="auto">
          <a:xfrm>
            <a:off x="2000250" y="3833813"/>
            <a:ext cx="121285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9pPr>
          </a:lstStyle>
          <a:p>
            <a:pPr eaLnBrk="1" hangingPunct="1">
              <a:lnSpc>
                <a:spcPct val="100000"/>
              </a:lnSpc>
              <a:spcAft>
                <a:spcPct val="0"/>
              </a:spcAft>
            </a:pPr>
            <a:r>
              <a:rPr lang="fr-FR" altLang="fr-FR" sz="1400"/>
              <a:t>p&lt; 0.0005</a:t>
            </a:r>
          </a:p>
        </p:txBody>
      </p:sp>
      <p:sp>
        <p:nvSpPr>
          <p:cNvPr id="137230" name="AutoShape 13"/>
          <p:cNvSpPr>
            <a:spLocks noChangeArrowheads="1"/>
          </p:cNvSpPr>
          <p:nvPr/>
        </p:nvSpPr>
        <p:spPr bwMode="auto">
          <a:xfrm>
            <a:off x="3213100" y="3789363"/>
            <a:ext cx="377825" cy="457200"/>
          </a:xfrm>
          <a:prstGeom prst="downArrow">
            <a:avLst>
              <a:gd name="adj1" fmla="val 50000"/>
              <a:gd name="adj2" fmla="val 30252"/>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31" name="AutoShape 14"/>
          <p:cNvSpPr>
            <a:spLocks noChangeArrowheads="1"/>
          </p:cNvSpPr>
          <p:nvPr/>
        </p:nvSpPr>
        <p:spPr bwMode="auto">
          <a:xfrm>
            <a:off x="5735638" y="3789363"/>
            <a:ext cx="377825" cy="473075"/>
          </a:xfrm>
          <a:prstGeom prst="downArrow">
            <a:avLst>
              <a:gd name="adj1" fmla="val 50000"/>
              <a:gd name="adj2" fmla="val 31303"/>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32" name="AutoShape 15"/>
          <p:cNvSpPr>
            <a:spLocks noChangeArrowheads="1"/>
          </p:cNvSpPr>
          <p:nvPr/>
        </p:nvSpPr>
        <p:spPr bwMode="auto">
          <a:xfrm>
            <a:off x="8789988" y="3716338"/>
            <a:ext cx="377825" cy="473075"/>
          </a:xfrm>
          <a:prstGeom prst="downArrow">
            <a:avLst>
              <a:gd name="adj1" fmla="val 50000"/>
              <a:gd name="adj2" fmla="val 31303"/>
            </a:avLst>
          </a:prstGeom>
          <a:gradFill rotWithShape="0">
            <a:gsLst>
              <a:gs pos="0">
                <a:srgbClr val="6082CA"/>
              </a:gs>
              <a:gs pos="100000">
                <a:srgbClr val="2F61BA"/>
              </a:gs>
            </a:gsLst>
            <a:lin ang="5400000" scaled="1"/>
          </a:gradFill>
          <a:ln w="6480">
            <a:solidFill>
              <a:srgbClr val="4472C4"/>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33" name="Rectangle 16"/>
          <p:cNvSpPr>
            <a:spLocks noChangeArrowheads="1"/>
          </p:cNvSpPr>
          <p:nvPr/>
        </p:nvSpPr>
        <p:spPr bwMode="auto">
          <a:xfrm>
            <a:off x="6311900" y="3716338"/>
            <a:ext cx="143827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9pPr>
          </a:lstStyle>
          <a:p>
            <a:pPr eaLnBrk="1" hangingPunct="1">
              <a:lnSpc>
                <a:spcPct val="100000"/>
              </a:lnSpc>
              <a:spcAft>
                <a:spcPct val="0"/>
              </a:spcAft>
            </a:pPr>
            <a:r>
              <a:rPr lang="fr-FR" altLang="fr-FR" sz="1600"/>
              <a:t>p&lt; 10-6</a:t>
            </a:r>
          </a:p>
          <a:p>
            <a:pPr eaLnBrk="1" hangingPunct="1">
              <a:lnSpc>
                <a:spcPct val="100000"/>
              </a:lnSpc>
              <a:spcAft>
                <a:spcPct val="0"/>
              </a:spcAft>
            </a:pPr>
            <a:r>
              <a:rPr lang="fr-FR" altLang="fr-FR" sz="1600"/>
              <a:t>p&lt; 0.0005</a:t>
            </a:r>
          </a:p>
        </p:txBody>
      </p:sp>
      <p:sp>
        <p:nvSpPr>
          <p:cNvPr id="137234" name="Oval 17"/>
          <p:cNvSpPr>
            <a:spLocks noChangeArrowheads="1"/>
          </p:cNvSpPr>
          <p:nvPr/>
        </p:nvSpPr>
        <p:spPr bwMode="auto">
          <a:xfrm>
            <a:off x="2279650" y="4437063"/>
            <a:ext cx="2266950" cy="1098550"/>
          </a:xfrm>
          <a:prstGeom prst="ellipse">
            <a:avLst/>
          </a:prstGeom>
          <a:solidFill>
            <a:srgbClr val="FFF2CC"/>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35" name="Rectangle 18"/>
          <p:cNvSpPr>
            <a:spLocks noChangeArrowheads="1"/>
          </p:cNvSpPr>
          <p:nvPr/>
        </p:nvSpPr>
        <p:spPr bwMode="auto">
          <a:xfrm>
            <a:off x="9569450" y="3789363"/>
            <a:ext cx="10985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Lst>
              <a:defRPr sz="2000">
                <a:solidFill>
                  <a:srgbClr val="000000"/>
                </a:solidFill>
                <a:latin typeface="Calibri" charset="0"/>
                <a:ea typeface="Microsoft YaHei" charset="0"/>
              </a:defRPr>
            </a:lvl9pPr>
          </a:lstStyle>
          <a:p>
            <a:pPr eaLnBrk="1" hangingPunct="1">
              <a:lnSpc>
                <a:spcPct val="100000"/>
              </a:lnSpc>
              <a:spcAft>
                <a:spcPct val="0"/>
              </a:spcAft>
            </a:pPr>
            <a:r>
              <a:rPr lang="fr-FR" altLang="fr-FR" sz="1600"/>
              <a:t>P&lt;0.005</a:t>
            </a:r>
          </a:p>
        </p:txBody>
      </p:sp>
      <p:sp>
        <p:nvSpPr>
          <p:cNvPr id="137236" name="Rectangle 19"/>
          <p:cNvSpPr>
            <a:spLocks noChangeArrowheads="1"/>
          </p:cNvSpPr>
          <p:nvPr/>
        </p:nvSpPr>
        <p:spPr bwMode="auto">
          <a:xfrm>
            <a:off x="2279650" y="4652963"/>
            <a:ext cx="2132013"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500" b="1"/>
              <a:t>Satisfaction vis-à-vis des soignants</a:t>
            </a:r>
          </a:p>
        </p:txBody>
      </p:sp>
      <p:sp>
        <p:nvSpPr>
          <p:cNvPr id="137237" name="Oval 20"/>
          <p:cNvSpPr>
            <a:spLocks noChangeArrowheads="1"/>
          </p:cNvSpPr>
          <p:nvPr/>
        </p:nvSpPr>
        <p:spPr bwMode="auto">
          <a:xfrm>
            <a:off x="4656138" y="4292600"/>
            <a:ext cx="2994025" cy="1381125"/>
          </a:xfrm>
          <a:prstGeom prst="ellipse">
            <a:avLst/>
          </a:prstGeom>
          <a:solidFill>
            <a:srgbClr val="FFF2CC"/>
          </a:solidFill>
          <a:ln w="6480">
            <a:solidFill>
              <a:srgbClr val="E2F0D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pPr>
            <a:endParaRPr lang="fr-FR" altLang="fr-FR"/>
          </a:p>
        </p:txBody>
      </p:sp>
      <p:sp>
        <p:nvSpPr>
          <p:cNvPr id="137238" name="Rectangle 21"/>
          <p:cNvSpPr>
            <a:spLocks noChangeArrowheads="1"/>
          </p:cNvSpPr>
          <p:nvPr/>
        </p:nvSpPr>
        <p:spPr bwMode="auto">
          <a:xfrm>
            <a:off x="4727575" y="4437063"/>
            <a:ext cx="2746375"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charset="0"/>
              <a:tabLst>
                <a:tab pos="723900" algn="l"/>
                <a:tab pos="1447800" algn="l"/>
                <a:tab pos="2171700" algn="l"/>
              </a:tabLst>
              <a:defRPr sz="2800">
                <a:solidFill>
                  <a:srgbClr val="000000"/>
                </a:solidFill>
                <a:latin typeface="Calibri" charset="0"/>
                <a:ea typeface="Microsoft YaHei" charset="0"/>
              </a:defRPr>
            </a:lvl1pPr>
            <a:lvl2pPr>
              <a:lnSpc>
                <a:spcPct val="92000"/>
              </a:lnSpc>
              <a:spcAft>
                <a:spcPts val="113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2pPr>
            <a:lvl3pPr>
              <a:lnSpc>
                <a:spcPct val="92000"/>
              </a:lnSpc>
              <a:spcAft>
                <a:spcPts val="850"/>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3pPr>
            <a:lvl4pPr>
              <a:lnSpc>
                <a:spcPct val="92000"/>
              </a:lnSpc>
              <a:spcAft>
                <a:spcPts val="575"/>
              </a:spcAft>
              <a:buClr>
                <a:srgbClr val="000000"/>
              </a:buClr>
              <a:buSzPct val="100000"/>
              <a:buFont typeface="Times New Roman" charset="0"/>
              <a:tabLst>
                <a:tab pos="723900" algn="l"/>
                <a:tab pos="1447800" algn="l"/>
                <a:tab pos="2171700" algn="l"/>
              </a:tabLst>
              <a:defRPr>
                <a:solidFill>
                  <a:srgbClr val="000000"/>
                </a:solidFill>
                <a:latin typeface="Calibri" charset="0"/>
                <a:ea typeface="Microsoft YaHei" charset="0"/>
              </a:defRPr>
            </a:lvl4pPr>
            <a:lvl5pPr>
              <a:lnSpc>
                <a:spcPct val="92000"/>
              </a:lnSpc>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5pPr>
            <a:lvl6pPr marL="25146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6pPr>
            <a:lvl7pPr marL="29718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7pPr>
            <a:lvl8pPr marL="34290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8pPr>
            <a:lvl9pPr marL="3886200" indent="-228600" defTabSz="449263" eaLnBrk="0" fontAlgn="base" hangingPunct="0">
              <a:lnSpc>
                <a:spcPct val="92000"/>
              </a:lnSpc>
              <a:spcBef>
                <a:spcPct val="0"/>
              </a:spcBef>
              <a:spcAft>
                <a:spcPts val="288"/>
              </a:spcAft>
              <a:buClr>
                <a:srgbClr val="000000"/>
              </a:buClr>
              <a:buSzPct val="100000"/>
              <a:buFont typeface="Times New Roman" charset="0"/>
              <a:tabLst>
                <a:tab pos="723900" algn="l"/>
                <a:tab pos="1447800" algn="l"/>
                <a:tab pos="2171700" algn="l"/>
              </a:tabLst>
              <a:defRPr sz="2000">
                <a:solidFill>
                  <a:srgbClr val="000000"/>
                </a:solidFill>
                <a:latin typeface="Calibri" charset="0"/>
                <a:ea typeface="Microsoft YaHei" charset="0"/>
              </a:defRPr>
            </a:lvl9pPr>
          </a:lstStyle>
          <a:p>
            <a:pPr algn="ctr" eaLnBrk="1" hangingPunct="1">
              <a:lnSpc>
                <a:spcPct val="100000"/>
              </a:lnSpc>
              <a:spcAft>
                <a:spcPct val="0"/>
              </a:spcAft>
            </a:pPr>
            <a:r>
              <a:rPr lang="fr-FR" altLang="fr-FR" sz="1500" b="1"/>
              <a:t>Satisfaction vis-à-vis de l’information et la communication des soignants</a:t>
            </a:r>
          </a:p>
        </p:txBody>
      </p:sp>
      <p:sp>
        <p:nvSpPr>
          <p:cNvPr id="133143" name="Oval 22"/>
          <p:cNvSpPr>
            <a:spLocks noChangeArrowheads="1"/>
          </p:cNvSpPr>
          <p:nvPr/>
        </p:nvSpPr>
        <p:spPr bwMode="auto">
          <a:xfrm>
            <a:off x="7721600" y="4508500"/>
            <a:ext cx="2627313" cy="1012825"/>
          </a:xfrm>
          <a:prstGeom prst="ellipse">
            <a:avLst/>
          </a:prstGeom>
          <a:solidFill>
            <a:srgbClr val="E2F0D9"/>
          </a:solidFill>
          <a:ln w="12600">
            <a:solidFill>
              <a:srgbClr val="325490"/>
            </a:solidFill>
            <a:miter lim="800000"/>
            <a:headEnd/>
            <a:tailEnd/>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fr-FR" altLang="fr-FR" sz="1500" b="1" dirty="0">
                <a:solidFill>
                  <a:schemeClr val="tx1">
                    <a:lumMod val="75000"/>
                    <a:lumOff val="25000"/>
                  </a:schemeClr>
                </a:solidFill>
                <a:latin typeface="Calibri" panose="020F0502020204030204" pitchFamily="34" charset="0"/>
              </a:rPr>
              <a:t>Satisfaction vis-à-vis de la communication</a:t>
            </a:r>
          </a:p>
        </p:txBody>
      </p:sp>
    </p:spTree>
    <p:extLst>
      <p:ext uri="{BB962C8B-B14F-4D97-AF65-F5344CB8AC3E}">
        <p14:creationId xmlns:p14="http://schemas.microsoft.com/office/powerpoint/2010/main" val="1176125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e 8">
            <a:extLst>
              <a:ext uri="{FF2B5EF4-FFF2-40B4-BE49-F238E27FC236}">
                <a16:creationId xmlns:a16="http://schemas.microsoft.com/office/drawing/2014/main" id="{7D4D4629-208A-4FB8-A7AF-54BEA4F200A2}"/>
              </a:ext>
            </a:extLst>
          </p:cNvPr>
          <p:cNvGrpSpPr>
            <a:grpSpLocks/>
          </p:cNvGrpSpPr>
          <p:nvPr/>
        </p:nvGrpSpPr>
        <p:grpSpPr bwMode="auto">
          <a:xfrm>
            <a:off x="1524000" y="908050"/>
            <a:ext cx="9144000" cy="5949950"/>
            <a:chOff x="0" y="908720"/>
            <a:chExt cx="9144000" cy="5949280"/>
          </a:xfrm>
        </p:grpSpPr>
        <p:sp>
          <p:nvSpPr>
            <p:cNvPr id="137222" name="Rectangle 6">
              <a:extLst>
                <a:ext uri="{FF2B5EF4-FFF2-40B4-BE49-F238E27FC236}">
                  <a16:creationId xmlns:a16="http://schemas.microsoft.com/office/drawing/2014/main" id="{D9F11A6E-91DA-468F-A2F9-F16703C6547C}"/>
                </a:ext>
              </a:extLst>
            </p:cNvPr>
            <p:cNvSpPr>
              <a:spLocks noChangeArrowheads="1"/>
            </p:cNvSpPr>
            <p:nvPr/>
          </p:nvSpPr>
          <p:spPr bwMode="auto">
            <a:xfrm>
              <a:off x="0" y="1916832"/>
              <a:ext cx="9144000" cy="494116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tLang="fr-FR">
                <a:latin typeface="Verdana" panose="020B0604030504040204" pitchFamily="34" charset="0"/>
              </a:endParaRPr>
            </a:p>
          </p:txBody>
        </p:sp>
        <p:sp>
          <p:nvSpPr>
            <p:cNvPr id="137223" name="Rectangle 7">
              <a:extLst>
                <a:ext uri="{FF2B5EF4-FFF2-40B4-BE49-F238E27FC236}">
                  <a16:creationId xmlns:a16="http://schemas.microsoft.com/office/drawing/2014/main" id="{B47892CE-B6E4-4B27-A6D5-CCF9E019A9CE}"/>
                </a:ext>
              </a:extLst>
            </p:cNvPr>
            <p:cNvSpPr>
              <a:spLocks noChangeArrowheads="1"/>
            </p:cNvSpPr>
            <p:nvPr/>
          </p:nvSpPr>
          <p:spPr bwMode="auto">
            <a:xfrm>
              <a:off x="3707904" y="908720"/>
              <a:ext cx="5436096" cy="115212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tLang="fr-FR">
                <a:latin typeface="Verdana" panose="020B0604030504040204" pitchFamily="34" charset="0"/>
              </a:endParaRPr>
            </a:p>
          </p:txBody>
        </p:sp>
      </p:grpSp>
      <p:sp>
        <p:nvSpPr>
          <p:cNvPr id="76802" name="Text Box 5">
            <a:extLst>
              <a:ext uri="{FF2B5EF4-FFF2-40B4-BE49-F238E27FC236}">
                <a16:creationId xmlns:a16="http://schemas.microsoft.com/office/drawing/2014/main" id="{F6DAEC14-1191-428C-BED2-0BB5128C4678}"/>
              </a:ext>
            </a:extLst>
          </p:cNvPr>
          <p:cNvSpPr txBox="1">
            <a:spLocks noChangeArrowheads="1"/>
          </p:cNvSpPr>
          <p:nvPr/>
        </p:nvSpPr>
        <p:spPr bwMode="auto">
          <a:xfrm>
            <a:off x="1981199" y="404813"/>
            <a:ext cx="8379041" cy="954107"/>
          </a:xfrm>
          <a:prstGeom prst="rect">
            <a:avLst/>
          </a:prstGeom>
          <a:noFill/>
          <a:ln w="9525">
            <a:noFill/>
            <a:miter lim="800000"/>
            <a:headEnd/>
            <a:tailEnd/>
          </a:ln>
        </p:spPr>
        <p:txBody>
          <a:bodyPr wrap="square">
            <a:spAutoFit/>
          </a:bodyPr>
          <a:lstStyle/>
          <a:p>
            <a:pPr algn="ctr">
              <a:spcBef>
                <a:spcPct val="50000"/>
              </a:spcBef>
              <a:defRPr/>
            </a:pPr>
            <a:r>
              <a:rPr lang="fr-FR" sz="2800" b="1" dirty="0">
                <a:solidFill>
                  <a:srgbClr val="002060"/>
                </a:solidFill>
                <a:latin typeface="+mn-lt"/>
              </a:rPr>
              <a:t>QUALITE DE VIE AU TRAVAIL ET QUALITE DES SOINS : modèle des hôpitaux magnétiques</a:t>
            </a:r>
          </a:p>
        </p:txBody>
      </p:sp>
      <p:graphicFrame>
        <p:nvGraphicFramePr>
          <p:cNvPr id="76807" name="Text Box 5">
            <a:extLst>
              <a:ext uri="{FF2B5EF4-FFF2-40B4-BE49-F238E27FC236}">
                <a16:creationId xmlns:a16="http://schemas.microsoft.com/office/drawing/2014/main" id="{588BAFE1-C271-4B0F-8E41-39CA297B57D2}"/>
              </a:ext>
            </a:extLst>
          </p:cNvPr>
          <p:cNvGraphicFramePr/>
          <p:nvPr>
            <p:extLst>
              <p:ext uri="{D42A27DB-BD31-4B8C-83A1-F6EECF244321}">
                <p14:modId xmlns:p14="http://schemas.microsoft.com/office/powerpoint/2010/main" val="1025573743"/>
              </p:ext>
            </p:extLst>
          </p:nvPr>
        </p:nvGraphicFramePr>
        <p:xfrm>
          <a:off x="2539013" y="1524000"/>
          <a:ext cx="7300311" cy="4929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5">
            <a:extLst>
              <a:ext uri="{FF2B5EF4-FFF2-40B4-BE49-F238E27FC236}">
                <a16:creationId xmlns:a16="http://schemas.microsoft.com/office/drawing/2014/main" id="{0B2919D4-BB72-4BB4-857C-2A7038D5FCDD}"/>
              </a:ext>
            </a:extLst>
          </p:cNvPr>
          <p:cNvSpPr txBox="1">
            <a:spLocks noChangeArrowheads="1"/>
          </p:cNvSpPr>
          <p:nvPr/>
        </p:nvSpPr>
        <p:spPr bwMode="auto">
          <a:xfrm>
            <a:off x="2855913" y="322263"/>
            <a:ext cx="7850557" cy="1417760"/>
          </a:xfrm>
          <a:prstGeom prst="rect">
            <a:avLst/>
          </a:prstGeom>
        </p:spPr>
        <p:txBody>
          <a:bodyPr anchor="ctr">
            <a:normAutofit/>
          </a:bodyPr>
          <a:lstStyle/>
          <a:p>
            <a:pPr algn="ctr">
              <a:lnSpc>
                <a:spcPct val="90000"/>
              </a:lnSpc>
              <a:spcAft>
                <a:spcPts val="600"/>
              </a:spcAft>
              <a:defRPr/>
            </a:pPr>
            <a:r>
              <a:rPr lang="fr-FR" sz="2800" b="1" dirty="0">
                <a:solidFill>
                  <a:srgbClr val="002060"/>
                </a:solidFill>
                <a:latin typeface="+mn-lt"/>
              </a:rPr>
              <a:t>QUALITE DE VIE AU TRAVAIL ET QUALITE DES SOINS : modèle des hôpitaux magnétiques</a:t>
            </a:r>
          </a:p>
          <a:p>
            <a:pPr algn="ctr">
              <a:lnSpc>
                <a:spcPct val="90000"/>
              </a:lnSpc>
              <a:spcAft>
                <a:spcPts val="600"/>
              </a:spcAft>
              <a:defRPr/>
            </a:pPr>
            <a:endParaRPr lang="en-US" sz="3200" b="1" dirty="0">
              <a:latin typeface="+mj-lt"/>
              <a:ea typeface="+mj-ea"/>
              <a:cs typeface="+mj-cs"/>
            </a:endParaRPr>
          </a:p>
        </p:txBody>
      </p:sp>
      <p:grpSp>
        <p:nvGrpSpPr>
          <p:cNvPr id="139267" name="Groupe 8">
            <a:extLst>
              <a:ext uri="{FF2B5EF4-FFF2-40B4-BE49-F238E27FC236}">
                <a16:creationId xmlns:a16="http://schemas.microsoft.com/office/drawing/2014/main" id="{AE924EE7-309F-4D00-B29D-5F2D5C9374BD}"/>
              </a:ext>
            </a:extLst>
          </p:cNvPr>
          <p:cNvGrpSpPr>
            <a:grpSpLocks/>
          </p:cNvGrpSpPr>
          <p:nvPr/>
        </p:nvGrpSpPr>
        <p:grpSpPr bwMode="auto">
          <a:xfrm>
            <a:off x="8120063" y="2344738"/>
            <a:ext cx="3429000" cy="2168525"/>
            <a:chOff x="0" y="908720"/>
            <a:chExt cx="9144000" cy="5949280"/>
          </a:xfrm>
        </p:grpSpPr>
        <p:sp>
          <p:nvSpPr>
            <p:cNvPr id="139270" name="Rectangle 6">
              <a:extLst>
                <a:ext uri="{FF2B5EF4-FFF2-40B4-BE49-F238E27FC236}">
                  <a16:creationId xmlns:a16="http://schemas.microsoft.com/office/drawing/2014/main" id="{817CB618-1255-48AF-BFC6-77C89D65C83F}"/>
                </a:ext>
              </a:extLst>
            </p:cNvPr>
            <p:cNvSpPr>
              <a:spLocks noChangeArrowheads="1"/>
            </p:cNvSpPr>
            <p:nvPr/>
          </p:nvSpPr>
          <p:spPr bwMode="auto">
            <a:xfrm>
              <a:off x="0" y="1916832"/>
              <a:ext cx="9144000" cy="494116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tLang="fr-FR">
                <a:latin typeface="Verdana" panose="020B0604030504040204" pitchFamily="34" charset="0"/>
              </a:endParaRPr>
            </a:p>
          </p:txBody>
        </p:sp>
        <p:sp>
          <p:nvSpPr>
            <p:cNvPr id="139271" name="Rectangle 7">
              <a:extLst>
                <a:ext uri="{FF2B5EF4-FFF2-40B4-BE49-F238E27FC236}">
                  <a16:creationId xmlns:a16="http://schemas.microsoft.com/office/drawing/2014/main" id="{B1EB484C-FCA1-4B58-BA47-96BF906FFF3C}"/>
                </a:ext>
              </a:extLst>
            </p:cNvPr>
            <p:cNvSpPr>
              <a:spLocks noChangeArrowheads="1"/>
            </p:cNvSpPr>
            <p:nvPr/>
          </p:nvSpPr>
          <p:spPr bwMode="auto">
            <a:xfrm>
              <a:off x="3707904" y="908720"/>
              <a:ext cx="5436096" cy="115212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tLang="fr-FR">
                <a:latin typeface="Verdana" panose="020B0604030504040204" pitchFamily="34" charset="0"/>
              </a:endParaRPr>
            </a:p>
          </p:txBody>
        </p:sp>
      </p:grpSp>
      <p:graphicFrame>
        <p:nvGraphicFramePr>
          <p:cNvPr id="78855" name="Text Box 5">
            <a:extLst>
              <a:ext uri="{FF2B5EF4-FFF2-40B4-BE49-F238E27FC236}">
                <a16:creationId xmlns:a16="http://schemas.microsoft.com/office/drawing/2014/main" id="{A4203AB0-468F-46A2-9C2F-CB6B2B130768}"/>
              </a:ext>
            </a:extLst>
          </p:cNvPr>
          <p:cNvGraphicFramePr/>
          <p:nvPr>
            <p:extLst>
              <p:ext uri="{D42A27DB-BD31-4B8C-83A1-F6EECF244321}">
                <p14:modId xmlns:p14="http://schemas.microsoft.com/office/powerpoint/2010/main" val="528768144"/>
              </p:ext>
            </p:extLst>
          </p:nvPr>
        </p:nvGraphicFramePr>
        <p:xfrm>
          <a:off x="1651246" y="1642368"/>
          <a:ext cx="6019061" cy="467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B3F5F2B-752F-4F47-878D-AE86E84588EF}"/>
              </a:ext>
            </a:extLst>
          </p:cNvPr>
          <p:cNvSpPr>
            <a:spLocks noGrp="1"/>
          </p:cNvSpPr>
          <p:nvPr>
            <p:ph type="title"/>
          </p:nvPr>
        </p:nvSpPr>
        <p:spPr>
          <a:xfrm>
            <a:off x="1020932" y="1709738"/>
            <a:ext cx="10140404" cy="4377553"/>
          </a:xfrm>
        </p:spPr>
        <p:txBody>
          <a:bodyPr>
            <a:noAutofit/>
          </a:bodyPr>
          <a:lstStyle/>
          <a:p>
            <a:pPr algn="ctr">
              <a:lnSpc>
                <a:spcPct val="150000"/>
              </a:lnSpc>
            </a:pPr>
            <a:r>
              <a:rPr lang="fr-FR" sz="5400" b="1" dirty="0">
                <a:solidFill>
                  <a:srgbClr val="002060"/>
                </a:solidFill>
              </a:rPr>
              <a:t>LA DEMARCHE PARTICIPATIVE:</a:t>
            </a:r>
            <a:br>
              <a:rPr lang="fr-FR" sz="5400" b="1" dirty="0">
                <a:solidFill>
                  <a:srgbClr val="002060"/>
                </a:solidFill>
              </a:rPr>
            </a:br>
            <a:r>
              <a:rPr lang="fr-FR" sz="5400" b="1" dirty="0">
                <a:solidFill>
                  <a:srgbClr val="002060"/>
                </a:solidFill>
              </a:rPr>
              <a:t>Critères de réussite</a:t>
            </a:r>
            <a:br>
              <a:rPr lang="fr-FR" sz="4400" b="1" dirty="0">
                <a:solidFill>
                  <a:srgbClr val="002060"/>
                </a:solidFill>
              </a:rPr>
            </a:br>
            <a:br>
              <a:rPr lang="fr-FR" sz="4400" b="1" dirty="0">
                <a:solidFill>
                  <a:srgbClr val="002060"/>
                </a:solidFill>
              </a:rPr>
            </a:br>
            <a:endParaRPr lang="fr-FR" sz="4400" b="1" dirty="0">
              <a:solidFill>
                <a:srgbClr val="002060"/>
              </a:solidFill>
            </a:endParaRPr>
          </a:p>
        </p:txBody>
      </p:sp>
      <p:sp>
        <p:nvSpPr>
          <p:cNvPr id="5" name="Espace réservé du texte 4">
            <a:extLst>
              <a:ext uri="{FF2B5EF4-FFF2-40B4-BE49-F238E27FC236}">
                <a16:creationId xmlns:a16="http://schemas.microsoft.com/office/drawing/2014/main" id="{A7AB3F74-C8B3-4447-9CEA-579E306D7F2C}"/>
              </a:ext>
            </a:extLst>
          </p:cNvPr>
          <p:cNvSpPr>
            <a:spLocks noGrp="1"/>
          </p:cNvSpPr>
          <p:nvPr>
            <p:ph type="body" idx="1"/>
          </p:nvPr>
        </p:nvSpPr>
        <p:spPr>
          <a:xfrm>
            <a:off x="818606" y="6087291"/>
            <a:ext cx="10528844" cy="566058"/>
          </a:xfrm>
        </p:spPr>
        <p:txBody>
          <a:bodyPr/>
          <a:lstStyle/>
          <a:p>
            <a:r>
              <a:rPr lang="fr-FR" dirty="0">
                <a:solidFill>
                  <a:schemeClr val="tx1"/>
                </a:solidFill>
              </a:rPr>
              <a:t>Mardi 25 janvier 8h30 – 11h30</a:t>
            </a:r>
          </a:p>
        </p:txBody>
      </p:sp>
    </p:spTree>
    <p:extLst>
      <p:ext uri="{BB962C8B-B14F-4D97-AF65-F5344CB8AC3E}">
        <p14:creationId xmlns:p14="http://schemas.microsoft.com/office/powerpoint/2010/main" val="286350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a:extLst>
              <a:ext uri="{FF2B5EF4-FFF2-40B4-BE49-F238E27FC236}">
                <a16:creationId xmlns:a16="http://schemas.microsoft.com/office/drawing/2014/main" id="{1C7D4B51-3D36-406D-BADA-6738BDC2A169}"/>
              </a:ext>
            </a:extLst>
          </p:cNvPr>
          <p:cNvSpPr>
            <a:spLocks noGrp="1" noChangeArrowheads="1"/>
          </p:cNvSpPr>
          <p:nvPr>
            <p:ph type="title"/>
          </p:nvPr>
        </p:nvSpPr>
        <p:spPr>
          <a:xfrm>
            <a:off x="1863725" y="346075"/>
            <a:ext cx="9639300" cy="1558925"/>
          </a:xfrm>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ltLang="fr-FR" sz="3600" b="1" dirty="0">
                <a:solidFill>
                  <a:srgbClr val="002060"/>
                </a:solidFill>
                <a:latin typeface="Arial" panose="020B0604020202020204" pitchFamily="34" charset="0"/>
                <a:cs typeface="Arial" panose="020B0604020202020204" pitchFamily="34" charset="0"/>
              </a:rPr>
              <a:t>Les conditions de </a:t>
            </a:r>
            <a:r>
              <a:rPr lang="en-US" altLang="fr-FR" sz="3600" b="1" dirty="0" err="1">
                <a:solidFill>
                  <a:srgbClr val="002060"/>
                </a:solidFill>
                <a:latin typeface="Arial" panose="020B0604020202020204" pitchFamily="34" charset="0"/>
                <a:cs typeface="Arial" panose="020B0604020202020204" pitchFamily="34" charset="0"/>
              </a:rPr>
              <a:t>réussite</a:t>
            </a:r>
            <a:r>
              <a:rPr lang="en-US" altLang="fr-FR" sz="3600" b="1" dirty="0">
                <a:solidFill>
                  <a:srgbClr val="002060"/>
                </a:solidFill>
                <a:latin typeface="Arial" panose="020B0604020202020204" pitchFamily="34" charset="0"/>
                <a:cs typeface="Arial" panose="020B0604020202020204" pitchFamily="34" charset="0"/>
              </a:rPr>
              <a:t> </a:t>
            </a:r>
            <a:br>
              <a:rPr lang="en-US" altLang="fr-FR" sz="3600" b="1" dirty="0">
                <a:solidFill>
                  <a:srgbClr val="002060"/>
                </a:solidFill>
                <a:latin typeface="Arial" panose="020B0604020202020204" pitchFamily="34" charset="0"/>
                <a:cs typeface="Arial" panose="020B0604020202020204" pitchFamily="34" charset="0"/>
              </a:rPr>
            </a:br>
            <a:r>
              <a:rPr lang="en-US" altLang="fr-FR" sz="3600" b="1" dirty="0">
                <a:solidFill>
                  <a:srgbClr val="002060"/>
                </a:solidFill>
                <a:latin typeface="Arial" panose="020B0604020202020204" pitchFamily="34" charset="0"/>
                <a:cs typeface="Arial" panose="020B0604020202020204" pitchFamily="34" charset="0"/>
              </a:rPr>
              <a:t>de la démarche participative</a:t>
            </a:r>
          </a:p>
        </p:txBody>
      </p:sp>
      <p:sp>
        <p:nvSpPr>
          <p:cNvPr id="2" name="Espace réservé du numéro de diapositive 1">
            <a:extLst>
              <a:ext uri="{FF2B5EF4-FFF2-40B4-BE49-F238E27FC236}">
                <a16:creationId xmlns:a16="http://schemas.microsoft.com/office/drawing/2014/main" id="{EB45D871-8DB4-4532-8142-DBA6620ACB57}"/>
              </a:ext>
            </a:extLst>
          </p:cNvPr>
          <p:cNvSpPr>
            <a:spLocks noGrp="1"/>
          </p:cNvSpPr>
          <p:nvPr>
            <p:ph type="sldNum" sz="quarter" idx="12"/>
          </p:nvPr>
        </p:nvSpPr>
        <p:spPr/>
        <p:txBody>
          <a:bodyPr/>
          <a:lstStyle/>
          <a:p>
            <a:fld id="{01C5C47E-67BF-4FDC-9E96-1A11D1392785}" type="slidenum">
              <a:rPr lang="fr-FR" smtClean="0"/>
              <a:t>54</a:t>
            </a:fld>
            <a:endParaRPr lang="fr-FR"/>
          </a:p>
        </p:txBody>
      </p:sp>
      <p:sp>
        <p:nvSpPr>
          <p:cNvPr id="204803" name="Text Box 2">
            <a:extLst>
              <a:ext uri="{FF2B5EF4-FFF2-40B4-BE49-F238E27FC236}">
                <a16:creationId xmlns:a16="http://schemas.microsoft.com/office/drawing/2014/main" id="{314493A8-94F7-43FD-9509-546BC1DC8BB9}"/>
              </a:ext>
            </a:extLst>
          </p:cNvPr>
          <p:cNvSpPr txBox="1">
            <a:spLocks noChangeArrowheads="1"/>
          </p:cNvSpPr>
          <p:nvPr/>
        </p:nvSpPr>
        <p:spPr bwMode="auto">
          <a:xfrm>
            <a:off x="1314776" y="2430175"/>
            <a:ext cx="9053512" cy="351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hangingPunct="1">
              <a:lnSpc>
                <a:spcPct val="150000"/>
              </a:lnSpc>
              <a:spcBef>
                <a:spcPts val="1000"/>
              </a:spcBef>
              <a:buClr>
                <a:srgbClr val="A53010"/>
              </a:buClr>
              <a:buSzPct val="45000"/>
              <a:buFont typeface="Wingdings 3" panose="05040102010807070707" pitchFamily="18" charset="2"/>
              <a:buChar char=""/>
            </a:pPr>
            <a:r>
              <a:rPr lang="fr-FR" altLang="fr-FR" sz="2400" b="1" dirty="0">
                <a:solidFill>
                  <a:srgbClr val="404040"/>
                </a:solidFill>
                <a:cs typeface="Arial" panose="020B0604020202020204" pitchFamily="34" charset="0"/>
              </a:rPr>
              <a:t>Une équipe stable travaillant avec des valeurs communes</a:t>
            </a:r>
          </a:p>
          <a:p>
            <a:pPr hangingPunct="1">
              <a:lnSpc>
                <a:spcPct val="150000"/>
              </a:lnSpc>
              <a:spcBef>
                <a:spcPts val="1000"/>
              </a:spcBef>
              <a:buClr>
                <a:srgbClr val="A53010"/>
              </a:buClr>
              <a:buSzPct val="45000"/>
              <a:buFont typeface="Wingdings 3" panose="05040102010807070707" pitchFamily="18" charset="2"/>
              <a:buChar char=""/>
            </a:pPr>
            <a:r>
              <a:rPr lang="fr-FR" altLang="fr-FR" sz="2400" b="1" dirty="0">
                <a:solidFill>
                  <a:srgbClr val="404040"/>
                </a:solidFill>
                <a:cs typeface="Arial" panose="020B0604020202020204" pitchFamily="34" charset="0"/>
              </a:rPr>
              <a:t>La nécessité de pouvoir libérer du temps</a:t>
            </a:r>
          </a:p>
          <a:p>
            <a:pPr>
              <a:lnSpc>
                <a:spcPct val="150000"/>
              </a:lnSpc>
              <a:spcBef>
                <a:spcPts val="1000"/>
              </a:spcBef>
              <a:buClr>
                <a:srgbClr val="A53010"/>
              </a:buClr>
              <a:buSzPct val="45000"/>
              <a:buFont typeface="Wingdings 3" panose="05040102010807070707" pitchFamily="18" charset="2"/>
              <a:buChar char=""/>
            </a:pPr>
            <a:r>
              <a:rPr lang="fr-FR" altLang="fr-FR" sz="2400" b="1" dirty="0">
                <a:solidFill>
                  <a:srgbClr val="404040"/>
                </a:solidFill>
                <a:cs typeface="Arial" panose="020B0604020202020204" pitchFamily="34" charset="0"/>
              </a:rPr>
              <a:t>La qualité du binôme chef de service / cadre de santé</a:t>
            </a:r>
          </a:p>
          <a:p>
            <a:pPr hangingPunct="1">
              <a:lnSpc>
                <a:spcPct val="150000"/>
              </a:lnSpc>
              <a:spcBef>
                <a:spcPts val="1000"/>
              </a:spcBef>
              <a:buClr>
                <a:srgbClr val="A53010"/>
              </a:buClr>
              <a:buSzPct val="45000"/>
              <a:buFont typeface="Wingdings 3" panose="05040102010807070707" pitchFamily="18" charset="2"/>
              <a:buChar char=""/>
            </a:pPr>
            <a:r>
              <a:rPr lang="fr-FR" altLang="fr-FR" sz="2400" b="1" dirty="0">
                <a:solidFill>
                  <a:srgbClr val="404040"/>
                </a:solidFill>
                <a:cs typeface="Arial" panose="020B0604020202020204" pitchFamily="34" charset="0"/>
              </a:rPr>
              <a:t>La qualité des espaces d’échanges participatifs</a:t>
            </a:r>
          </a:p>
          <a:p>
            <a:pPr>
              <a:lnSpc>
                <a:spcPct val="150000"/>
              </a:lnSpc>
              <a:spcBef>
                <a:spcPts val="1000"/>
              </a:spcBef>
              <a:buClr>
                <a:srgbClr val="A53010"/>
              </a:buClr>
              <a:buSzPct val="45000"/>
              <a:buFont typeface="Wingdings 3" panose="05040102010807070707" pitchFamily="18" charset="2"/>
              <a:buChar char=""/>
            </a:pPr>
            <a:r>
              <a:rPr lang="fr-FR" altLang="fr-FR" sz="2400" b="1" dirty="0">
                <a:solidFill>
                  <a:srgbClr val="404040"/>
                </a:solidFill>
                <a:cs typeface="Arial" panose="020B0604020202020204" pitchFamily="34" charset="0"/>
              </a:rPr>
              <a:t>La qualité du management et du leadership</a:t>
            </a:r>
          </a:p>
          <a:p>
            <a:pPr hangingPunct="1">
              <a:lnSpc>
                <a:spcPct val="150000"/>
              </a:lnSpc>
              <a:spcBef>
                <a:spcPts val="1000"/>
              </a:spcBef>
              <a:buClr>
                <a:srgbClr val="A53010"/>
              </a:buClr>
              <a:buSzPct val="45000"/>
              <a:buFont typeface="Wingdings 3" panose="05040102010807070707" pitchFamily="18" charset="2"/>
              <a:buChar char=""/>
            </a:pPr>
            <a:endParaRPr lang="en-US" altLang="fr-FR" sz="2000" b="1" dirty="0">
              <a:solidFill>
                <a:srgbClr val="40404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5917801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
            <a:extLst>
              <a:ext uri="{FF2B5EF4-FFF2-40B4-BE49-F238E27FC236}">
                <a16:creationId xmlns:a16="http://schemas.microsoft.com/office/drawing/2014/main" id="{78F192E8-02EC-4F46-884D-081726012C2B}"/>
              </a:ext>
            </a:extLst>
          </p:cNvPr>
          <p:cNvSpPr>
            <a:spLocks noGrp="1" noChangeArrowheads="1"/>
          </p:cNvSpPr>
          <p:nvPr>
            <p:ph type="title"/>
          </p:nvPr>
        </p:nvSpPr>
        <p:spPr>
          <a:xfrm>
            <a:off x="2589213" y="293688"/>
            <a:ext cx="8526805" cy="1524000"/>
          </a:xfrm>
        </p:spPr>
        <p:txBody>
          <a:bodyPr>
            <a:no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fr-FR" sz="3600" b="1" dirty="0">
                <a:solidFill>
                  <a:srgbClr val="002060"/>
                </a:solidFill>
                <a:latin typeface="Arial" panose="020B0604020202020204" pitchFamily="34" charset="0"/>
                <a:cs typeface="Arial" panose="020B0604020202020204" pitchFamily="34" charset="0"/>
              </a:rPr>
              <a:t>Une </a:t>
            </a:r>
            <a:r>
              <a:rPr lang="en-US" altLang="fr-FR" sz="3600" b="1" dirty="0" err="1">
                <a:solidFill>
                  <a:srgbClr val="002060"/>
                </a:solidFill>
                <a:latin typeface="Arial" panose="020B0604020202020204" pitchFamily="34" charset="0"/>
                <a:cs typeface="Arial" panose="020B0604020202020204" pitchFamily="34" charset="0"/>
              </a:rPr>
              <a:t>équipe</a:t>
            </a:r>
            <a:r>
              <a:rPr lang="en-US" altLang="fr-FR" sz="3600" b="1" dirty="0">
                <a:solidFill>
                  <a:srgbClr val="002060"/>
                </a:solidFill>
                <a:latin typeface="Arial" panose="020B0604020202020204" pitchFamily="34" charset="0"/>
                <a:cs typeface="Arial" panose="020B0604020202020204" pitchFamily="34" charset="0"/>
              </a:rPr>
              <a:t> stable </a:t>
            </a:r>
            <a:r>
              <a:rPr lang="en-US" altLang="fr-FR" sz="3600" b="1" dirty="0" err="1">
                <a:solidFill>
                  <a:srgbClr val="002060"/>
                </a:solidFill>
                <a:latin typeface="Arial" panose="020B0604020202020204" pitchFamily="34" charset="0"/>
                <a:cs typeface="Arial" panose="020B0604020202020204" pitchFamily="34" charset="0"/>
              </a:rPr>
              <a:t>travaillant</a:t>
            </a:r>
            <a:r>
              <a:rPr lang="en-US" altLang="fr-FR" sz="3600" b="1" dirty="0">
                <a:solidFill>
                  <a:srgbClr val="002060"/>
                </a:solidFill>
                <a:latin typeface="Arial" panose="020B0604020202020204" pitchFamily="34" charset="0"/>
                <a:cs typeface="Arial" panose="020B0604020202020204" pitchFamily="34" charset="0"/>
              </a:rPr>
              <a:t> avec </a:t>
            </a:r>
            <a:br>
              <a:rPr lang="en-US" altLang="fr-FR" sz="3600" b="1" dirty="0">
                <a:solidFill>
                  <a:srgbClr val="002060"/>
                </a:solidFill>
                <a:latin typeface="Arial" panose="020B0604020202020204" pitchFamily="34" charset="0"/>
                <a:cs typeface="Arial" panose="020B0604020202020204" pitchFamily="34" charset="0"/>
              </a:rPr>
            </a:br>
            <a:r>
              <a:rPr lang="en-US" altLang="fr-FR" sz="3600" b="1" dirty="0">
                <a:solidFill>
                  <a:srgbClr val="002060"/>
                </a:solidFill>
                <a:latin typeface="Arial" panose="020B0604020202020204" pitchFamily="34" charset="0"/>
                <a:cs typeface="Arial" panose="020B0604020202020204" pitchFamily="34" charset="0"/>
              </a:rPr>
              <a:t>des </a:t>
            </a:r>
            <a:r>
              <a:rPr lang="en-US" altLang="fr-FR" sz="3600" b="1" dirty="0" err="1">
                <a:solidFill>
                  <a:srgbClr val="002060"/>
                </a:solidFill>
                <a:latin typeface="Arial" panose="020B0604020202020204" pitchFamily="34" charset="0"/>
                <a:cs typeface="Arial" panose="020B0604020202020204" pitchFamily="34" charset="0"/>
              </a:rPr>
              <a:t>valeurs</a:t>
            </a:r>
            <a:r>
              <a:rPr lang="en-US" altLang="fr-FR" sz="3600" b="1" dirty="0">
                <a:solidFill>
                  <a:srgbClr val="002060"/>
                </a:solidFill>
                <a:latin typeface="Arial" panose="020B0604020202020204" pitchFamily="34" charset="0"/>
                <a:cs typeface="Arial" panose="020B0604020202020204" pitchFamily="34" charset="0"/>
              </a:rPr>
              <a:t> communes</a:t>
            </a:r>
            <a:br>
              <a:rPr lang="en-US" altLang="fr-FR" sz="3600" b="1" dirty="0">
                <a:solidFill>
                  <a:srgbClr val="262626"/>
                </a:solidFill>
                <a:cs typeface="Calibri" panose="020F0502020204030204" pitchFamily="34" charset="0"/>
              </a:rPr>
            </a:br>
            <a:endParaRPr lang="en-US" altLang="fr-FR" sz="3600" b="1" dirty="0">
              <a:solidFill>
                <a:srgbClr val="262626"/>
              </a:solidFill>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46FB4752-ADDA-40ED-B32B-5CC2CC8B362D}"/>
              </a:ext>
            </a:extLst>
          </p:cNvPr>
          <p:cNvSpPr>
            <a:spLocks noGrp="1"/>
          </p:cNvSpPr>
          <p:nvPr>
            <p:ph type="sldNum" sz="quarter" idx="12"/>
          </p:nvPr>
        </p:nvSpPr>
        <p:spPr/>
        <p:txBody>
          <a:bodyPr/>
          <a:lstStyle/>
          <a:p>
            <a:fld id="{01C5C47E-67BF-4FDC-9E96-1A11D1392785}" type="slidenum">
              <a:rPr lang="fr-FR" smtClean="0"/>
              <a:t>55</a:t>
            </a:fld>
            <a:endParaRPr lang="fr-FR"/>
          </a:p>
        </p:txBody>
      </p:sp>
      <p:sp>
        <p:nvSpPr>
          <p:cNvPr id="53250" name="Text Box 2">
            <a:extLst>
              <a:ext uri="{FF2B5EF4-FFF2-40B4-BE49-F238E27FC236}">
                <a16:creationId xmlns:a16="http://schemas.microsoft.com/office/drawing/2014/main" id="{C738F3EF-B246-4F7E-BF9C-0A94581DD116}"/>
              </a:ext>
            </a:extLst>
          </p:cNvPr>
          <p:cNvSpPr txBox="1">
            <a:spLocks noChangeArrowheads="1"/>
          </p:cNvSpPr>
          <p:nvPr/>
        </p:nvSpPr>
        <p:spPr bwMode="auto">
          <a:xfrm>
            <a:off x="576300" y="1640708"/>
            <a:ext cx="10777500" cy="4384808"/>
          </a:xfrm>
          <a:prstGeom prst="rect">
            <a:avLst/>
          </a:prstGeom>
          <a:noFill/>
          <a:ln>
            <a:noFill/>
          </a:ln>
          <a:effec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hangingPunct="1">
              <a:spcBef>
                <a:spcPts val="600"/>
              </a:spcBef>
              <a:spcAft>
                <a:spcPts val="600"/>
              </a:spcAft>
              <a:buClr>
                <a:srgbClr val="A53010"/>
              </a:buClr>
              <a:buSzPct val="45000"/>
              <a:buFont typeface="Wingdings 3" panose="05040102010807070707" pitchFamily="18" charset="2"/>
              <a:buChar char=""/>
              <a:defRPr/>
            </a:pPr>
            <a:r>
              <a:rPr lang="fr-FR" altLang="fr-FR" sz="2400" b="1" dirty="0">
                <a:solidFill>
                  <a:srgbClr val="404040"/>
                </a:solidFill>
                <a:cs typeface="Arial" panose="020B0604020202020204" pitchFamily="34" charset="0"/>
              </a:rPr>
              <a:t>Une équipe stable</a:t>
            </a:r>
            <a:r>
              <a:rPr lang="fr-FR" altLang="fr-FR" sz="2400" dirty="0">
                <a:solidFill>
                  <a:srgbClr val="404040"/>
                </a:solidFill>
                <a:cs typeface="Arial" panose="020B0604020202020204" pitchFamily="34" charset="0"/>
              </a:rPr>
              <a:t> travaillant avec des </a:t>
            </a:r>
            <a:r>
              <a:rPr lang="fr-FR" altLang="fr-FR" sz="2400" b="1" dirty="0">
                <a:solidFill>
                  <a:srgbClr val="404040"/>
                </a:solidFill>
                <a:cs typeface="Arial" panose="020B0604020202020204" pitchFamily="34" charset="0"/>
              </a:rPr>
              <a:t>valeurs communes centrées sur le soin</a:t>
            </a:r>
          </a:p>
          <a:p>
            <a:pPr marL="827088" hangingPunct="1">
              <a:spcBef>
                <a:spcPts val="600"/>
              </a:spcBef>
              <a:spcAft>
                <a:spcPts val="600"/>
              </a:spcAft>
              <a:buClr>
                <a:srgbClr val="A53010"/>
              </a:buClr>
              <a:buSzPct val="45000"/>
              <a:buFont typeface="Wingdings 3" panose="05040102010807070707" pitchFamily="18" charset="2"/>
              <a:buChar char=""/>
              <a:defRPr/>
            </a:pPr>
            <a:r>
              <a:rPr lang="fr-FR" altLang="fr-FR" sz="2400" dirty="0">
                <a:solidFill>
                  <a:srgbClr val="404040"/>
                </a:solidFill>
                <a:cs typeface="Arial" panose="020B0604020202020204" pitchFamily="34" charset="0"/>
              </a:rPr>
              <a:t>Pas de conflits interpersonnels </a:t>
            </a:r>
            <a:r>
              <a:rPr lang="fr-FR" altLang="fr-FR" sz="2400" dirty="0">
                <a:solidFill>
                  <a:srgbClr val="404040"/>
                </a:solidFill>
                <a:cs typeface="Arial" panose="020B0604020202020204" pitchFamily="34" charset="0"/>
                <a:sym typeface="Wingdings" panose="05000000000000000000" pitchFamily="2" charset="2"/>
              </a:rPr>
              <a:t></a:t>
            </a:r>
            <a:r>
              <a:rPr lang="fr-FR" altLang="fr-FR" sz="2400" dirty="0">
                <a:solidFill>
                  <a:srgbClr val="404040"/>
                </a:solidFill>
                <a:cs typeface="Arial" panose="020B0604020202020204" pitchFamily="34" charset="0"/>
              </a:rPr>
              <a:t> </a:t>
            </a:r>
            <a:r>
              <a:rPr lang="fr-FR" altLang="fr-FR" sz="2400" b="1" dirty="0">
                <a:solidFill>
                  <a:srgbClr val="404040"/>
                </a:solidFill>
                <a:cs typeface="Arial" panose="020B0604020202020204" pitchFamily="34" charset="0"/>
              </a:rPr>
              <a:t>un collectif doit être créé</a:t>
            </a:r>
          </a:p>
          <a:p>
            <a:pPr marL="827088" hangingPunct="1">
              <a:spcBef>
                <a:spcPts val="600"/>
              </a:spcBef>
              <a:spcAft>
                <a:spcPts val="600"/>
              </a:spcAft>
              <a:buClr>
                <a:srgbClr val="A53010"/>
              </a:buClr>
              <a:buSzPct val="45000"/>
              <a:buFont typeface="Wingdings 3" panose="05040102010807070707" pitchFamily="18" charset="2"/>
              <a:buChar char=""/>
              <a:defRPr/>
            </a:pPr>
            <a:r>
              <a:rPr lang="fr-FR" altLang="fr-FR" sz="2400" dirty="0">
                <a:solidFill>
                  <a:srgbClr val="404040"/>
                </a:solidFill>
                <a:cs typeface="Arial" panose="020B0604020202020204" pitchFamily="34" charset="0"/>
              </a:rPr>
              <a:t>Présence de personnalités difficiles: problème à régler</a:t>
            </a:r>
          </a:p>
          <a:p>
            <a:pPr marL="827088" hangingPunct="1">
              <a:spcBef>
                <a:spcPts val="600"/>
              </a:spcBef>
              <a:spcAft>
                <a:spcPts val="600"/>
              </a:spcAft>
              <a:buClr>
                <a:srgbClr val="A53010"/>
              </a:buClr>
              <a:buSzPct val="45000"/>
              <a:buFont typeface="Wingdings 3" panose="05040102010807070707" pitchFamily="18" charset="2"/>
              <a:buChar char=""/>
              <a:defRPr/>
            </a:pPr>
            <a:r>
              <a:rPr lang="fr-FR" altLang="fr-FR" sz="2400" dirty="0">
                <a:solidFill>
                  <a:srgbClr val="404040"/>
                </a:solidFill>
                <a:cs typeface="Arial" panose="020B0604020202020204" pitchFamily="34" charset="0"/>
              </a:rPr>
              <a:t> Bonne application des procédures et niveau de cohérence interne de l’organisation</a:t>
            </a:r>
          </a:p>
          <a:p>
            <a:pPr marL="827088" hangingPunct="1">
              <a:spcBef>
                <a:spcPts val="600"/>
              </a:spcBef>
              <a:spcAft>
                <a:spcPts val="600"/>
              </a:spcAft>
              <a:buClr>
                <a:srgbClr val="A53010"/>
              </a:buClr>
              <a:buSzPct val="45000"/>
              <a:buFont typeface="Wingdings 3" panose="05040102010807070707" pitchFamily="18" charset="2"/>
              <a:buChar char=""/>
              <a:defRPr/>
            </a:pPr>
            <a:r>
              <a:rPr lang="fr-FR" altLang="fr-FR" sz="2400" dirty="0">
                <a:solidFill>
                  <a:srgbClr val="404040"/>
                </a:solidFill>
                <a:cs typeface="Arial" panose="020B0604020202020204" pitchFamily="34" charset="0"/>
              </a:rPr>
              <a:t>Volonté de changement dans l’équipe</a:t>
            </a:r>
          </a:p>
          <a:p>
            <a:pPr marL="827088" hangingPunct="1">
              <a:spcBef>
                <a:spcPts val="600"/>
              </a:spcBef>
              <a:spcAft>
                <a:spcPts val="600"/>
              </a:spcAft>
              <a:buClr>
                <a:srgbClr val="C00000"/>
              </a:buClr>
              <a:buSzPct val="45000"/>
              <a:buFont typeface="Wingdings 3" panose="05040102010807070707" pitchFamily="18" charset="2"/>
              <a:buChar char=""/>
              <a:defRPr/>
            </a:pPr>
            <a:r>
              <a:rPr lang="fr-FR" altLang="fr-FR" sz="2400" b="1" dirty="0">
                <a:solidFill>
                  <a:srgbClr val="404040"/>
                </a:solidFill>
                <a:cs typeface="Arial" panose="020B0604020202020204" pitchFamily="34" charset="0"/>
              </a:rPr>
              <a:t>Communication de qualité au sein de l'équipe et l’évaluation des outils de communication existant    </a:t>
            </a:r>
            <a:r>
              <a:rPr lang="en-US" altLang="fr-FR" sz="2400" b="1" dirty="0">
                <a:solidFill>
                  <a:srgbClr val="404040"/>
                </a:solidFill>
                <a:cs typeface="Arial" panose="020B0604020202020204" pitchFamily="34" charset="0"/>
              </a:rPr>
              <a:t>                                                                                                                                                </a:t>
            </a:r>
          </a:p>
          <a:p>
            <a:pPr hangingPunct="1">
              <a:lnSpc>
                <a:spcPct val="115000"/>
              </a:lnSpc>
              <a:spcBef>
                <a:spcPts val="1000"/>
              </a:spcBef>
              <a:defRPr/>
            </a:pPr>
            <a:endParaRPr lang="en-US" altLang="fr-FR" dirty="0">
              <a:solidFill>
                <a:srgbClr val="40404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6504724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
            <a:extLst>
              <a:ext uri="{FF2B5EF4-FFF2-40B4-BE49-F238E27FC236}">
                <a16:creationId xmlns:a16="http://schemas.microsoft.com/office/drawing/2014/main" id="{C7C2DE90-F442-4972-8E7E-936A84AC369F}"/>
              </a:ext>
            </a:extLst>
          </p:cNvPr>
          <p:cNvSpPr>
            <a:spLocks noGrp="1" noChangeArrowheads="1"/>
          </p:cNvSpPr>
          <p:nvPr>
            <p:ph type="title"/>
          </p:nvPr>
        </p:nvSpPr>
        <p:spPr>
          <a:xfrm>
            <a:off x="2373122" y="572858"/>
            <a:ext cx="9436960" cy="869950"/>
          </a:xfrm>
        </p:spPr>
        <p:txBody>
          <a:bodyPr>
            <a:noAutofit/>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3600" b="1" dirty="0">
                <a:solidFill>
                  <a:srgbClr val="002060"/>
                </a:solidFill>
                <a:latin typeface="Arial" panose="020B0604020202020204" pitchFamily="34" charset="0"/>
                <a:cs typeface="Arial" panose="020B0604020202020204" pitchFamily="34" charset="0"/>
              </a:rPr>
              <a:t>La nécessité de pouvoir libérer du temps</a:t>
            </a:r>
            <a:br>
              <a:rPr lang="en-US" altLang="fr-FR" sz="3600" b="1" dirty="0">
                <a:solidFill>
                  <a:srgbClr val="262626"/>
                </a:solidFill>
                <a:latin typeface="Arial" panose="020B0604020202020204" pitchFamily="34" charset="0"/>
                <a:cs typeface="Arial" panose="020B0604020202020204" pitchFamily="34" charset="0"/>
              </a:rPr>
            </a:br>
            <a:endParaRPr lang="en-US" altLang="fr-FR" sz="3600" b="1" dirty="0">
              <a:solidFill>
                <a:srgbClr val="262626"/>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14EDB604-EC2B-496A-98AB-A26385C9EE3C}"/>
              </a:ext>
            </a:extLst>
          </p:cNvPr>
          <p:cNvSpPr>
            <a:spLocks noGrp="1"/>
          </p:cNvSpPr>
          <p:nvPr>
            <p:ph type="sldNum" sz="quarter" idx="12"/>
          </p:nvPr>
        </p:nvSpPr>
        <p:spPr/>
        <p:txBody>
          <a:bodyPr/>
          <a:lstStyle/>
          <a:p>
            <a:fld id="{01C5C47E-67BF-4FDC-9E96-1A11D1392785}" type="slidenum">
              <a:rPr lang="fr-FR" smtClean="0"/>
              <a:t>56</a:t>
            </a:fld>
            <a:endParaRPr lang="fr-FR"/>
          </a:p>
        </p:txBody>
      </p:sp>
      <p:sp>
        <p:nvSpPr>
          <p:cNvPr id="54274" name="Text Box 2">
            <a:extLst>
              <a:ext uri="{FF2B5EF4-FFF2-40B4-BE49-F238E27FC236}">
                <a16:creationId xmlns:a16="http://schemas.microsoft.com/office/drawing/2014/main" id="{29C53264-1DE1-469D-A7F2-E93022A2CF80}"/>
              </a:ext>
            </a:extLst>
          </p:cNvPr>
          <p:cNvSpPr txBox="1">
            <a:spLocks noChangeArrowheads="1"/>
          </p:cNvSpPr>
          <p:nvPr/>
        </p:nvSpPr>
        <p:spPr bwMode="auto">
          <a:xfrm>
            <a:off x="232775" y="1400131"/>
            <a:ext cx="10666413" cy="5321344"/>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indent="-2270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pPr lvl="1" hangingPunct="1">
              <a:spcBef>
                <a:spcPts val="600"/>
              </a:spcBef>
              <a:spcAft>
                <a:spcPts val="600"/>
              </a:spcAft>
              <a:buClr>
                <a:srgbClr val="A53010"/>
              </a:buClr>
              <a:buSzPct val="75000"/>
              <a:buFont typeface="Wingdings 3" panose="05040102010807070707" pitchFamily="18" charset="2"/>
              <a:buChar char=""/>
              <a:defRPr/>
            </a:pPr>
            <a:r>
              <a:rPr lang="fr-FR" altLang="fr-FR" sz="2400" dirty="0">
                <a:solidFill>
                  <a:srgbClr val="404040"/>
                </a:solidFill>
                <a:cs typeface="Arial" panose="020B0604020202020204" pitchFamily="34" charset="0"/>
              </a:rPr>
              <a:t>La charge de travail doit permettre les espaces d’échanges</a:t>
            </a:r>
          </a:p>
          <a:p>
            <a:pPr marL="173037" lvl="1" indent="0" hangingPunct="1">
              <a:spcBef>
                <a:spcPts val="600"/>
              </a:spcBef>
              <a:spcAft>
                <a:spcPts val="600"/>
              </a:spcAft>
              <a:buClr>
                <a:srgbClr val="A53010"/>
              </a:buClr>
              <a:buSzPct val="75000"/>
              <a:defRPr/>
            </a:pPr>
            <a:endParaRPr lang="fr-FR" altLang="fr-FR" sz="2400" dirty="0">
              <a:solidFill>
                <a:srgbClr val="404040"/>
              </a:solidFill>
              <a:cs typeface="Arial" panose="020B0604020202020204" pitchFamily="34" charset="0"/>
            </a:endParaRPr>
          </a:p>
          <a:p>
            <a:pPr lvl="1" hangingPunct="1">
              <a:spcBef>
                <a:spcPts val="600"/>
              </a:spcBef>
              <a:spcAft>
                <a:spcPts val="600"/>
              </a:spcAft>
              <a:buClr>
                <a:srgbClr val="A53010"/>
              </a:buClr>
              <a:buSzPct val="75000"/>
              <a:buFont typeface="Wingdings 3" panose="05040102010807070707" pitchFamily="18" charset="2"/>
              <a:buChar char=""/>
              <a:defRPr/>
            </a:pPr>
            <a:r>
              <a:rPr lang="fr-FR" altLang="fr-FR" sz="2400" dirty="0">
                <a:solidFill>
                  <a:srgbClr val="404040"/>
                </a:solidFill>
                <a:cs typeface="Arial" panose="020B0604020202020204" pitchFamily="34" charset="0"/>
              </a:rPr>
              <a:t>Choisir le type et la durée des espaces d’échanges en fonction de celle-ci</a:t>
            </a:r>
          </a:p>
          <a:p>
            <a:pPr marL="173037" lvl="1" indent="0" hangingPunct="1">
              <a:spcBef>
                <a:spcPts val="600"/>
              </a:spcBef>
              <a:spcAft>
                <a:spcPts val="600"/>
              </a:spcAft>
              <a:buClr>
                <a:srgbClr val="A53010"/>
              </a:buClr>
              <a:buSzPct val="75000"/>
              <a:defRPr/>
            </a:pPr>
            <a:endParaRPr lang="fr-FR" altLang="fr-FR" sz="2400" dirty="0">
              <a:solidFill>
                <a:srgbClr val="404040"/>
              </a:solidFill>
              <a:cs typeface="Arial" panose="020B0604020202020204" pitchFamily="34" charset="0"/>
            </a:endParaRPr>
          </a:p>
          <a:p>
            <a:pPr lvl="1" hangingPunct="1">
              <a:spcBef>
                <a:spcPts val="600"/>
              </a:spcBef>
              <a:spcAft>
                <a:spcPts val="600"/>
              </a:spcAft>
              <a:buClr>
                <a:srgbClr val="A53010"/>
              </a:buClr>
              <a:buSzPct val="75000"/>
              <a:buFont typeface="Wingdings 3" panose="05040102010807070707" pitchFamily="18" charset="2"/>
              <a:buChar char=""/>
              <a:defRPr/>
            </a:pPr>
            <a:r>
              <a:rPr lang="fr-FR" altLang="fr-FR" sz="2400" dirty="0">
                <a:solidFill>
                  <a:srgbClr val="404040"/>
                </a:solidFill>
                <a:cs typeface="Arial" panose="020B0604020202020204" pitchFamily="34" charset="0"/>
              </a:rPr>
              <a:t>La charge de travail : élément bloquant, mais pas un alibi car …           </a:t>
            </a:r>
          </a:p>
          <a:p>
            <a:pPr lvl="2" hangingPunct="1">
              <a:spcBef>
                <a:spcPts val="600"/>
              </a:spcBef>
              <a:spcAft>
                <a:spcPts val="600"/>
              </a:spcAft>
              <a:buClr>
                <a:srgbClr val="A53010"/>
              </a:buClr>
              <a:buSzPct val="45000"/>
              <a:buFont typeface="Wingdings 3" panose="05040102010807070707" pitchFamily="18" charset="2"/>
              <a:buChar char=""/>
              <a:defRPr/>
            </a:pPr>
            <a:r>
              <a:rPr lang="fr-FR" altLang="fr-FR" sz="2400" b="1" dirty="0">
                <a:solidFill>
                  <a:srgbClr val="404040"/>
                </a:solidFill>
                <a:cs typeface="Arial" panose="020B0604020202020204" pitchFamily="34" charset="0"/>
              </a:rPr>
              <a:t>  QVT = gain de temps</a:t>
            </a:r>
            <a:endParaRPr lang="fr-FR" altLang="fr-FR" sz="2400" dirty="0">
              <a:solidFill>
                <a:srgbClr val="404040"/>
              </a:solidFill>
              <a:cs typeface="Arial" panose="020B0604020202020204" pitchFamily="34" charset="0"/>
            </a:endParaRPr>
          </a:p>
          <a:p>
            <a:pPr lvl="1" hangingPunct="1">
              <a:spcBef>
                <a:spcPts val="600"/>
              </a:spcBef>
              <a:spcAft>
                <a:spcPts val="600"/>
              </a:spcAft>
              <a:buClr>
                <a:srgbClr val="A53010"/>
              </a:buClr>
              <a:buSzPct val="75000"/>
              <a:buFont typeface="Wingdings 3" panose="05040102010807070707" pitchFamily="18" charset="2"/>
              <a:buChar char=""/>
              <a:defRPr/>
            </a:pPr>
            <a:r>
              <a:rPr lang="fr-FR" altLang="fr-FR" sz="2400" dirty="0">
                <a:solidFill>
                  <a:srgbClr val="404040"/>
                </a:solidFill>
                <a:cs typeface="Arial" panose="020B0604020202020204" pitchFamily="34" charset="0"/>
              </a:rPr>
              <a:t>Vers un outil d’évaluation de la charge de travail réelle pour mieux répartir les moyens humains  </a:t>
            </a:r>
          </a:p>
          <a:p>
            <a:pPr marL="173037" lvl="1" indent="0" hangingPunct="1">
              <a:spcBef>
                <a:spcPts val="600"/>
              </a:spcBef>
              <a:spcAft>
                <a:spcPts val="600"/>
              </a:spcAft>
              <a:buClr>
                <a:srgbClr val="A53010"/>
              </a:buClr>
              <a:buSzPct val="75000"/>
              <a:defRPr/>
            </a:pPr>
            <a:endParaRPr lang="fr-FR" altLang="fr-FR" sz="2400" dirty="0">
              <a:solidFill>
                <a:srgbClr val="404040"/>
              </a:solidFill>
              <a:cs typeface="Arial" panose="020B0604020202020204" pitchFamily="34" charset="0"/>
            </a:endParaRPr>
          </a:p>
          <a:p>
            <a:pPr lvl="1" hangingPunct="1">
              <a:spcBef>
                <a:spcPts val="600"/>
              </a:spcBef>
              <a:spcAft>
                <a:spcPts val="600"/>
              </a:spcAft>
              <a:buClr>
                <a:srgbClr val="A53010"/>
              </a:buClr>
              <a:buSzPct val="75000"/>
              <a:buFont typeface="Wingdings 3" panose="05040102010807070707" pitchFamily="18" charset="2"/>
              <a:buChar char=""/>
              <a:defRPr/>
            </a:pPr>
            <a:r>
              <a:rPr lang="fr-FR" altLang="fr-FR" sz="2400" dirty="0">
                <a:solidFill>
                  <a:srgbClr val="404040"/>
                </a:solidFill>
                <a:cs typeface="Arial" panose="020B0604020202020204" pitchFamily="34" charset="0"/>
              </a:rPr>
              <a:t>Négociation avec la direction sur la récupération des heures supplémentaires</a:t>
            </a:r>
          </a:p>
          <a:p>
            <a:pPr hangingPunct="1">
              <a:spcAft>
                <a:spcPts val="1425"/>
              </a:spcAft>
              <a:defRPr/>
            </a:pPr>
            <a:endParaRPr lang="en-US" altLang="fr-FR" dirty="0">
              <a:solidFill>
                <a:srgbClr val="404040"/>
              </a:solidFill>
              <a:latin typeface="Century Gothic" panose="020B0502020202020204" pitchFamily="34" charset="0"/>
              <a:cs typeface="Calibri" panose="020F0502020204030204" pitchFamily="34" charset="0"/>
            </a:endParaRPr>
          </a:p>
          <a:p>
            <a:pPr hangingPunct="1">
              <a:spcAft>
                <a:spcPts val="1425"/>
              </a:spcAft>
              <a:defRPr/>
            </a:pPr>
            <a:endParaRPr lang="en-US" altLang="fr-FR" sz="2400" dirty="0">
              <a:solidFill>
                <a:srgbClr val="404040"/>
              </a:solidFill>
              <a:latin typeface="Century Gothic" panose="020B0502020202020204" pitchFamily="34" charset="0"/>
              <a:cs typeface="Calibri" panose="020F0502020204030204" pitchFamily="34" charset="0"/>
            </a:endParaRPr>
          </a:p>
          <a:p>
            <a:pPr hangingPunct="1">
              <a:spcBef>
                <a:spcPts val="1000"/>
              </a:spcBef>
              <a:defRPr/>
            </a:pPr>
            <a:endParaRPr lang="en-US" altLang="fr-FR" dirty="0">
              <a:solidFill>
                <a:srgbClr val="40404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5630779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
            <a:extLst>
              <a:ext uri="{FF2B5EF4-FFF2-40B4-BE49-F238E27FC236}">
                <a16:creationId xmlns:a16="http://schemas.microsoft.com/office/drawing/2014/main" id="{1AB3A10C-A223-4794-A3B1-CAD158380A5D}"/>
              </a:ext>
            </a:extLst>
          </p:cNvPr>
          <p:cNvSpPr>
            <a:spLocks noGrp="1" noChangeArrowheads="1"/>
          </p:cNvSpPr>
          <p:nvPr>
            <p:ph type="title"/>
          </p:nvPr>
        </p:nvSpPr>
        <p:spPr>
          <a:xfrm>
            <a:off x="1487488" y="620713"/>
            <a:ext cx="10333611" cy="1284287"/>
          </a:xfrm>
        </p:spPr>
        <p:txBody>
          <a:bodyP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4000" b="1" dirty="0">
                <a:solidFill>
                  <a:srgbClr val="002060"/>
                </a:solidFill>
                <a:latin typeface="Arial" panose="020B0604020202020204" pitchFamily="34" charset="0"/>
                <a:cs typeface="Arial" panose="020B0604020202020204" pitchFamily="34" charset="0"/>
              </a:rPr>
              <a:t>La qualité du binôme </a:t>
            </a:r>
            <a:br>
              <a:rPr lang="fr-FR" altLang="fr-FR" sz="4000" b="1" dirty="0">
                <a:solidFill>
                  <a:srgbClr val="002060"/>
                </a:solidFill>
                <a:latin typeface="Arial" panose="020B0604020202020204" pitchFamily="34" charset="0"/>
                <a:cs typeface="Arial" panose="020B0604020202020204" pitchFamily="34" charset="0"/>
              </a:rPr>
            </a:br>
            <a:r>
              <a:rPr lang="fr-FR" altLang="fr-FR" sz="4000" b="1" dirty="0">
                <a:solidFill>
                  <a:srgbClr val="002060"/>
                </a:solidFill>
                <a:latin typeface="Arial" panose="020B0604020202020204" pitchFamily="34" charset="0"/>
                <a:cs typeface="Arial" panose="020B0604020202020204" pitchFamily="34" charset="0"/>
              </a:rPr>
              <a:t>chef de service / cadre de santé</a:t>
            </a:r>
            <a:br>
              <a:rPr lang="en-US" altLang="fr-FR" sz="3600" b="1" dirty="0">
                <a:solidFill>
                  <a:srgbClr val="262626"/>
                </a:solidFill>
              </a:rPr>
            </a:br>
            <a:endParaRPr lang="en-US" altLang="fr-FR" sz="3600" b="1" dirty="0">
              <a:solidFill>
                <a:srgbClr val="262626"/>
              </a:solidFill>
            </a:endParaRPr>
          </a:p>
        </p:txBody>
      </p:sp>
      <p:sp>
        <p:nvSpPr>
          <p:cNvPr id="2" name="Espace réservé du numéro de diapositive 1">
            <a:extLst>
              <a:ext uri="{FF2B5EF4-FFF2-40B4-BE49-F238E27FC236}">
                <a16:creationId xmlns:a16="http://schemas.microsoft.com/office/drawing/2014/main" id="{FD61B297-DF32-4FFD-B8AC-5BD0FDA2063F}"/>
              </a:ext>
            </a:extLst>
          </p:cNvPr>
          <p:cNvSpPr>
            <a:spLocks noGrp="1"/>
          </p:cNvSpPr>
          <p:nvPr>
            <p:ph type="sldNum" sz="quarter" idx="12"/>
          </p:nvPr>
        </p:nvSpPr>
        <p:spPr/>
        <p:txBody>
          <a:bodyPr/>
          <a:lstStyle/>
          <a:p>
            <a:fld id="{01C5C47E-67BF-4FDC-9E96-1A11D1392785}" type="slidenum">
              <a:rPr lang="fr-FR" smtClean="0"/>
              <a:t>57</a:t>
            </a:fld>
            <a:endParaRPr lang="fr-FR"/>
          </a:p>
        </p:txBody>
      </p:sp>
      <p:sp>
        <p:nvSpPr>
          <p:cNvPr id="223235" name="Text Box 2">
            <a:extLst>
              <a:ext uri="{FF2B5EF4-FFF2-40B4-BE49-F238E27FC236}">
                <a16:creationId xmlns:a16="http://schemas.microsoft.com/office/drawing/2014/main" id="{9B81AB29-AA62-4230-8282-A4E3274BB1F0}"/>
              </a:ext>
            </a:extLst>
          </p:cNvPr>
          <p:cNvSpPr txBox="1">
            <a:spLocks noChangeArrowheads="1"/>
          </p:cNvSpPr>
          <p:nvPr/>
        </p:nvSpPr>
        <p:spPr bwMode="auto">
          <a:xfrm>
            <a:off x="722138" y="1815306"/>
            <a:ext cx="9543611" cy="362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hangingPunct="1">
              <a:spcBef>
                <a:spcPts val="1000"/>
              </a:spcBef>
              <a:buClr>
                <a:srgbClr val="A53010"/>
              </a:buClr>
              <a:buSzPct val="45000"/>
              <a:buFont typeface="Wingdings 3" panose="05040102010807070707" pitchFamily="18" charset="2"/>
              <a:buChar char=""/>
            </a:pPr>
            <a:r>
              <a:rPr lang="fr-FR" altLang="fr-FR" sz="2400" dirty="0">
                <a:solidFill>
                  <a:srgbClr val="404040"/>
                </a:solidFill>
                <a:cs typeface="Arial" panose="020B0604020202020204" pitchFamily="34" charset="0"/>
              </a:rPr>
              <a:t>Facteur  de réussite très important</a:t>
            </a:r>
          </a:p>
          <a:p>
            <a:pPr hangingPunct="1">
              <a:spcBef>
                <a:spcPts val="1000"/>
              </a:spcBef>
            </a:pPr>
            <a:endParaRPr lang="fr-FR" altLang="fr-FR" sz="2400" dirty="0">
              <a:solidFill>
                <a:srgbClr val="404040"/>
              </a:solidFill>
              <a:cs typeface="Arial" panose="020B0604020202020204" pitchFamily="34" charset="0"/>
            </a:endParaRPr>
          </a:p>
          <a:p>
            <a:pPr hangingPunct="1">
              <a:spcBef>
                <a:spcPts val="1000"/>
              </a:spcBef>
              <a:buClr>
                <a:srgbClr val="A53010"/>
              </a:buClr>
              <a:buSzPct val="45000"/>
              <a:buFont typeface="Wingdings 3" panose="05040102010807070707" pitchFamily="18" charset="2"/>
              <a:buChar char=""/>
            </a:pPr>
            <a:r>
              <a:rPr lang="fr-FR" altLang="fr-FR" sz="2400" dirty="0">
                <a:solidFill>
                  <a:srgbClr val="404040"/>
                </a:solidFill>
                <a:cs typeface="Arial" panose="020B0604020202020204" pitchFamily="34" charset="0"/>
              </a:rPr>
              <a:t>Moments d’échange réguliers</a:t>
            </a:r>
          </a:p>
          <a:p>
            <a:pPr hangingPunct="1">
              <a:spcBef>
                <a:spcPts val="1000"/>
              </a:spcBef>
            </a:pPr>
            <a:endParaRPr lang="fr-FR" altLang="fr-FR" sz="2400" dirty="0">
              <a:solidFill>
                <a:srgbClr val="404040"/>
              </a:solidFill>
              <a:cs typeface="Arial" panose="020B0604020202020204" pitchFamily="34" charset="0"/>
            </a:endParaRPr>
          </a:p>
          <a:p>
            <a:pPr hangingPunct="1">
              <a:spcBef>
                <a:spcPts val="1000"/>
              </a:spcBef>
              <a:buClr>
                <a:srgbClr val="A53010"/>
              </a:buClr>
              <a:buSzPct val="45000"/>
              <a:buFont typeface="Wingdings 3" panose="05040102010807070707" pitchFamily="18" charset="2"/>
              <a:buChar char=""/>
            </a:pPr>
            <a:r>
              <a:rPr lang="fr-FR" altLang="fr-FR" sz="2400" dirty="0">
                <a:solidFill>
                  <a:srgbClr val="404040"/>
                </a:solidFill>
                <a:cs typeface="Arial" panose="020B0604020202020204" pitchFamily="34" charset="0"/>
              </a:rPr>
              <a:t>Mêmes approches du management et du leadership</a:t>
            </a:r>
          </a:p>
          <a:p>
            <a:pPr hangingPunct="1">
              <a:spcBef>
                <a:spcPts val="1000"/>
              </a:spcBef>
            </a:pPr>
            <a:endParaRPr lang="fr-FR" altLang="fr-FR" sz="2400" dirty="0">
              <a:solidFill>
                <a:srgbClr val="404040"/>
              </a:solidFill>
              <a:cs typeface="Arial" panose="020B0604020202020204" pitchFamily="34" charset="0"/>
            </a:endParaRPr>
          </a:p>
          <a:p>
            <a:pPr hangingPunct="1">
              <a:spcBef>
                <a:spcPts val="1000"/>
              </a:spcBef>
              <a:buClr>
                <a:srgbClr val="A53010"/>
              </a:buClr>
              <a:buSzPct val="45000"/>
              <a:buFont typeface="Wingdings 3" panose="05040102010807070707" pitchFamily="18" charset="2"/>
              <a:buChar char=""/>
            </a:pPr>
            <a:r>
              <a:rPr lang="fr-FR" altLang="fr-FR" sz="2400" dirty="0">
                <a:solidFill>
                  <a:srgbClr val="404040"/>
                </a:solidFill>
                <a:cs typeface="Arial" panose="020B0604020202020204" pitchFamily="34" charset="0"/>
              </a:rPr>
              <a:t>Être persuadés de l’importance des espaces d’échanges et des groupes de travail sur le travail réel</a:t>
            </a:r>
          </a:p>
        </p:txBody>
      </p:sp>
    </p:spTree>
    <p:extLst>
      <p:ext uri="{BB962C8B-B14F-4D97-AF65-F5344CB8AC3E}">
        <p14:creationId xmlns:p14="http://schemas.microsoft.com/office/powerpoint/2010/main" val="263485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
            <a:extLst>
              <a:ext uri="{FF2B5EF4-FFF2-40B4-BE49-F238E27FC236}">
                <a16:creationId xmlns:a16="http://schemas.microsoft.com/office/drawing/2014/main" id="{A2E65841-FB59-454F-82E1-0A083A21784B}"/>
              </a:ext>
            </a:extLst>
          </p:cNvPr>
          <p:cNvSpPr>
            <a:spLocks noChangeArrowheads="1"/>
          </p:cNvSpPr>
          <p:nvPr/>
        </p:nvSpPr>
        <p:spPr bwMode="auto">
          <a:xfrm>
            <a:off x="322263" y="1019381"/>
            <a:ext cx="11549062" cy="5519531"/>
          </a:xfrm>
          <a:prstGeom prst="rect">
            <a:avLst/>
          </a:prstGeom>
          <a:solidFill>
            <a:srgbClr val="000000">
              <a:alpha val="7843"/>
            </a:srgbClr>
          </a:solidFill>
          <a:ln>
            <a:noFill/>
          </a:ln>
          <a:effectLst/>
          <a:extLst>
            <a:ext uri="{91240B29-F687-4F45-9708-019B960494DF}">
              <a14:hiddenLine xmlns:a14="http://schemas.microsoft.com/office/drawing/2010/main" w="12708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17091" name="Rectangle 2">
            <a:extLst>
              <a:ext uri="{FF2B5EF4-FFF2-40B4-BE49-F238E27FC236}">
                <a16:creationId xmlns:a16="http://schemas.microsoft.com/office/drawing/2014/main" id="{A55C8B2B-A08B-49A0-AF21-ADC66857EA2B}"/>
              </a:ext>
            </a:extLst>
          </p:cNvPr>
          <p:cNvSpPr>
            <a:spLocks noGrp="1" noChangeArrowheads="1"/>
          </p:cNvSpPr>
          <p:nvPr>
            <p:ph type="title" idx="4294967295"/>
          </p:nvPr>
        </p:nvSpPr>
        <p:spPr>
          <a:xfrm>
            <a:off x="838200" y="963613"/>
            <a:ext cx="2581838" cy="4929187"/>
          </a:xfrm>
        </p:spPr>
        <p:txBody>
          <a:bodyPr/>
          <a:lstStyle/>
          <a:p>
            <a:pPr eaLnBrk="1" hangingPunct="1">
              <a:lnSpc>
                <a:spcPct val="90000"/>
              </a:lnSpc>
              <a:tabLst>
                <a:tab pos="723900" algn="l"/>
                <a:tab pos="1447800" algn="l"/>
                <a:tab pos="2171700" algn="l"/>
                <a:tab pos="2895600" algn="l"/>
              </a:tabLst>
            </a:pPr>
            <a:br>
              <a:rPr lang="fr-FR" altLang="fr-FR" sz="4400" b="1" dirty="0">
                <a:latin typeface="Calibri Light" panose="020F0302020204030204" pitchFamily="34" charset="0"/>
              </a:rPr>
            </a:br>
            <a:r>
              <a:rPr lang="fr-FR" altLang="fr-FR" sz="2800" b="1" dirty="0">
                <a:latin typeface="Arial" panose="020B0604020202020204" pitchFamily="34" charset="0"/>
                <a:cs typeface="Arial" panose="020B0604020202020204" pitchFamily="34" charset="0"/>
              </a:rPr>
              <a:t>CONTENU DES ESPACES D’ECHANGES</a:t>
            </a:r>
          </a:p>
        </p:txBody>
      </p:sp>
      <p:sp>
        <p:nvSpPr>
          <p:cNvPr id="217093" name="Text Box 4">
            <a:extLst>
              <a:ext uri="{FF2B5EF4-FFF2-40B4-BE49-F238E27FC236}">
                <a16:creationId xmlns:a16="http://schemas.microsoft.com/office/drawing/2014/main" id="{3DAA8CBA-5D83-4064-9587-C96995902B29}"/>
              </a:ext>
            </a:extLst>
          </p:cNvPr>
          <p:cNvSpPr txBox="1">
            <a:spLocks noChangeArrowheads="1"/>
          </p:cNvSpPr>
          <p:nvPr/>
        </p:nvSpPr>
        <p:spPr bwMode="auto">
          <a:xfrm>
            <a:off x="3581401" y="1019381"/>
            <a:ext cx="7642122" cy="534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228600" indent="-227013">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Bef>
                <a:spcPts val="600"/>
              </a:spcBef>
              <a:spcAft>
                <a:spcPct val="0"/>
              </a:spcAft>
            </a:pPr>
            <a:r>
              <a:rPr lang="fr-FR" altLang="fr-FR" sz="2400" b="1" dirty="0">
                <a:latin typeface="Arial" panose="020B0604020202020204" pitchFamily="34" charset="0"/>
                <a:cs typeface="Arial" panose="020B0604020202020204" pitchFamily="34" charset="0"/>
              </a:rPr>
              <a:t>La chronologie d’une réunion est toujours la même </a:t>
            </a:r>
          </a:p>
          <a:p>
            <a:pPr eaLnBrk="1" hangingPunct="1">
              <a:lnSpc>
                <a:spcPct val="100000"/>
              </a:lnSpc>
              <a:spcBef>
                <a:spcPts val="600"/>
              </a:spcBef>
              <a:spcAft>
                <a:spcPct val="0"/>
              </a:spcAft>
            </a:pPr>
            <a:endParaRPr lang="fr-FR" altLang="fr-FR" sz="2400" dirty="0">
              <a:latin typeface="Arial" panose="020B0604020202020204" pitchFamily="34" charset="0"/>
              <a:cs typeface="Arial" panose="020B0604020202020204" pitchFamily="34" charset="0"/>
            </a:endParaRPr>
          </a:p>
          <a:p>
            <a:pPr eaLnBrk="1" hangingPunct="1">
              <a:lnSpc>
                <a:spcPct val="100000"/>
              </a:lnSpc>
              <a:spcBef>
                <a:spcPts val="600"/>
              </a:spcBef>
              <a:spcAft>
                <a:spcPct val="0"/>
              </a:spcAft>
              <a:buClr>
                <a:srgbClr val="FF0000"/>
              </a:buClr>
              <a:buSzPct val="45000"/>
              <a:buFont typeface="Courier New" panose="02070309020205020404" pitchFamily="49" charset="0"/>
              <a:buChar char="o"/>
            </a:pPr>
            <a:r>
              <a:rPr lang="fr-FR" altLang="fr-FR" sz="2400" dirty="0">
                <a:latin typeface="Arial" panose="020B0604020202020204" pitchFamily="34" charset="0"/>
                <a:cs typeface="Arial" panose="020B0604020202020204" pitchFamily="34" charset="0"/>
              </a:rPr>
              <a:t>s’assurer que chacun dispose des mêmes informations</a:t>
            </a:r>
          </a:p>
          <a:p>
            <a:pPr eaLnBrk="1" hangingPunct="1">
              <a:lnSpc>
                <a:spcPct val="100000"/>
              </a:lnSpc>
              <a:spcBef>
                <a:spcPts val="600"/>
              </a:spcBef>
              <a:spcAft>
                <a:spcPct val="0"/>
              </a:spcAft>
              <a:buClr>
                <a:srgbClr val="C00000"/>
              </a:buClr>
              <a:buSzPct val="45000"/>
              <a:buFont typeface="Courier New" panose="02070309020205020404" pitchFamily="49" charset="0"/>
              <a:buChar char="o"/>
            </a:pPr>
            <a:r>
              <a:rPr lang="fr-FR" altLang="fr-FR" sz="2400" dirty="0">
                <a:latin typeface="Arial" panose="020B0604020202020204" pitchFamily="34" charset="0"/>
                <a:cs typeface="Arial" panose="020B0604020202020204" pitchFamily="34" charset="0"/>
              </a:rPr>
              <a:t>échange informel</a:t>
            </a:r>
          </a:p>
          <a:p>
            <a:pPr eaLnBrk="1" hangingPunct="1">
              <a:lnSpc>
                <a:spcPct val="100000"/>
              </a:lnSpc>
              <a:spcBef>
                <a:spcPts val="600"/>
              </a:spcBef>
              <a:spcAft>
                <a:spcPct val="0"/>
              </a:spcAft>
              <a:buClr>
                <a:srgbClr val="C00000"/>
              </a:buClr>
              <a:buSzPct val="45000"/>
              <a:buFont typeface="Courier New" panose="02070309020205020404" pitchFamily="49" charset="0"/>
              <a:buChar char="o"/>
            </a:pPr>
            <a:r>
              <a:rPr lang="fr-FR" altLang="fr-FR" sz="2400" dirty="0">
                <a:latin typeface="Arial" panose="020B0604020202020204" pitchFamily="34" charset="0"/>
                <a:cs typeface="Arial" panose="020B0604020202020204" pitchFamily="34" charset="0"/>
              </a:rPr>
              <a:t>structuration des propositions</a:t>
            </a:r>
          </a:p>
          <a:p>
            <a:pPr eaLnBrk="1" hangingPunct="1">
              <a:lnSpc>
                <a:spcPct val="100000"/>
              </a:lnSpc>
              <a:spcBef>
                <a:spcPts val="600"/>
              </a:spcBef>
              <a:spcAft>
                <a:spcPct val="0"/>
              </a:spcAft>
              <a:buClr>
                <a:srgbClr val="C00000"/>
              </a:buClr>
              <a:buSzPct val="45000"/>
              <a:buFont typeface="Courier New" panose="02070309020205020404" pitchFamily="49" charset="0"/>
              <a:buChar char="o"/>
            </a:pPr>
            <a:r>
              <a:rPr lang="fr-FR" altLang="fr-FR" sz="2400" dirty="0">
                <a:latin typeface="Arial" panose="020B0604020202020204" pitchFamily="34" charset="0"/>
                <a:cs typeface="Arial" panose="020B0604020202020204" pitchFamily="34" charset="0"/>
              </a:rPr>
              <a:t>argumentation de chacun vis-à-vis des propositions</a:t>
            </a:r>
          </a:p>
          <a:p>
            <a:pPr eaLnBrk="1" hangingPunct="1">
              <a:lnSpc>
                <a:spcPct val="100000"/>
              </a:lnSpc>
              <a:spcBef>
                <a:spcPts val="600"/>
              </a:spcBef>
              <a:spcAft>
                <a:spcPct val="0"/>
              </a:spcAft>
              <a:buClr>
                <a:srgbClr val="C00000"/>
              </a:buClr>
              <a:buSzPct val="45000"/>
              <a:buFont typeface="Courier New" panose="02070309020205020404" pitchFamily="49" charset="0"/>
              <a:buChar char="o"/>
            </a:pPr>
            <a:r>
              <a:rPr lang="fr-FR" altLang="fr-FR" sz="2400" dirty="0">
                <a:latin typeface="Arial" panose="020B0604020202020204" pitchFamily="34" charset="0"/>
                <a:cs typeface="Arial" panose="020B0604020202020204" pitchFamily="34" charset="0"/>
              </a:rPr>
              <a:t>recherche de consensus</a:t>
            </a:r>
          </a:p>
          <a:p>
            <a:pPr eaLnBrk="1" hangingPunct="1">
              <a:lnSpc>
                <a:spcPct val="100000"/>
              </a:lnSpc>
              <a:spcBef>
                <a:spcPts val="600"/>
              </a:spcBef>
              <a:spcAft>
                <a:spcPct val="0"/>
              </a:spcAft>
              <a:buClr>
                <a:srgbClr val="C00000"/>
              </a:buClr>
              <a:buSzPct val="45000"/>
              <a:buFont typeface="Courier New" panose="02070309020205020404" pitchFamily="49" charset="0"/>
              <a:buChar char="o"/>
            </a:pPr>
            <a:r>
              <a:rPr lang="fr-FR" altLang="fr-FR" sz="2400" dirty="0">
                <a:latin typeface="Arial" panose="020B0604020202020204" pitchFamily="34" charset="0"/>
                <a:cs typeface="Arial" panose="020B0604020202020204" pitchFamily="34" charset="0"/>
              </a:rPr>
              <a:t>prise de décision</a:t>
            </a:r>
          </a:p>
          <a:p>
            <a:pPr eaLnBrk="1" hangingPunct="1">
              <a:lnSpc>
                <a:spcPct val="100000"/>
              </a:lnSpc>
              <a:spcBef>
                <a:spcPts val="600"/>
              </a:spcBef>
              <a:spcAft>
                <a:spcPct val="0"/>
              </a:spcAft>
              <a:buClrTx/>
              <a:buSzTx/>
              <a:buFontTx/>
              <a:buNone/>
            </a:pPr>
            <a:r>
              <a:rPr lang="fr-FR" altLang="fr-FR" sz="2400" dirty="0">
                <a:latin typeface="Arial" panose="020B0604020202020204" pitchFamily="34" charset="0"/>
                <a:cs typeface="Arial" panose="020B0604020202020204" pitchFamily="34" charset="0"/>
              </a:rPr>
              <a:t>    = </a:t>
            </a:r>
            <a:r>
              <a:rPr lang="fr-FR" altLang="fr-FR" sz="2400" b="1" dirty="0">
                <a:latin typeface="Arial" panose="020B0604020202020204" pitchFamily="34" charset="0"/>
                <a:cs typeface="Arial" panose="020B0604020202020204" pitchFamily="34" charset="0"/>
              </a:rPr>
              <a:t>Technique des trois tours de table</a:t>
            </a:r>
          </a:p>
          <a:p>
            <a:pPr eaLnBrk="1" hangingPunct="1">
              <a:lnSpc>
                <a:spcPct val="100000"/>
              </a:lnSpc>
              <a:spcBef>
                <a:spcPts val="600"/>
              </a:spcBef>
              <a:spcAft>
                <a:spcPct val="0"/>
              </a:spcAft>
              <a:buClrTx/>
              <a:buSzTx/>
              <a:buFontTx/>
              <a:buNone/>
            </a:pPr>
            <a:r>
              <a:rPr lang="fr-FR" altLang="fr-FR" sz="2400" i="1" dirty="0">
                <a:latin typeface="Arial" panose="020B0604020202020204" pitchFamily="34" charset="0"/>
                <a:cs typeface="Arial" panose="020B0604020202020204" pitchFamily="34" charset="0"/>
              </a:rPr>
              <a:t>Faute de consensus, la décision est prise par le manager en tenant compte des échanges. </a:t>
            </a:r>
          </a:p>
        </p:txBody>
      </p:sp>
      <p:sp>
        <p:nvSpPr>
          <p:cNvPr id="4" name="ZoneTexte 3">
            <a:extLst>
              <a:ext uri="{FF2B5EF4-FFF2-40B4-BE49-F238E27FC236}">
                <a16:creationId xmlns:a16="http://schemas.microsoft.com/office/drawing/2014/main" id="{9A07F98A-53AC-A8F0-F245-9E884184A838}"/>
              </a:ext>
            </a:extLst>
          </p:cNvPr>
          <p:cNvSpPr txBox="1"/>
          <p:nvPr/>
        </p:nvSpPr>
        <p:spPr>
          <a:xfrm>
            <a:off x="2361460" y="317501"/>
            <a:ext cx="9056843" cy="523220"/>
          </a:xfrm>
          <a:prstGeom prst="rect">
            <a:avLst/>
          </a:prstGeom>
          <a:noFill/>
        </p:spPr>
        <p:txBody>
          <a:bodyPr wrap="square" rtlCol="0">
            <a:spAutoFit/>
          </a:bodyPr>
          <a:lstStyle/>
          <a:p>
            <a:r>
              <a:rPr lang="fr-FR" sz="2800" b="1" dirty="0">
                <a:solidFill>
                  <a:srgbClr val="002060"/>
                </a:solidFill>
                <a:latin typeface="Arial" panose="020B0604020202020204" pitchFamily="34" charset="0"/>
                <a:cs typeface="Arial" panose="020B0604020202020204" pitchFamily="34" charset="0"/>
              </a:rPr>
              <a:t>La qualité des espaces d’échanges participatifs</a:t>
            </a:r>
          </a:p>
        </p:txBody>
      </p:sp>
    </p:spTree>
    <p:extLst>
      <p:ext uri="{BB962C8B-B14F-4D97-AF65-F5344CB8AC3E}">
        <p14:creationId xmlns:p14="http://schemas.microsoft.com/office/powerpoint/2010/main" val="2123575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3B49410-EBB9-83EC-1AE1-62E8B97516A4}"/>
              </a:ext>
            </a:extLst>
          </p:cNvPr>
          <p:cNvSpPr>
            <a:spLocks noGrp="1"/>
          </p:cNvSpPr>
          <p:nvPr>
            <p:ph type="title"/>
          </p:nvPr>
        </p:nvSpPr>
        <p:spPr>
          <a:xfrm>
            <a:off x="2592925" y="624110"/>
            <a:ext cx="8911687" cy="654274"/>
          </a:xfrm>
        </p:spPr>
        <p:txBody>
          <a:bodyPr>
            <a:normAutofit fontScale="90000"/>
          </a:bodyPr>
          <a:lstStyle/>
          <a:p>
            <a:r>
              <a:rPr lang="fr-FR" altLang="fr-FR" sz="3600" b="1" dirty="0">
                <a:solidFill>
                  <a:srgbClr val="002060"/>
                </a:solidFill>
                <a:cs typeface="Arial" panose="020B0604020202020204" pitchFamily="34" charset="0"/>
              </a:rPr>
              <a:t>La qualité du management et du leadership</a:t>
            </a:r>
            <a:br>
              <a:rPr lang="fr-FR" altLang="fr-FR" sz="3600" b="1" dirty="0">
                <a:solidFill>
                  <a:srgbClr val="002060"/>
                </a:solidFill>
                <a:cs typeface="Arial" panose="020B0604020202020204" pitchFamily="34" charset="0"/>
              </a:rPr>
            </a:br>
            <a:endParaRPr lang="fr-FR" dirty="0">
              <a:solidFill>
                <a:srgbClr val="002060"/>
              </a:solidFill>
            </a:endParaRPr>
          </a:p>
        </p:txBody>
      </p:sp>
      <p:sp>
        <p:nvSpPr>
          <p:cNvPr id="5" name="Espace réservé du contenu 4">
            <a:extLst>
              <a:ext uri="{FF2B5EF4-FFF2-40B4-BE49-F238E27FC236}">
                <a16:creationId xmlns:a16="http://schemas.microsoft.com/office/drawing/2014/main" id="{3269E92C-E59A-F9E6-901D-491DD3E7C902}"/>
              </a:ext>
            </a:extLst>
          </p:cNvPr>
          <p:cNvSpPr>
            <a:spLocks noGrp="1"/>
          </p:cNvSpPr>
          <p:nvPr>
            <p:ph idx="1"/>
          </p:nvPr>
        </p:nvSpPr>
        <p:spPr>
          <a:xfrm>
            <a:off x="2379216" y="1633491"/>
            <a:ext cx="9125396" cy="4277731"/>
          </a:xfrm>
        </p:spPr>
        <p:txBody>
          <a:bodyPr>
            <a:normAutofit fontScale="92500" lnSpcReduction="20000"/>
          </a:bodyPr>
          <a:lstStyle/>
          <a:p>
            <a:pPr marL="0" indent="0" hangingPunct="1">
              <a:buNone/>
              <a:defRPr/>
            </a:pPr>
            <a:r>
              <a:rPr lang="fr-FR" altLang="fr-FR" sz="2400" b="1" dirty="0">
                <a:solidFill>
                  <a:srgbClr val="404040"/>
                </a:solidFill>
                <a:cs typeface="Arial" panose="020B0604020202020204" pitchFamily="34" charset="0"/>
              </a:rPr>
              <a:t>Qualités du manager à mener ou conduire son équipe </a:t>
            </a:r>
          </a:p>
          <a:p>
            <a:pPr marL="0" indent="0" hangingPunct="1">
              <a:buNone/>
              <a:defRPr/>
            </a:pPr>
            <a:r>
              <a:rPr lang="fr-FR" altLang="fr-FR" sz="2400" b="1" dirty="0">
                <a:solidFill>
                  <a:srgbClr val="404040"/>
                </a:solidFill>
                <a:cs typeface="Arial" panose="020B0604020202020204" pitchFamily="34" charset="0"/>
              </a:rPr>
              <a:t>d</a:t>
            </a:r>
            <a:r>
              <a:rPr lang="fr-FR" altLang="fr-FR" sz="2400" b="1" u="sng" dirty="0">
                <a:solidFill>
                  <a:srgbClr val="404040"/>
                </a:solidFill>
                <a:cs typeface="Arial" panose="020B0604020202020204" pitchFamily="34" charset="0"/>
              </a:rPr>
              <a:t>ans le but d'atteindre les objectifs </a:t>
            </a:r>
            <a:r>
              <a:rPr lang="fr-FR" altLang="fr-FR" sz="2400" b="1" dirty="0">
                <a:solidFill>
                  <a:srgbClr val="404040"/>
                </a:solidFill>
                <a:cs typeface="Arial" panose="020B0604020202020204" pitchFamily="34" charset="0"/>
              </a:rPr>
              <a:t>qui ont été définis (leadership) </a:t>
            </a:r>
          </a:p>
          <a:p>
            <a:pPr marL="0" indent="0" hangingPunct="1">
              <a:buNone/>
              <a:defRPr/>
            </a:pPr>
            <a:r>
              <a:rPr lang="fr-FR" altLang="fr-FR" sz="1800" dirty="0">
                <a:solidFill>
                  <a:srgbClr val="404040"/>
                </a:solidFill>
                <a:cs typeface="Arial" panose="020B0604020202020204" pitchFamily="34" charset="0"/>
              </a:rPr>
              <a:t>	</a:t>
            </a:r>
          </a:p>
          <a:p>
            <a:pPr marL="0" indent="0" algn="just" hangingPunct="1">
              <a:buNone/>
              <a:defRPr/>
            </a:pPr>
            <a:r>
              <a:rPr lang="fr-FR" altLang="fr-FR" sz="1800" i="1" dirty="0">
                <a:solidFill>
                  <a:srgbClr val="404040"/>
                </a:solidFill>
                <a:cs typeface="Arial" panose="020B0604020202020204" pitchFamily="34" charset="0"/>
              </a:rPr>
              <a:t>Très différent du leadership transactionnel axé sur les tâches et où le manager établit les règles et les procédures </a:t>
            </a:r>
          </a:p>
          <a:p>
            <a:pPr marL="0" indent="0" algn="just" hangingPunct="1">
              <a:buNone/>
              <a:defRPr/>
            </a:pPr>
            <a:endParaRPr lang="fr-FR" altLang="fr-FR" sz="1800" i="1" dirty="0">
              <a:solidFill>
                <a:srgbClr val="404040"/>
              </a:solidFill>
              <a:cs typeface="Arial" panose="020B0604020202020204" pitchFamily="34" charset="0"/>
            </a:endParaRPr>
          </a:p>
          <a:p>
            <a:pPr marL="0" indent="0" algn="just" hangingPunct="1">
              <a:buNone/>
              <a:defRPr/>
            </a:pPr>
            <a:endParaRPr lang="fr-FR" altLang="fr-FR" sz="900" i="1" dirty="0">
              <a:solidFill>
                <a:srgbClr val="404040"/>
              </a:solidFill>
              <a:cs typeface="Arial" panose="020B0604020202020204" pitchFamily="34" charset="0"/>
            </a:endParaRPr>
          </a:p>
          <a:p>
            <a:pPr marL="0" indent="0" algn="just" hangingPunct="1">
              <a:buNone/>
              <a:defRPr/>
            </a:pPr>
            <a:r>
              <a:rPr lang="fr-FR" altLang="fr-FR" sz="2400" b="1" dirty="0">
                <a:solidFill>
                  <a:srgbClr val="404040"/>
                </a:solidFill>
                <a:cs typeface="Arial" panose="020B0604020202020204" pitchFamily="34" charset="0"/>
              </a:rPr>
              <a:t>Nouvelles formes de leadership </a:t>
            </a:r>
            <a:r>
              <a:rPr lang="fr-FR" altLang="fr-FR" sz="1800" b="1" dirty="0">
                <a:solidFill>
                  <a:srgbClr val="404040"/>
                </a:solidFill>
                <a:cs typeface="Arial" panose="020B0604020202020204" pitchFamily="34" charset="0"/>
              </a:rPr>
              <a:t>: </a:t>
            </a:r>
          </a:p>
          <a:p>
            <a:pPr algn="just" hangingPunct="1">
              <a:defRPr/>
            </a:pPr>
            <a:endParaRPr lang="fr-FR" altLang="fr-FR" sz="1800" b="1" dirty="0">
              <a:solidFill>
                <a:srgbClr val="404040"/>
              </a:solidFill>
              <a:cs typeface="Arial" panose="020B0604020202020204" pitchFamily="34" charset="0"/>
            </a:endParaRPr>
          </a:p>
          <a:p>
            <a:pPr marL="257175" indent="-257175" algn="just" hangingPunct="1">
              <a:buFontTx/>
              <a:buChar char="-"/>
              <a:defRPr/>
            </a:pPr>
            <a:r>
              <a:rPr lang="fr-FR" altLang="fr-FR" sz="1800" b="1" dirty="0">
                <a:solidFill>
                  <a:srgbClr val="404040"/>
                </a:solidFill>
                <a:cs typeface="Arial" panose="020B0604020202020204" pitchFamily="34" charset="0"/>
              </a:rPr>
              <a:t>valorisation de l’individu, </a:t>
            </a:r>
          </a:p>
          <a:p>
            <a:pPr marL="257175" indent="-257175" algn="just" hangingPunct="1">
              <a:buFontTx/>
              <a:buChar char="-"/>
              <a:defRPr/>
            </a:pPr>
            <a:r>
              <a:rPr lang="fr-FR" altLang="fr-FR" sz="1800" b="1" dirty="0">
                <a:solidFill>
                  <a:srgbClr val="404040"/>
                </a:solidFill>
                <a:cs typeface="Arial" panose="020B0604020202020204" pitchFamily="34" charset="0"/>
              </a:rPr>
              <a:t>promotion de l’autonomie, </a:t>
            </a:r>
          </a:p>
          <a:p>
            <a:pPr marL="257175" indent="-257175" algn="just" hangingPunct="1">
              <a:buFontTx/>
              <a:buChar char="-"/>
              <a:defRPr/>
            </a:pPr>
            <a:r>
              <a:rPr lang="fr-FR" altLang="fr-FR" sz="1800" b="1" dirty="0">
                <a:solidFill>
                  <a:srgbClr val="404040"/>
                </a:solidFill>
                <a:cs typeface="Arial" panose="020B0604020202020204" pitchFamily="34" charset="0"/>
              </a:rPr>
              <a:t>intelligence collective  </a:t>
            </a:r>
          </a:p>
          <a:p>
            <a:pPr marL="257175" indent="-257175" algn="just" hangingPunct="1">
              <a:buFontTx/>
              <a:buChar char="-"/>
              <a:defRPr/>
            </a:pPr>
            <a:r>
              <a:rPr lang="fr-FR" altLang="fr-FR" sz="1800" b="1" dirty="0">
                <a:solidFill>
                  <a:srgbClr val="404040"/>
                </a:solidFill>
                <a:cs typeface="Arial" panose="020B0604020202020204" pitchFamily="34" charset="0"/>
              </a:rPr>
              <a:t>partage du pouvoir. </a:t>
            </a:r>
          </a:p>
          <a:p>
            <a:endParaRPr lang="fr-FR" dirty="0"/>
          </a:p>
        </p:txBody>
      </p:sp>
    </p:spTree>
    <p:extLst>
      <p:ext uri="{BB962C8B-B14F-4D97-AF65-F5344CB8AC3E}">
        <p14:creationId xmlns:p14="http://schemas.microsoft.com/office/powerpoint/2010/main" val="116273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0C2DFF-3726-49F5-A5A8-02CD33E24224}"/>
              </a:ext>
            </a:extLst>
          </p:cNvPr>
          <p:cNvSpPr>
            <a:spLocks noGrp="1"/>
          </p:cNvSpPr>
          <p:nvPr>
            <p:ph sz="half" idx="1"/>
          </p:nvPr>
        </p:nvSpPr>
        <p:spPr>
          <a:xfrm>
            <a:off x="838200" y="609600"/>
            <a:ext cx="5181600" cy="5567363"/>
          </a:xfrm>
        </p:spPr>
        <p:txBody>
          <a:bodyPr>
            <a:normAutofit fontScale="32500" lnSpcReduction="20000"/>
          </a:bodyPr>
          <a:lstStyle/>
          <a:p>
            <a:pPr marL="0" indent="0">
              <a:buNone/>
            </a:pPr>
            <a:endParaRPr kumimoji="0" lang="fr-FR" altLang="fr-FR" sz="3600" b="1" i="0" u="none" strike="noStrike" kern="1200" cap="none" spc="0" normalizeH="0" baseline="0" noProof="0" dirty="0">
              <a:ln>
                <a:noFill/>
              </a:ln>
              <a:solidFill>
                <a:prstClr val="black"/>
              </a:solidFill>
              <a:effectLst/>
              <a:uLnTx/>
              <a:uFillTx/>
              <a:latin typeface="Calibri Light" charset="0"/>
              <a:ea typeface="+mn-ea"/>
              <a:cs typeface="+mn-cs"/>
            </a:endParaRPr>
          </a:p>
          <a:p>
            <a:pPr marL="0" indent="0">
              <a:buNone/>
            </a:pPr>
            <a:endParaRPr lang="fr-FR" altLang="fr-FR" sz="3600" b="1" noProof="0" dirty="0">
              <a:solidFill>
                <a:prstClr val="black"/>
              </a:solidFill>
              <a:latin typeface="Calibri Light" charset="0"/>
            </a:endParaRPr>
          </a:p>
          <a:p>
            <a:pPr marL="0" indent="0" algn="ctr">
              <a:buNone/>
            </a:pPr>
            <a:endParaRPr kumimoji="0" lang="fr-FR" altLang="fr-FR" sz="5500" b="1" i="0" u="none" strike="noStrike" kern="1200" cap="none" spc="0" normalizeH="0" baseline="0" noProof="0" dirty="0">
              <a:ln>
                <a:noFill/>
              </a:ln>
              <a:solidFill>
                <a:prstClr val="black"/>
              </a:solidFill>
              <a:effectLst/>
              <a:uLnTx/>
              <a:uFillTx/>
              <a:latin typeface="Calibri Light" charset="0"/>
              <a:ea typeface="+mn-ea"/>
              <a:cs typeface="+mn-cs"/>
            </a:endParaRPr>
          </a:p>
          <a:p>
            <a:pPr marL="0" indent="0" algn="ctr">
              <a:buNone/>
            </a:pPr>
            <a:endParaRPr lang="fr-FR" altLang="fr-FR" sz="5500" b="1" dirty="0">
              <a:solidFill>
                <a:prstClr val="black"/>
              </a:solidFill>
              <a:latin typeface="Calibri Light" charset="0"/>
            </a:endParaRPr>
          </a:p>
          <a:p>
            <a:pPr marL="0" indent="0" algn="ctr">
              <a:buNone/>
            </a:pPr>
            <a:endParaRPr kumimoji="0" lang="fr-FR" altLang="fr-FR" sz="5500" b="1" i="0" u="none" strike="noStrike" kern="1200" cap="none" spc="0" normalizeH="0" baseline="0" noProof="0" dirty="0">
              <a:ln>
                <a:noFill/>
              </a:ln>
              <a:solidFill>
                <a:prstClr val="black"/>
              </a:solidFill>
              <a:effectLst/>
              <a:uLnTx/>
              <a:uFillTx/>
              <a:latin typeface="Calibri Light" charset="0"/>
              <a:ea typeface="+mn-ea"/>
              <a:cs typeface="+mn-cs"/>
            </a:endParaRPr>
          </a:p>
          <a:p>
            <a:pPr marL="0" indent="0" algn="ctr">
              <a:buNone/>
            </a:pPr>
            <a:endParaRPr lang="fr-FR" altLang="fr-FR" sz="5500" b="1" dirty="0">
              <a:solidFill>
                <a:prstClr val="black"/>
              </a:solidFill>
              <a:latin typeface="Calibri Light" charset="0"/>
            </a:endParaRPr>
          </a:p>
          <a:p>
            <a:pPr marL="0" indent="0" algn="ctr">
              <a:buNone/>
            </a:pPr>
            <a:endParaRPr kumimoji="0" lang="fr-FR" altLang="fr-FR" sz="5500" b="1" i="0" u="none" strike="noStrike" kern="1200" cap="none" spc="0" normalizeH="0" baseline="0" noProof="0" dirty="0">
              <a:ln>
                <a:noFill/>
              </a:ln>
              <a:solidFill>
                <a:prstClr val="black"/>
              </a:solidFill>
              <a:effectLst/>
              <a:uLnTx/>
              <a:uFillTx/>
              <a:latin typeface="Calibri Light" charset="0"/>
              <a:ea typeface="+mn-ea"/>
              <a:cs typeface="+mn-cs"/>
            </a:endParaRPr>
          </a:p>
          <a:p>
            <a:pPr marL="0" indent="0" algn="ctr">
              <a:buNone/>
            </a:pPr>
            <a:endParaRPr lang="fr-FR" altLang="fr-FR" sz="5500" b="1" dirty="0">
              <a:solidFill>
                <a:prstClr val="black"/>
              </a:solidFill>
              <a:latin typeface="Calibri Light" charset="0"/>
            </a:endParaRPr>
          </a:p>
          <a:p>
            <a:pPr marL="0" indent="0" algn="ctr">
              <a:buNone/>
            </a:pPr>
            <a:r>
              <a:rPr kumimoji="0" lang="fr-FR" altLang="fr-FR" sz="11100" b="1" i="0" u="none" strike="noStrike" kern="1200" cap="none" spc="0" normalizeH="0" baseline="0" noProof="0" dirty="0">
                <a:ln>
                  <a:noFill/>
                </a:ln>
                <a:solidFill>
                  <a:srgbClr val="002060"/>
                </a:solidFill>
                <a:effectLst/>
                <a:uLnTx/>
                <a:uFillTx/>
                <a:latin typeface="Calibri Light" charset="0"/>
                <a:ea typeface="+mn-ea"/>
                <a:cs typeface="+mn-cs"/>
              </a:rPr>
              <a:t>EPIDEMIOLOGIE</a:t>
            </a:r>
            <a:endParaRPr lang="fr-FR" sz="11100" b="1" dirty="0">
              <a:solidFill>
                <a:srgbClr val="002060"/>
              </a:solidFill>
            </a:endParaRPr>
          </a:p>
        </p:txBody>
      </p:sp>
      <p:sp>
        <p:nvSpPr>
          <p:cNvPr id="4" name="Espace réservé du contenu 3">
            <a:extLst>
              <a:ext uri="{FF2B5EF4-FFF2-40B4-BE49-F238E27FC236}">
                <a16:creationId xmlns:a16="http://schemas.microsoft.com/office/drawing/2014/main" id="{D84CF5B0-20F8-49F1-BC25-F24542BA40C6}"/>
              </a:ext>
            </a:extLst>
          </p:cNvPr>
          <p:cNvSpPr>
            <a:spLocks noGrp="1"/>
          </p:cNvSpPr>
          <p:nvPr>
            <p:ph sz="half" idx="2"/>
          </p:nvPr>
        </p:nvSpPr>
        <p:spPr>
          <a:xfrm>
            <a:off x="6172200" y="609600"/>
            <a:ext cx="5181600" cy="6029325"/>
          </a:xfrm>
        </p:spPr>
        <p:txBody>
          <a:bodyPr>
            <a:normAutofit fontScale="32500" lnSpcReduction="20000"/>
          </a:bodyPr>
          <a:lstStyle/>
          <a:p>
            <a:pPr eaLnBrk="1" hangingPunct="1">
              <a:spcBef>
                <a:spcPts val="1000"/>
              </a:spcBef>
              <a:spcAft>
                <a:spcPts val="1425"/>
              </a:spcAft>
              <a:buClr>
                <a:srgbClr val="000000"/>
              </a:buClr>
              <a:buSzPct val="45000"/>
              <a:buFont typeface="Arial" panose="020B0604020202020204" pitchFamily="34" charset="0"/>
              <a:buChar char="•"/>
              <a:defRPr/>
            </a:pPr>
            <a:r>
              <a:rPr lang="fr-FR" altLang="fr-FR" sz="5500" b="1" dirty="0">
                <a:latin typeface="Calibri" panose="020F0502020204030204" pitchFamily="34" charset="0"/>
              </a:rPr>
              <a:t>Méta analyse française (2019)</a:t>
            </a:r>
          </a:p>
          <a:p>
            <a:pPr eaLnBrk="1" hangingPunct="1">
              <a:spcBef>
                <a:spcPts val="1000"/>
              </a:spcBef>
              <a:spcAft>
                <a:spcPts val="1425"/>
              </a:spcAft>
              <a:buClr>
                <a:srgbClr val="000000"/>
              </a:buClr>
              <a:buSzPct val="45000"/>
              <a:defRPr/>
            </a:pPr>
            <a:r>
              <a:rPr lang="fr-FR" altLang="fr-FR" sz="5500" dirty="0">
                <a:latin typeface="Calibri" panose="020F0502020204030204" pitchFamily="34" charset="0"/>
              </a:rPr>
              <a:t>Toutes spécialités confondues: 49% burnout dont 5% de sévère </a:t>
            </a:r>
          </a:p>
          <a:p>
            <a:pPr eaLnBrk="1" hangingPunct="1">
              <a:spcBef>
                <a:spcPts val="1000"/>
              </a:spcBef>
              <a:spcAft>
                <a:spcPts val="1425"/>
              </a:spcAft>
              <a:buClr>
                <a:srgbClr val="000000"/>
              </a:buClr>
              <a:buSzPct val="45000"/>
              <a:defRPr/>
            </a:pPr>
            <a:r>
              <a:rPr lang="fr-FR" altLang="fr-FR" sz="5500" dirty="0">
                <a:latin typeface="Calibri" panose="020F0502020204030204" pitchFamily="34" charset="0"/>
              </a:rPr>
              <a:t>Oncologie : 20 à 40 % des personnels soignants et 35 à 60% des médecins présentent un SEPS</a:t>
            </a:r>
          </a:p>
          <a:p>
            <a:pPr eaLnBrk="1" hangingPunct="1">
              <a:spcAft>
                <a:spcPts val="1425"/>
              </a:spcAft>
              <a:defRPr/>
            </a:pPr>
            <a:endParaRPr lang="fr-FR" altLang="fr-FR" sz="5500" dirty="0">
              <a:latin typeface="Calibri" panose="020F0502020204030204" pitchFamily="34" charset="0"/>
            </a:endParaRPr>
          </a:p>
          <a:p>
            <a:pPr marL="228600" eaLnBrk="1" hangingPunct="1">
              <a:spcBef>
                <a:spcPts val="1000"/>
              </a:spcBef>
              <a:spcAft>
                <a:spcPts val="1425"/>
              </a:spcAft>
              <a:buClr>
                <a:srgbClr val="000000"/>
              </a:buClr>
              <a:buSzPct val="45000"/>
              <a:buFont typeface="Arial" panose="020B0604020202020204" pitchFamily="34" charset="0"/>
              <a:buChar char="•"/>
              <a:defRPr/>
            </a:pPr>
            <a:r>
              <a:rPr lang="fr-FR" altLang="fr-FR" sz="5500" b="1" dirty="0">
                <a:latin typeface="Calibri" panose="020F0502020204030204" pitchFamily="34" charset="0"/>
              </a:rPr>
              <a:t>Etude D TRUCHOT (2009)</a:t>
            </a:r>
          </a:p>
          <a:p>
            <a:pPr marL="0" indent="0" eaLnBrk="1" hangingPunct="1">
              <a:spcBef>
                <a:spcPts val="1000"/>
              </a:spcBef>
              <a:spcAft>
                <a:spcPts val="1425"/>
              </a:spcAft>
              <a:buClr>
                <a:srgbClr val="000000"/>
              </a:buClr>
              <a:buSzPct val="45000"/>
              <a:buNone/>
              <a:defRPr/>
            </a:pPr>
            <a:r>
              <a:rPr lang="fr-FR" altLang="fr-FR" sz="5500" b="1" dirty="0">
                <a:latin typeface="Calibri" panose="020F0502020204030204" pitchFamily="34" charset="0"/>
              </a:rPr>
              <a:t>     </a:t>
            </a:r>
            <a:r>
              <a:rPr lang="fr-FR" altLang="fr-FR" sz="5500" dirty="0">
                <a:latin typeface="Calibri" panose="020F0502020204030204" pitchFamily="34" charset="0"/>
              </a:rPr>
              <a:t>252 médecins généralistes</a:t>
            </a:r>
          </a:p>
          <a:p>
            <a:pPr eaLnBrk="1" hangingPunct="1">
              <a:spcBef>
                <a:spcPts val="1000"/>
              </a:spcBef>
              <a:spcAft>
                <a:spcPts val="1425"/>
              </a:spcAft>
              <a:buClr>
                <a:srgbClr val="000000"/>
              </a:buClr>
              <a:buSzPct val="45000"/>
              <a:defRPr/>
            </a:pPr>
            <a:r>
              <a:rPr lang="fr-FR" altLang="fr-FR" sz="5500" dirty="0">
                <a:latin typeface="Calibri" panose="020F0502020204030204" pitchFamily="34" charset="0"/>
              </a:rPr>
              <a:t>score émotionnel élevé : 43,2 %</a:t>
            </a:r>
          </a:p>
          <a:p>
            <a:pPr marL="38100" indent="0" eaLnBrk="1" hangingPunct="1">
              <a:spcBef>
                <a:spcPts val="1000"/>
              </a:spcBef>
              <a:spcAft>
                <a:spcPts val="1425"/>
              </a:spcAft>
              <a:buClr>
                <a:srgbClr val="000000"/>
              </a:buClr>
              <a:buSzPct val="45000"/>
              <a:buNone/>
              <a:defRPr/>
            </a:pPr>
            <a:r>
              <a:rPr lang="fr-FR" altLang="fr-FR" sz="5500" dirty="0">
                <a:latin typeface="Calibri" panose="020F0502020204030204" pitchFamily="34" charset="0"/>
              </a:rPr>
              <a:t>.   dépersonnalisation de la relation à l’autre: 33 %</a:t>
            </a:r>
          </a:p>
          <a:p>
            <a:pPr marL="38100" indent="0">
              <a:spcAft>
                <a:spcPts val="1425"/>
              </a:spcAft>
              <a:buClr>
                <a:srgbClr val="000000"/>
              </a:buClr>
              <a:buSzPct val="45000"/>
              <a:buNone/>
              <a:defRPr/>
            </a:pPr>
            <a:r>
              <a:rPr lang="fr-FR" altLang="fr-FR" sz="5500" dirty="0">
                <a:latin typeface="Calibri" panose="020F0502020204030204" pitchFamily="34" charset="0"/>
              </a:rPr>
              <a:t>.   score réduit d’accomplissement personnel : 30%</a:t>
            </a:r>
          </a:p>
          <a:p>
            <a:pPr marL="38100" indent="0">
              <a:spcAft>
                <a:spcPts val="1425"/>
              </a:spcAft>
              <a:buClr>
                <a:srgbClr val="000000"/>
              </a:buClr>
              <a:buSzPct val="45000"/>
              <a:buNone/>
              <a:defRPr/>
            </a:pPr>
            <a:r>
              <a:rPr lang="fr-FR" altLang="fr-FR" sz="5500" dirty="0">
                <a:latin typeface="Calibri" panose="020F0502020204030204" pitchFamily="34" charset="0"/>
              </a:rPr>
              <a:t>.   Taux variable selon la profession et la spécialité</a:t>
            </a:r>
          </a:p>
          <a:p>
            <a:pPr marL="0" indent="0">
              <a:buNone/>
            </a:pPr>
            <a:endParaRPr lang="fr-FR" dirty="0"/>
          </a:p>
        </p:txBody>
      </p:sp>
    </p:spTree>
    <p:extLst>
      <p:ext uri="{BB962C8B-B14F-4D97-AF65-F5344CB8AC3E}">
        <p14:creationId xmlns:p14="http://schemas.microsoft.com/office/powerpoint/2010/main" val="346304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re 1">
            <a:extLst>
              <a:ext uri="{FF2B5EF4-FFF2-40B4-BE49-F238E27FC236}">
                <a16:creationId xmlns:a16="http://schemas.microsoft.com/office/drawing/2014/main" id="{71FEDF61-6723-FD87-535E-DC72700100D3}"/>
              </a:ext>
            </a:extLst>
          </p:cNvPr>
          <p:cNvSpPr>
            <a:spLocks noGrp="1" noChangeArrowheads="1"/>
          </p:cNvSpPr>
          <p:nvPr>
            <p:ph type="title"/>
          </p:nvPr>
        </p:nvSpPr>
        <p:spPr>
          <a:xfrm>
            <a:off x="1384918" y="115888"/>
            <a:ext cx="10599936" cy="2804865"/>
          </a:xfrm>
        </p:spPr>
        <p:txBody>
          <a:bodyPr/>
          <a:lstStyle/>
          <a:p>
            <a:pPr algn="ctr" eaLnBrk="1" hangingPunct="1"/>
            <a:r>
              <a:rPr lang="fr-FR" altLang="fr-FR" sz="3200" b="1" dirty="0">
                <a:solidFill>
                  <a:srgbClr val="002060"/>
                </a:solidFill>
                <a:latin typeface="Arial" panose="020B0604020202020204" pitchFamily="34" charset="0"/>
                <a:cs typeface="Arial" panose="020B0604020202020204" pitchFamily="34" charset="0"/>
              </a:rPr>
              <a:t>Les qualités d’un leadership bienveillant</a:t>
            </a:r>
            <a:br>
              <a:rPr lang="fr-FR" altLang="fr-FR" sz="3600" b="1" dirty="0">
                <a:solidFill>
                  <a:schemeClr val="accent1"/>
                </a:solidFill>
                <a:latin typeface="Calibri" panose="020F0502020204030204" pitchFamily="34" charset="0"/>
                <a:cs typeface="Calibri" panose="020F0502020204030204" pitchFamily="34" charset="0"/>
              </a:rPr>
            </a:br>
            <a:endParaRPr lang="fr-FR" altLang="fr-FR" sz="3600" b="1" dirty="0">
              <a:solidFill>
                <a:schemeClr val="accent1"/>
              </a:solidFill>
              <a:latin typeface="Calibri" panose="020F0502020204030204" pitchFamily="34" charset="0"/>
              <a:cs typeface="Calibri" panose="020F0502020204030204" pitchFamily="34" charset="0"/>
            </a:endParaRPr>
          </a:p>
        </p:txBody>
      </p:sp>
      <p:sp>
        <p:nvSpPr>
          <p:cNvPr id="168963" name="Espace réservé du contenu 2">
            <a:extLst>
              <a:ext uri="{FF2B5EF4-FFF2-40B4-BE49-F238E27FC236}">
                <a16:creationId xmlns:a16="http://schemas.microsoft.com/office/drawing/2014/main" id="{5F967153-EFFB-1F0A-2145-0D4529579B0C}"/>
              </a:ext>
            </a:extLst>
          </p:cNvPr>
          <p:cNvSpPr>
            <a:spLocks noGrp="1" noChangeArrowheads="1"/>
          </p:cNvSpPr>
          <p:nvPr>
            <p:ph type="body" idx="1"/>
          </p:nvPr>
        </p:nvSpPr>
        <p:spPr>
          <a:xfrm>
            <a:off x="3595456" y="3000653"/>
            <a:ext cx="6428019" cy="2560362"/>
          </a:xfrm>
        </p:spPr>
        <p:txBody>
          <a:bodyPr rtlCol="0">
            <a:normAutofit fontScale="25000" lnSpcReduction="20000"/>
          </a:bodyPr>
          <a:lstStyle/>
          <a:p>
            <a:pPr>
              <a:lnSpc>
                <a:spcPct val="150000"/>
              </a:lnSpc>
              <a:buFont typeface="Wingdings 3" charset="2"/>
              <a:buChar char=""/>
              <a:defRPr/>
            </a:pP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Savoir écouter les autres</a:t>
            </a:r>
          </a:p>
          <a:p>
            <a:pPr>
              <a:lnSpc>
                <a:spcPct val="150000"/>
              </a:lnSpc>
              <a:buFont typeface="Wingdings 3" charset="2"/>
              <a:buChar char=""/>
              <a:defRPr/>
            </a:pP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Respecter les autres au quotidien</a:t>
            </a:r>
          </a:p>
          <a:p>
            <a:pPr>
              <a:lnSpc>
                <a:spcPct val="150000"/>
              </a:lnSpc>
              <a:buFont typeface="Wingdings 3" charset="2"/>
              <a:buChar char=""/>
              <a:defRPr/>
            </a:pP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Savoir critiquer positivement</a:t>
            </a:r>
          </a:p>
          <a:p>
            <a:pPr>
              <a:lnSpc>
                <a:spcPct val="150000"/>
              </a:lnSpc>
              <a:buFont typeface="Wingdings 3" charset="2"/>
              <a:buChar char=""/>
              <a:defRPr/>
            </a:pP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Savoir reconnaître ses collaborateurs</a:t>
            </a:r>
          </a:p>
          <a:p>
            <a:pPr>
              <a:lnSpc>
                <a:spcPct val="150000"/>
              </a:lnSpc>
              <a:buFont typeface="Wingdings 3" charset="2"/>
              <a:buChar char=""/>
              <a:defRPr/>
            </a:pP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Savoir responsabiliser ses collaborateurs</a:t>
            </a:r>
          </a:p>
          <a:p>
            <a:pPr>
              <a:lnSpc>
                <a:spcPct val="150000"/>
              </a:lnSpc>
              <a:buFont typeface="Wingdings 3" charset="2"/>
              <a:buChar char=""/>
              <a:defRPr/>
            </a:pP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Savoir être </a:t>
            </a:r>
            <a:r>
              <a:rPr lang="fr-FR" altLang="fr-FR" sz="9600" b="1" dirty="0">
                <a:solidFill>
                  <a:schemeClr val="tx1">
                    <a:lumMod val="75000"/>
                    <a:lumOff val="25000"/>
                  </a:schemeClr>
                </a:solidFill>
                <a:latin typeface="Calibri" panose="020F0502020204030204" pitchFamily="34" charset="0"/>
                <a:cs typeface="Calibri" panose="020F0502020204030204" pitchFamily="34" charset="0"/>
              </a:rPr>
              <a:t>humble </a:t>
            </a:r>
            <a:r>
              <a:rPr lang="fr-FR" altLang="fr-FR" sz="9600" dirty="0">
                <a:solidFill>
                  <a:schemeClr val="tx1">
                    <a:lumMod val="75000"/>
                    <a:lumOff val="25000"/>
                  </a:schemeClr>
                </a:solidFill>
                <a:latin typeface="Calibri" panose="020F0502020204030204" pitchFamily="34" charset="0"/>
                <a:cs typeface="Calibri" panose="020F0502020204030204" pitchFamily="34" charset="0"/>
              </a:rPr>
              <a:t>et ne pas user de la hiérarchie </a:t>
            </a:r>
          </a:p>
          <a:p>
            <a:pPr>
              <a:buFont typeface="Wingdings 3" charset="2"/>
              <a:buChar char=""/>
              <a:defRPr/>
            </a:pPr>
            <a:endParaRPr lang="fr-FR" altLang="fr-FR" sz="3600" dirty="0">
              <a:solidFill>
                <a:schemeClr val="tx1">
                  <a:lumMod val="75000"/>
                  <a:lumOff val="2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ABBA818-1652-4297-9EEA-CCF7E68F1409}"/>
              </a:ext>
            </a:extLst>
          </p:cNvPr>
          <p:cNvSpPr>
            <a:spLocks noGrp="1"/>
          </p:cNvSpPr>
          <p:nvPr>
            <p:ph type="title"/>
          </p:nvPr>
        </p:nvSpPr>
        <p:spPr>
          <a:xfrm>
            <a:off x="1343024" y="710214"/>
            <a:ext cx="10010775" cy="980474"/>
          </a:xfrm>
        </p:spPr>
        <p:txBody>
          <a:bodyPr>
            <a:normAutofit/>
          </a:bodyPr>
          <a:lstStyle/>
          <a:p>
            <a:pPr algn="ctr"/>
            <a:r>
              <a:rPr lang="fr-FR" sz="3200" b="1" dirty="0">
                <a:solidFill>
                  <a:srgbClr val="002060"/>
                </a:solidFill>
                <a:latin typeface="Arial" panose="020B0604020202020204" pitchFamily="34" charset="0"/>
                <a:cs typeface="Arial" panose="020B0604020202020204" pitchFamily="34" charset="0"/>
              </a:rPr>
              <a:t>Accompagnement managérial par l’entretien</a:t>
            </a:r>
          </a:p>
        </p:txBody>
      </p:sp>
      <p:sp>
        <p:nvSpPr>
          <p:cNvPr id="5" name="Espace réservé du contenu 4">
            <a:extLst>
              <a:ext uri="{FF2B5EF4-FFF2-40B4-BE49-F238E27FC236}">
                <a16:creationId xmlns:a16="http://schemas.microsoft.com/office/drawing/2014/main" id="{EE979810-F295-4BB7-98F0-181820933099}"/>
              </a:ext>
            </a:extLst>
          </p:cNvPr>
          <p:cNvSpPr>
            <a:spLocks noGrp="1"/>
          </p:cNvSpPr>
          <p:nvPr>
            <p:ph idx="1"/>
          </p:nvPr>
        </p:nvSpPr>
        <p:spPr/>
        <p:txBody>
          <a:bodyPr/>
          <a:lstStyle/>
          <a:p>
            <a:r>
              <a:rPr lang="fr-FR" dirty="0"/>
              <a:t>Rencontres régulières avec vos collaborateurs</a:t>
            </a:r>
          </a:p>
          <a:p>
            <a:r>
              <a:rPr lang="fr-FR" dirty="0"/>
              <a:t>« Qu’est-ce qui vous a donné du plaisir au travail depuis notre dernière rencontre ?»</a:t>
            </a:r>
          </a:p>
          <a:p>
            <a:r>
              <a:rPr lang="fr-FR" dirty="0"/>
              <a:t>« Qu’est-ce qui vous a mis en difficulté depuis notre dernière rencontre? »</a:t>
            </a:r>
          </a:p>
          <a:p>
            <a:r>
              <a:rPr lang="fr-FR" dirty="0"/>
              <a:t>« Que proposez-vous pour augmenter les moments de plaisir au travail? »</a:t>
            </a:r>
          </a:p>
          <a:p>
            <a:r>
              <a:rPr lang="fr-FR" dirty="0"/>
              <a:t>« Que peut-on proposer pour diminuer vos moments de difficulté au travail »</a:t>
            </a:r>
          </a:p>
        </p:txBody>
      </p:sp>
    </p:spTree>
    <p:extLst>
      <p:ext uri="{BB962C8B-B14F-4D97-AF65-F5344CB8AC3E}">
        <p14:creationId xmlns:p14="http://schemas.microsoft.com/office/powerpoint/2010/main" val="3793592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7948D-368C-194C-974C-43643C28D08F}"/>
              </a:ext>
            </a:extLst>
          </p:cNvPr>
          <p:cNvSpPr>
            <a:spLocks noGrp="1"/>
          </p:cNvSpPr>
          <p:nvPr>
            <p:ph type="title"/>
          </p:nvPr>
        </p:nvSpPr>
        <p:spPr>
          <a:xfrm>
            <a:off x="1828801" y="624110"/>
            <a:ext cx="9675812" cy="1280890"/>
          </a:xfrm>
        </p:spPr>
        <p:txBody>
          <a:bodyPr>
            <a:normAutofit fontScale="90000"/>
          </a:bodyPr>
          <a:lstStyle/>
          <a:p>
            <a:pPr algn="ctr"/>
            <a:r>
              <a:rPr lang="fr-FR" b="1" dirty="0">
                <a:solidFill>
                  <a:srgbClr val="002060"/>
                </a:solidFill>
              </a:rPr>
              <a:t>Pourquoi ce modèle organisationnel obligatoire et efficace n’est-il pas appliqué?</a:t>
            </a:r>
          </a:p>
        </p:txBody>
      </p:sp>
      <p:sp>
        <p:nvSpPr>
          <p:cNvPr id="3" name="Espace réservé du contenu 2">
            <a:extLst>
              <a:ext uri="{FF2B5EF4-FFF2-40B4-BE49-F238E27FC236}">
                <a16:creationId xmlns:a16="http://schemas.microsoft.com/office/drawing/2014/main" id="{63A4388C-5D05-FCDC-B5E4-6EA3505E9EA4}"/>
              </a:ext>
            </a:extLst>
          </p:cNvPr>
          <p:cNvSpPr>
            <a:spLocks noGrp="1"/>
          </p:cNvSpPr>
          <p:nvPr>
            <p:ph idx="1"/>
          </p:nvPr>
        </p:nvSpPr>
        <p:spPr>
          <a:xfrm>
            <a:off x="2902998" y="2325950"/>
            <a:ext cx="8601614" cy="3585271"/>
          </a:xfrm>
        </p:spPr>
        <p:txBody>
          <a:bodyPr>
            <a:normAutofit/>
          </a:bodyPr>
          <a:lstStyle/>
          <a:p>
            <a:pPr marL="0" indent="0">
              <a:buNone/>
            </a:pPr>
            <a:r>
              <a:rPr lang="fr-FR" sz="2800" dirty="0">
                <a:latin typeface="Arial" panose="020B0604020202020204" pitchFamily="34" charset="0"/>
                <a:cs typeface="Arial" panose="020B0604020202020204" pitchFamily="34" charset="0"/>
              </a:rPr>
              <a:t>1° Pas de réelle volonté politique</a:t>
            </a:r>
          </a:p>
          <a:p>
            <a:pPr marL="0" indent="0">
              <a:buNone/>
            </a:pP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2° L’image du pouvoir</a:t>
            </a:r>
          </a:p>
          <a:p>
            <a:pPr marL="0" indent="0">
              <a:buNone/>
            </a:pPr>
            <a:endParaRPr lang="fr-FR" sz="2800" dirty="0">
              <a:latin typeface="Arial" panose="020B0604020202020204" pitchFamily="34" charset="0"/>
              <a:cs typeface="Arial" panose="020B0604020202020204" pitchFamily="34" charset="0"/>
            </a:endParaRPr>
          </a:p>
          <a:p>
            <a:pPr marL="0" indent="0">
              <a:buNone/>
            </a:pPr>
            <a:r>
              <a:rPr lang="fr-FR" sz="2800" dirty="0">
                <a:latin typeface="Arial" panose="020B0604020202020204" pitchFamily="34" charset="0"/>
                <a:cs typeface="Arial" panose="020B0604020202020204" pitchFamily="34" charset="0"/>
              </a:rPr>
              <a:t>3° Le manque de formation</a:t>
            </a:r>
          </a:p>
        </p:txBody>
      </p:sp>
    </p:spTree>
    <p:extLst>
      <p:ext uri="{BB962C8B-B14F-4D97-AF65-F5344CB8AC3E}">
        <p14:creationId xmlns:p14="http://schemas.microsoft.com/office/powerpoint/2010/main" val="3520053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04027-EBCE-4F62-B27D-3186CFB0D228}"/>
              </a:ext>
            </a:extLst>
          </p:cNvPr>
          <p:cNvSpPr>
            <a:spLocks noGrp="1"/>
          </p:cNvSpPr>
          <p:nvPr>
            <p:ph type="title"/>
          </p:nvPr>
        </p:nvSpPr>
        <p:spPr>
          <a:xfrm>
            <a:off x="3284738" y="365125"/>
            <a:ext cx="8069062" cy="717951"/>
          </a:xfrm>
        </p:spPr>
        <p:txBody>
          <a:bodyPr/>
          <a:lstStyle/>
          <a:p>
            <a:r>
              <a:rPr lang="fr-FR" b="1" dirty="0">
                <a:solidFill>
                  <a:srgbClr val="002060"/>
                </a:solidFill>
              </a:rPr>
              <a:t>PROGRAMME</a:t>
            </a:r>
          </a:p>
        </p:txBody>
      </p:sp>
      <p:sp>
        <p:nvSpPr>
          <p:cNvPr id="3" name="Espace réservé du contenu 2">
            <a:extLst>
              <a:ext uri="{FF2B5EF4-FFF2-40B4-BE49-F238E27FC236}">
                <a16:creationId xmlns:a16="http://schemas.microsoft.com/office/drawing/2014/main" id="{1F3BE712-8E6B-4996-B05D-F28817F34E3D}"/>
              </a:ext>
            </a:extLst>
          </p:cNvPr>
          <p:cNvSpPr>
            <a:spLocks noGrp="1"/>
          </p:cNvSpPr>
          <p:nvPr>
            <p:ph idx="1"/>
          </p:nvPr>
        </p:nvSpPr>
        <p:spPr>
          <a:xfrm>
            <a:off x="838200" y="1242874"/>
            <a:ext cx="10515600" cy="5379868"/>
          </a:xfrm>
        </p:spPr>
        <p:txBody>
          <a:bodyPr>
            <a:normAutofit fontScale="92500" lnSpcReduction="10000"/>
          </a:bodyPr>
          <a:lstStyle/>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Historique de l’organisation sanitaire et médico-sociale ; l’organisation du système de santé,</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Acculturation aux notions de sociologie et de psychologie du travail, ergonomie, santé au travail,</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Formation à la décision éthique,</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Se connaitre soi-même pour mieux coopérer et mieux communiquer : des vertus aux compétences et comment s’autoévaluer,</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Communication positive, conduite de réunions,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Travail en équipe : comment prendre soin de son équipe,</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Management et QVT ; conduite du changement ; QVT et performance des équipes autour du soin,</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Développer son leadership,</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Conduite de projet et intelligence collective,</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Accompagnement managérial par l’entretien,</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Formation à l’apprentissage par l’erreur,</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Prévention et gestion des conflits,</a:t>
            </a: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Formation à la médiation</a:t>
            </a:r>
          </a:p>
          <a:p>
            <a:endParaRPr lang="fr-FR" dirty="0"/>
          </a:p>
        </p:txBody>
      </p:sp>
    </p:spTree>
    <p:extLst>
      <p:ext uri="{BB962C8B-B14F-4D97-AF65-F5344CB8AC3E}">
        <p14:creationId xmlns:p14="http://schemas.microsoft.com/office/powerpoint/2010/main" val="179828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a:extLst>
              <a:ext uri="{FF2B5EF4-FFF2-40B4-BE49-F238E27FC236}">
                <a16:creationId xmlns:a16="http://schemas.microsoft.com/office/drawing/2014/main" id="{16C7483D-A6A3-4F3F-96D4-BE60D4B04BF6}"/>
              </a:ext>
            </a:extLst>
          </p:cNvPr>
          <p:cNvSpPr>
            <a:spLocks noGrp="1" noChangeArrowheads="1"/>
          </p:cNvSpPr>
          <p:nvPr>
            <p:ph type="title"/>
          </p:nvPr>
        </p:nvSpPr>
        <p:spPr>
          <a:xfrm>
            <a:off x="1343025" y="333374"/>
            <a:ext cx="9323388" cy="1367021"/>
          </a:xfrm>
        </p:spPr>
        <p:txBody>
          <a:bodyPr>
            <a:normAutofit fontScale="90000"/>
          </a:bodyPr>
          <a:lstStyle/>
          <a:p>
            <a:pPr algn="ctr"/>
            <a:r>
              <a:rPr lang="fr-FR" altLang="fr-FR" sz="3600" b="1" dirty="0">
                <a:solidFill>
                  <a:srgbClr val="002060"/>
                </a:solidFill>
              </a:rPr>
              <a:t>REJOIGNEZ AQUAVIES</a:t>
            </a:r>
            <a:br>
              <a:rPr lang="fr-FR" altLang="fr-FR" sz="3600" dirty="0"/>
            </a:br>
            <a:r>
              <a:rPr lang="fr-FR" altLang="fr-FR" sz="2800" dirty="0">
                <a:solidFill>
                  <a:srgbClr val="0070C0"/>
                </a:solidFill>
                <a:hlinkClick r:id="rId2"/>
              </a:rPr>
              <a:t>www.aquavies.com</a:t>
            </a:r>
            <a:r>
              <a:rPr lang="fr-FR" altLang="fr-FR" sz="2800" dirty="0">
                <a:solidFill>
                  <a:srgbClr val="0070C0"/>
                </a:solidFill>
              </a:rPr>
              <a:t> </a:t>
            </a:r>
            <a:br>
              <a:rPr lang="fr-FR" altLang="fr-FR" sz="2800" dirty="0">
                <a:solidFill>
                  <a:srgbClr val="0070C0"/>
                </a:solidFill>
              </a:rPr>
            </a:br>
            <a:r>
              <a:rPr lang="fr-FR" altLang="fr-FR" sz="2800" dirty="0">
                <a:solidFill>
                  <a:srgbClr val="0070C0"/>
                </a:solidFill>
              </a:rPr>
              <a:t>Page AQUAVIES sur LINKE DIN</a:t>
            </a:r>
            <a:endParaRPr lang="fr-FR" altLang="fr-FR" sz="2800" dirty="0"/>
          </a:p>
        </p:txBody>
      </p:sp>
      <p:sp>
        <p:nvSpPr>
          <p:cNvPr id="77827" name="Espace réservé du contenu 2">
            <a:extLst>
              <a:ext uri="{FF2B5EF4-FFF2-40B4-BE49-F238E27FC236}">
                <a16:creationId xmlns:a16="http://schemas.microsoft.com/office/drawing/2014/main" id="{3261AFBD-3AAE-482D-BD1B-6800030E6102}"/>
              </a:ext>
            </a:extLst>
          </p:cNvPr>
          <p:cNvSpPr>
            <a:spLocks noGrp="1" noChangeArrowheads="1"/>
          </p:cNvSpPr>
          <p:nvPr>
            <p:ph idx="1"/>
          </p:nvPr>
        </p:nvSpPr>
        <p:spPr>
          <a:xfrm>
            <a:off x="1416050" y="1773238"/>
            <a:ext cx="9720263" cy="4356100"/>
          </a:xfrm>
          <a:noFill/>
        </p:spPr>
        <p:txBody>
          <a:bodyPr>
            <a:normAutofit fontScale="92500" lnSpcReduction="20000"/>
          </a:bodyPr>
          <a:lstStyle/>
          <a:p>
            <a:r>
              <a:rPr lang="fr-FR" altLang="fr-FR" sz="1800" dirty="0">
                <a:latin typeface="EB Garamond SemiBold" panose="00000700000000000000" pitchFamily="2" charset="0"/>
              </a:rPr>
              <a:t>OBJECTIFS</a:t>
            </a:r>
          </a:p>
          <a:p>
            <a:pPr>
              <a:buFont typeface="Wingdings" panose="05000000000000000000" pitchFamily="2" charset="2"/>
              <a:buChar char="§"/>
            </a:pPr>
            <a:r>
              <a:rPr lang="fr-FR" altLang="fr-FR" sz="1800" b="1" dirty="0">
                <a:latin typeface="EB Garamond SemiBold" panose="00000700000000000000" pitchFamily="2" charset="0"/>
              </a:rPr>
              <a:t>L’amélioration de la qualité de vie des professionnels de santé par le développement de la Démarche Participative ou autre modèle facilitant. </a:t>
            </a:r>
            <a:endParaRPr lang="fr-FR" altLang="fr-FR" sz="1800" dirty="0">
              <a:latin typeface="EB Garamond SemiBold" panose="00000700000000000000" pitchFamily="2" charset="0"/>
            </a:endParaRPr>
          </a:p>
          <a:p>
            <a:pPr>
              <a:buFont typeface="Wingdings" panose="05000000000000000000" pitchFamily="2" charset="2"/>
              <a:buChar char="§"/>
            </a:pPr>
            <a:r>
              <a:rPr lang="fr-FR" altLang="fr-FR" sz="1800" b="1" dirty="0">
                <a:latin typeface="EB Garamond SemiBold" panose="00000700000000000000" pitchFamily="2" charset="0"/>
              </a:rPr>
              <a:t>Le développement d’une approche globale du soin et de l’accompagnement des personnes en situation de maladie chronique, grave, de handicap, de grand âge afin d’améliorer leur qualité de vie ainsi que celle de leur entourage. </a:t>
            </a:r>
            <a:endParaRPr lang="fr-FR" altLang="fr-FR" sz="1800" dirty="0">
              <a:latin typeface="EB Garamond SemiBold" panose="00000700000000000000" pitchFamily="2" charset="0"/>
            </a:endParaRPr>
          </a:p>
          <a:p>
            <a:pPr>
              <a:buFont typeface="Wingdings" panose="05000000000000000000" pitchFamily="2" charset="2"/>
              <a:buChar char="§"/>
            </a:pPr>
            <a:r>
              <a:rPr lang="fr-FR" altLang="fr-FR" sz="1800" b="1" dirty="0">
                <a:latin typeface="EB Garamond SemiBold" panose="00000700000000000000" pitchFamily="2" charset="0"/>
              </a:rPr>
              <a:t>La formation qui est réalisée par des experts des équipes médicales et paramédicales.</a:t>
            </a:r>
          </a:p>
          <a:p>
            <a:pPr>
              <a:buFont typeface="Wingdings" panose="05000000000000000000" pitchFamily="2" charset="2"/>
              <a:buChar char="§"/>
            </a:pPr>
            <a:endParaRPr lang="fr-FR" altLang="fr-FR" b="1" dirty="0">
              <a:latin typeface="EB Garamond SemiBold" panose="00000700000000000000" pitchFamily="2" charset="0"/>
            </a:endParaRPr>
          </a:p>
          <a:p>
            <a:pPr marL="0" indent="0">
              <a:buNone/>
            </a:pPr>
            <a:r>
              <a:rPr lang="fr-FR" altLang="fr-FR" sz="1800" b="1" dirty="0">
                <a:solidFill>
                  <a:srgbClr val="0070C0"/>
                </a:solidFill>
                <a:latin typeface="EB Garamond SemiBold" panose="00000700000000000000" pitchFamily="2" charset="0"/>
              </a:rPr>
              <a:t>Venez rejoindre notre pool de formateurs et participer aux échanges, groupes de travail, colloques…</a:t>
            </a:r>
          </a:p>
          <a:p>
            <a:pPr marL="0" indent="0">
              <a:buNone/>
            </a:pPr>
            <a:r>
              <a:rPr lang="fr-FR" altLang="fr-FR" sz="1800" b="1" dirty="0">
                <a:solidFill>
                  <a:srgbClr val="0070C0"/>
                </a:solidFill>
                <a:latin typeface="EB Garamond SemiBold" panose="00000700000000000000" pitchFamily="2" charset="0"/>
              </a:rPr>
              <a:t>Devenez des ambassadeurs de la DP dans votre environnement de travail</a:t>
            </a:r>
          </a:p>
          <a:p>
            <a:pPr marL="0" indent="0">
              <a:buNone/>
            </a:pPr>
            <a:endParaRPr lang="fr-FR" altLang="fr-FR" sz="1800" b="1" dirty="0">
              <a:latin typeface="EB Garamond SemiBold" panose="00000700000000000000" pitchFamily="2" charset="0"/>
            </a:endParaRPr>
          </a:p>
          <a:p>
            <a:r>
              <a:rPr lang="fr-FR" altLang="fr-FR" sz="1800" b="1" dirty="0">
                <a:latin typeface="EB Garamond SemiBold" panose="00000700000000000000" pitchFamily="2" charset="0"/>
              </a:rPr>
              <a:t>SOCIETES SAVANTES IMPLIQUEES :</a:t>
            </a:r>
          </a:p>
          <a:p>
            <a:pPr>
              <a:buFont typeface="Wingdings" panose="05000000000000000000" pitchFamily="2" charset="2"/>
              <a:buChar char="§"/>
            </a:pPr>
            <a:r>
              <a:rPr lang="fr-FR" altLang="fr-FR" sz="1800" b="1" dirty="0">
                <a:latin typeface="EB Garamond SemiBold" panose="00000700000000000000" pitchFamily="2" charset="0"/>
              </a:rPr>
              <a:t> Néphrologie, MPR, Neurologie, Gériatrie, Gérontologie Psychiatrie, Médecine du Travail, Psychologues du travail, Hématologie, Oncologie (adulte et pédiatrique) ADRHESS….</a:t>
            </a:r>
          </a:p>
          <a:p>
            <a:endParaRPr lang="fr-FR" alt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4011F-1324-E70B-2926-81155B4AAF25}"/>
              </a:ext>
            </a:extLst>
          </p:cNvPr>
          <p:cNvSpPr>
            <a:spLocks noGrp="1"/>
          </p:cNvSpPr>
          <p:nvPr>
            <p:ph type="title"/>
          </p:nvPr>
        </p:nvSpPr>
        <p:spPr>
          <a:xfrm>
            <a:off x="301841" y="365126"/>
            <a:ext cx="11051959" cy="851116"/>
          </a:xfrm>
        </p:spPr>
        <p:txBody>
          <a:bodyPr/>
          <a:lstStyle/>
          <a:p>
            <a:pPr algn="ctr"/>
            <a:r>
              <a:rPr lang="fr-FR" sz="4400" b="1" dirty="0">
                <a:solidFill>
                  <a:srgbClr val="002060"/>
                </a:solidFill>
                <a:latin typeface="+mn-lt"/>
              </a:rPr>
              <a:t>F</a:t>
            </a:r>
            <a:r>
              <a:rPr lang="fr-FR" sz="4400" b="1" dirty="0">
                <a:solidFill>
                  <a:srgbClr val="002060"/>
                </a:solidFill>
                <a:latin typeface="+mn-lt"/>
                <a:cs typeface="Arial" panose="020B0604020202020204" pitchFamily="34" charset="0"/>
              </a:rPr>
              <a:t>orma</a:t>
            </a:r>
            <a:r>
              <a:rPr lang="fr-FR" sz="4400" b="1" dirty="0">
                <a:solidFill>
                  <a:srgbClr val="002060"/>
                </a:solidFill>
                <a:latin typeface="+mn-lt"/>
              </a:rPr>
              <a:t>tions</a:t>
            </a:r>
            <a:endParaRPr lang="fr-FR" b="1" dirty="0">
              <a:latin typeface="+mn-lt"/>
            </a:endParaRPr>
          </a:p>
        </p:txBody>
      </p:sp>
      <p:sp>
        <p:nvSpPr>
          <p:cNvPr id="3" name="Espace réservé du contenu 2">
            <a:extLst>
              <a:ext uri="{FF2B5EF4-FFF2-40B4-BE49-F238E27FC236}">
                <a16:creationId xmlns:a16="http://schemas.microsoft.com/office/drawing/2014/main" id="{660BD30B-7A78-728D-4BCE-3B756A54953F}"/>
              </a:ext>
            </a:extLst>
          </p:cNvPr>
          <p:cNvSpPr>
            <a:spLocks noGrp="1"/>
          </p:cNvSpPr>
          <p:nvPr>
            <p:ph idx="1"/>
          </p:nvPr>
        </p:nvSpPr>
        <p:spPr>
          <a:xfrm>
            <a:off x="838200" y="1429305"/>
            <a:ext cx="10515600" cy="4747658"/>
          </a:xfrm>
        </p:spPr>
        <p:txBody>
          <a:bodyPr>
            <a:normAutofit fontScale="92500" lnSpcReduction="20000"/>
          </a:bodyPr>
          <a:lstStyle/>
          <a:p>
            <a:pPr marL="0" indent="0">
              <a:buNone/>
            </a:pPr>
            <a:r>
              <a:rPr lang="fr-FR" sz="2400" b="1" dirty="0"/>
              <a:t>1° Formations proposées</a:t>
            </a:r>
          </a:p>
          <a:p>
            <a:pPr marL="0" indent="0">
              <a:buNone/>
            </a:pPr>
            <a:r>
              <a:rPr lang="fr-FR" sz="2400" dirty="0"/>
              <a:t>    - « Démarche participative » ou « mieux manager pour mieux soigner » : formats 3h, 1j et 2j</a:t>
            </a:r>
          </a:p>
          <a:p>
            <a:pPr marL="0" indent="0">
              <a:buNone/>
            </a:pPr>
            <a:r>
              <a:rPr lang="fr-FR" sz="2400" dirty="0"/>
              <a:t>    - « Espaces d’échanges » : format 1j</a:t>
            </a:r>
          </a:p>
          <a:p>
            <a:pPr marL="0" indent="0">
              <a:buNone/>
            </a:pPr>
            <a:r>
              <a:rPr lang="fr-FR" sz="2400" dirty="0"/>
              <a:t>     - « Prévention du </a:t>
            </a:r>
            <a:r>
              <a:rPr lang="fr-FR" sz="2400" dirty="0" err="1"/>
              <a:t>suydrome</a:t>
            </a:r>
            <a:r>
              <a:rPr lang="fr-FR" sz="2400" dirty="0"/>
              <a:t> d’épuisement professionnel des soignants » : format 1j</a:t>
            </a:r>
          </a:p>
          <a:p>
            <a:pPr marL="0" indent="0">
              <a:buNone/>
            </a:pPr>
            <a:endParaRPr lang="fr-FR" sz="2400" dirty="0"/>
          </a:p>
          <a:p>
            <a:pPr marL="0" indent="0">
              <a:buNone/>
            </a:pPr>
            <a:r>
              <a:rPr lang="fr-FR" sz="2400" dirty="0"/>
              <a:t>2° </a:t>
            </a:r>
            <a:r>
              <a:rPr lang="fr-FR" sz="2400" b="1" dirty="0" err="1"/>
              <a:t>Serious</a:t>
            </a:r>
            <a:r>
              <a:rPr lang="fr-FR" sz="2400" b="1" dirty="0"/>
              <a:t> </a:t>
            </a:r>
            <a:r>
              <a:rPr lang="fr-FR" sz="2400" b="1" dirty="0" err="1"/>
              <a:t>game</a:t>
            </a:r>
            <a:endParaRPr lang="fr-FR" sz="2400" b="1" dirty="0"/>
          </a:p>
          <a:p>
            <a:pPr marL="0" indent="0">
              <a:buNone/>
            </a:pPr>
            <a:endParaRPr lang="fr-FR" sz="2400" dirty="0"/>
          </a:p>
          <a:p>
            <a:pPr marL="0" indent="0">
              <a:buNone/>
            </a:pPr>
            <a:r>
              <a:rPr lang="fr-FR" sz="2400" dirty="0"/>
              <a:t>3° </a:t>
            </a:r>
            <a:r>
              <a:rPr lang="fr-FR" sz="2400" b="1" dirty="0"/>
              <a:t>Formation de formateurs</a:t>
            </a:r>
          </a:p>
          <a:p>
            <a:pPr marL="0" indent="0">
              <a:buNone/>
            </a:pPr>
            <a:endParaRPr lang="fr-FR" sz="2400" b="1" dirty="0"/>
          </a:p>
          <a:p>
            <a:pPr marL="0" indent="0">
              <a:buNone/>
            </a:pPr>
            <a:r>
              <a:rPr lang="fr-FR" sz="2400" b="1" dirty="0"/>
              <a:t>4° Sensibilisations pour les nouveaux adhérents</a:t>
            </a:r>
          </a:p>
          <a:p>
            <a:endParaRPr lang="fr-FR" b="1" dirty="0"/>
          </a:p>
          <a:p>
            <a:endParaRPr lang="fr-FR" dirty="0"/>
          </a:p>
        </p:txBody>
      </p:sp>
    </p:spTree>
    <p:extLst>
      <p:ext uri="{BB962C8B-B14F-4D97-AF65-F5344CB8AC3E}">
        <p14:creationId xmlns:p14="http://schemas.microsoft.com/office/powerpoint/2010/main" val="1603322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85077-3BCF-4F06-A53F-F25ED7E7195D}"/>
              </a:ext>
            </a:extLst>
          </p:cNvPr>
          <p:cNvSpPr>
            <a:spLocks noGrp="1"/>
          </p:cNvSpPr>
          <p:nvPr>
            <p:ph type="title"/>
          </p:nvPr>
        </p:nvSpPr>
        <p:spPr>
          <a:xfrm>
            <a:off x="1084520" y="350874"/>
            <a:ext cx="10419908" cy="478466"/>
          </a:xfrm>
        </p:spPr>
        <p:txBody>
          <a:bodyPr>
            <a:noAutofit/>
          </a:bodyPr>
          <a:lstStyle/>
          <a:p>
            <a:r>
              <a:rPr lang="fr-FR" sz="2400" b="1" dirty="0">
                <a:solidFill>
                  <a:srgbClr val="002060"/>
                </a:solidFill>
              </a:rPr>
              <a:t>Formation AQUAVIES /CNEH :</a:t>
            </a:r>
            <a:r>
              <a:rPr lang="fr-FR" sz="2400" dirty="0">
                <a:solidFill>
                  <a:srgbClr val="002060"/>
                </a:solidFill>
              </a:rPr>
              <a:t> </a:t>
            </a:r>
            <a:r>
              <a:rPr lang="fr-FR" sz="2400" dirty="0">
                <a:solidFill>
                  <a:srgbClr val="002060"/>
                </a:solidFill>
                <a:latin typeface="Arial" panose="020B0604020202020204" pitchFamily="34" charset="0"/>
              </a:rPr>
              <a:t>Vers un nouveau management en santé</a:t>
            </a:r>
            <a:endParaRPr lang="fr-FR" sz="2400" dirty="0">
              <a:solidFill>
                <a:srgbClr val="002060"/>
              </a:solidFill>
            </a:endParaRPr>
          </a:p>
        </p:txBody>
      </p:sp>
      <p:sp>
        <p:nvSpPr>
          <p:cNvPr id="3" name="Espace réservé du contenu 2">
            <a:extLst>
              <a:ext uri="{FF2B5EF4-FFF2-40B4-BE49-F238E27FC236}">
                <a16:creationId xmlns:a16="http://schemas.microsoft.com/office/drawing/2014/main" id="{D3D61ED5-477E-440D-9DC8-2EBE68DA386F}"/>
              </a:ext>
            </a:extLst>
          </p:cNvPr>
          <p:cNvSpPr>
            <a:spLocks noGrp="1"/>
          </p:cNvSpPr>
          <p:nvPr>
            <p:ph idx="1"/>
          </p:nvPr>
        </p:nvSpPr>
        <p:spPr>
          <a:xfrm>
            <a:off x="1233376" y="1010093"/>
            <a:ext cx="10120423" cy="5166870"/>
          </a:xfrm>
        </p:spPr>
        <p:txBody>
          <a:bodyPr>
            <a:normAutofit lnSpcReduction="10000"/>
          </a:bodyPr>
          <a:lstStyle/>
          <a:p>
            <a:r>
              <a:rPr lang="fr-FR" sz="1400" dirty="0">
                <a:effectLst/>
                <a:latin typeface="Arial" panose="020B0604020202020204" pitchFamily="34" charset="0"/>
                <a:cs typeface="Arial" panose="020B0604020202020204" pitchFamily="34" charset="0"/>
              </a:rPr>
              <a:t>OBJECTIFS </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Comprendre les enjeux des transformations actuelles de la fonction managériale</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Faire évoluer sa posture managériale en phase avec les évolutions sociétales et les nouvelles générations </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en développant un leadership participatif, bienveillant, engageant et positif :</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manager avec les émotions et la communication positive</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être en capacité de mettre en place la démarche participative pour améliorer la qualité de vie au travail, </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la qualité des soins et la performance au sein de son équipe</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manager son équipe par l’intelligence collective</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construire une dynamique positive durable</a:t>
            </a:r>
          </a:p>
          <a:p>
            <a:r>
              <a:rPr lang="fr-FR" sz="1400" dirty="0">
                <a:latin typeface="Arial" panose="020B0604020202020204" pitchFamily="34" charset="0"/>
                <a:cs typeface="Arial" panose="020B0604020202020204" pitchFamily="34" charset="0"/>
              </a:rPr>
              <a:t>PROGRAMME</a:t>
            </a:r>
          </a:p>
          <a:p>
            <a:r>
              <a:rPr lang="fr-FR" sz="1400" dirty="0">
                <a:effectLst/>
                <a:latin typeface="Arial" panose="020B0604020202020204" pitchFamily="34" charset="0"/>
                <a:cs typeface="Arial" panose="020B0604020202020204" pitchFamily="34" charset="0"/>
              </a:rPr>
              <a:t>Module 1 - jour 1 : Mieux manager pour mieux soigner</a:t>
            </a:r>
          </a:p>
          <a:p>
            <a:r>
              <a:rPr lang="fr-FR" sz="1400" dirty="0">
                <a:latin typeface="Arial" panose="020B0604020202020204" pitchFamily="34" charset="0"/>
                <a:cs typeface="Arial" panose="020B0604020202020204" pitchFamily="34" charset="0"/>
              </a:rPr>
              <a:t>Module</a:t>
            </a:r>
            <a:r>
              <a:rPr lang="fr-FR" sz="1400" dirty="0">
                <a:effectLst/>
                <a:latin typeface="Arial" panose="020B0604020202020204" pitchFamily="34" charset="0"/>
                <a:cs typeface="Arial" panose="020B0604020202020204" pitchFamily="34" charset="0"/>
              </a:rPr>
              <a:t> 1 - jour 2 : Les espaces d’échanges</a:t>
            </a:r>
          </a:p>
          <a:p>
            <a:r>
              <a:rPr lang="fr-FR" sz="1400" dirty="0">
                <a:effectLst/>
                <a:latin typeface="Arial" panose="020B0604020202020204" pitchFamily="34" charset="0"/>
                <a:cs typeface="Arial" panose="020B0604020202020204" pitchFamily="34" charset="0"/>
              </a:rPr>
              <a:t>Module 2 - jour 3 : Développer son leadership</a:t>
            </a:r>
            <a:endParaRPr lang="fr-FR" sz="1400" dirty="0">
              <a:latin typeface="Arial" panose="020B0604020202020204" pitchFamily="34" charset="0"/>
              <a:cs typeface="Arial" panose="020B0604020202020204" pitchFamily="34" charset="0"/>
            </a:endParaRPr>
          </a:p>
          <a:p>
            <a:r>
              <a:rPr lang="fr-FR" sz="1400" dirty="0">
                <a:effectLst/>
                <a:latin typeface="Arial" panose="020B0604020202020204" pitchFamily="34" charset="0"/>
                <a:cs typeface="Arial" panose="020B0604020202020204" pitchFamily="34" charset="0"/>
              </a:rPr>
              <a:t>Module 2 - jour 4 : Prendre soin de son équipe</a:t>
            </a:r>
          </a:p>
          <a:p>
            <a:r>
              <a:rPr lang="fr-FR" sz="1400" dirty="0">
                <a:effectLst/>
                <a:latin typeface="Arial" panose="020B0604020202020204" pitchFamily="34" charset="0"/>
                <a:cs typeface="Arial" panose="020B0604020202020204" pitchFamily="34" charset="0"/>
              </a:rPr>
              <a:t>Module 3 - jour 5 et 6 : Prévenir et traiter les conflits </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par la communication positive</a:t>
            </a:r>
          </a:p>
          <a:p>
            <a:endParaRPr lang="fr-FR" sz="1400" dirty="0">
              <a:latin typeface="Arial" panose="020B0604020202020204" pitchFamily="34" charset="0"/>
              <a:cs typeface="Arial" panose="020B0604020202020204" pitchFamily="34" charset="0"/>
            </a:endParaRPr>
          </a:p>
          <a:p>
            <a:r>
              <a:rPr lang="fr-FR" sz="1400" dirty="0">
                <a:effectLst/>
                <a:latin typeface="Arial" panose="020B0604020202020204" pitchFamily="34" charset="0"/>
                <a:cs typeface="Arial" panose="020B0604020202020204" pitchFamily="34" charset="0"/>
              </a:rPr>
              <a:t>PUBLIC CONCERNE </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Directeurs, Présidents de CME et leurs collaborateurs</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Chefs de pôle et exécutifs de pôle, chefs de service (responsable de structure interne)</a:t>
            </a:r>
            <a:br>
              <a:rPr lang="fr-FR" sz="1400" dirty="0">
                <a:latin typeface="Arial" panose="020B0604020202020204" pitchFamily="34" charset="0"/>
                <a:cs typeface="Arial" panose="020B0604020202020204" pitchFamily="34" charset="0"/>
              </a:rPr>
            </a:br>
            <a:r>
              <a:rPr lang="fr-FR" sz="1400" dirty="0">
                <a:effectLst/>
                <a:latin typeface="Arial" panose="020B0604020202020204" pitchFamily="34" charset="0"/>
                <a:cs typeface="Arial" panose="020B0604020202020204" pitchFamily="34" charset="0"/>
              </a:rPr>
              <a:t>• Cadres confirmés des équipes médicales, soignantes, administratives et techniques</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418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a:extLst>
              <a:ext uri="{FF2B5EF4-FFF2-40B4-BE49-F238E27FC236}">
                <a16:creationId xmlns:a16="http://schemas.microsoft.com/office/drawing/2014/main" id="{E1F38392-CA14-417E-8EC1-4BF8734E9DF6}"/>
              </a:ext>
            </a:extLst>
          </p:cNvPr>
          <p:cNvSpPr>
            <a:spLocks noChangeArrowheads="1"/>
          </p:cNvSpPr>
          <p:nvPr/>
        </p:nvSpPr>
        <p:spPr bwMode="auto">
          <a:xfrm>
            <a:off x="2232025" y="944563"/>
            <a:ext cx="123729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endParaRPr lang="fr-FR" altLang="fr-FR" sz="1400">
              <a:solidFill>
                <a:srgbClr val="000000"/>
              </a:solidFill>
              <a:latin typeface="Century Gothic" panose="020B0502020202020204" pitchFamily="34" charset="0"/>
              <a:ea typeface="Arial Unicode MS" pitchFamily="34" charset="-128"/>
            </a:endParaRPr>
          </a:p>
          <a:p>
            <a:pPr eaLnBrk="1" hangingPunct="1">
              <a:buClr>
                <a:srgbClr val="000000"/>
              </a:buClr>
              <a:buSzPct val="100000"/>
              <a:buFont typeface="Times New Roman" panose="02020603050405020304" pitchFamily="18" charset="0"/>
              <a:buNone/>
            </a:pPr>
            <a:endParaRPr lang="fr-FR" altLang="fr-FR" sz="1400">
              <a:solidFill>
                <a:srgbClr val="000000"/>
              </a:solidFill>
              <a:latin typeface="Century Gothic" panose="020B0502020202020204" pitchFamily="34" charset="0"/>
              <a:ea typeface="Arial Unicode MS" pitchFamily="34" charset="-128"/>
            </a:endParaRPr>
          </a:p>
          <a:p>
            <a:pPr eaLnBrk="1" hangingPunct="1">
              <a:buClr>
                <a:srgbClr val="000000"/>
              </a:buClr>
              <a:buSzPct val="100000"/>
              <a:buFont typeface="Times New Roman" panose="02020603050405020304" pitchFamily="18" charset="0"/>
              <a:buNone/>
            </a:pPr>
            <a:endParaRPr lang="fr-FR" altLang="fr-FR" sz="1400" b="1">
              <a:solidFill>
                <a:srgbClr val="000000"/>
              </a:solidFill>
              <a:latin typeface="Century Gothic" panose="020B0502020202020204" pitchFamily="34" charset="0"/>
              <a:ea typeface="Arial Unicode MS" pitchFamily="34" charset="-128"/>
            </a:endParaRPr>
          </a:p>
        </p:txBody>
      </p:sp>
      <p:sp>
        <p:nvSpPr>
          <p:cNvPr id="138243" name="Rectangle 2">
            <a:extLst>
              <a:ext uri="{FF2B5EF4-FFF2-40B4-BE49-F238E27FC236}">
                <a16:creationId xmlns:a16="http://schemas.microsoft.com/office/drawing/2014/main" id="{0663D831-EF79-4C82-B226-49B7A3AA37BC}"/>
              </a:ext>
            </a:extLst>
          </p:cNvPr>
          <p:cNvSpPr>
            <a:spLocks noChangeArrowheads="1"/>
          </p:cNvSpPr>
          <p:nvPr/>
        </p:nvSpPr>
        <p:spPr bwMode="auto">
          <a:xfrm>
            <a:off x="2089150" y="1412875"/>
            <a:ext cx="72771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138244" name="Rectangle 3">
            <a:extLst>
              <a:ext uri="{FF2B5EF4-FFF2-40B4-BE49-F238E27FC236}">
                <a16:creationId xmlns:a16="http://schemas.microsoft.com/office/drawing/2014/main" id="{E0D0B9C6-1812-48FC-B8AD-7235DBBDCEB3}"/>
              </a:ext>
            </a:extLst>
          </p:cNvPr>
          <p:cNvSpPr>
            <a:spLocks noChangeArrowheads="1"/>
          </p:cNvSpPr>
          <p:nvPr/>
        </p:nvSpPr>
        <p:spPr bwMode="auto">
          <a:xfrm>
            <a:off x="2089150" y="333375"/>
            <a:ext cx="751998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9pPr>
          </a:lstStyle>
          <a:p>
            <a:pPr algn="ctr" eaLnBrk="1">
              <a:buClr>
                <a:srgbClr val="000000"/>
              </a:buClr>
              <a:buSzPct val="100000"/>
              <a:buFont typeface="Times New Roman" panose="02020603050405020304" pitchFamily="18" charset="0"/>
              <a:buNone/>
            </a:pPr>
            <a:r>
              <a:rPr lang="fr-FR" altLang="fr-FR" sz="3200" b="1">
                <a:solidFill>
                  <a:srgbClr val="002060"/>
                </a:solidFill>
                <a:cs typeface="Arial" panose="020B0604020202020204" pitchFamily="34" charset="0"/>
              </a:rPr>
              <a:t>BIBLIOGRAPHIE</a:t>
            </a:r>
          </a:p>
        </p:txBody>
      </p:sp>
      <p:sp>
        <p:nvSpPr>
          <p:cNvPr id="138245" name="Rectangle 4">
            <a:extLst>
              <a:ext uri="{FF2B5EF4-FFF2-40B4-BE49-F238E27FC236}">
                <a16:creationId xmlns:a16="http://schemas.microsoft.com/office/drawing/2014/main" id="{1FE9761E-CDAF-4A58-87A0-85B91D52EDC8}"/>
              </a:ext>
            </a:extLst>
          </p:cNvPr>
          <p:cNvSpPr>
            <a:spLocks noChangeArrowheads="1"/>
          </p:cNvSpPr>
          <p:nvPr/>
        </p:nvSpPr>
        <p:spPr bwMode="auto">
          <a:xfrm>
            <a:off x="911225" y="1196975"/>
            <a:ext cx="10225088" cy="475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dirty="0">
                <a:solidFill>
                  <a:srgbClr val="000000"/>
                </a:solidFill>
                <a:cs typeface="Arial" panose="020B0604020202020204" pitchFamily="34" charset="0"/>
              </a:rPr>
              <a:t>Démarche participative et qualité de vie au travail. </a:t>
            </a:r>
          </a:p>
          <a:p>
            <a:pPr eaLnBrk="1" hangingPunct="1">
              <a:buClr>
                <a:srgbClr val="000000"/>
              </a:buClr>
              <a:buSzPct val="100000"/>
              <a:buFont typeface="Times New Roman" panose="02020603050405020304" pitchFamily="18" charset="0"/>
              <a:buNone/>
            </a:pPr>
            <a:r>
              <a:rPr lang="fr-FR" altLang="fr-FR" i="1" dirty="0">
                <a:solidFill>
                  <a:srgbClr val="000000"/>
                </a:solidFill>
                <a:cs typeface="Arial" panose="020B0604020202020204" pitchFamily="34" charset="0"/>
              </a:rPr>
              <a:t>Sous la direction de </a:t>
            </a:r>
            <a:r>
              <a:rPr lang="fr-FR" altLang="fr-FR" i="1" dirty="0" err="1">
                <a:solidFill>
                  <a:srgbClr val="000000"/>
                </a:solidFill>
                <a:cs typeface="Arial" panose="020B0604020202020204" pitchFamily="34" charset="0"/>
              </a:rPr>
              <a:t>Ph.Colombat</a:t>
            </a:r>
            <a:r>
              <a:rPr lang="fr-FR" altLang="fr-FR" i="1" dirty="0">
                <a:solidFill>
                  <a:srgbClr val="000000"/>
                </a:solidFill>
                <a:cs typeface="Arial" panose="020B0604020202020204" pitchFamily="34" charset="0"/>
              </a:rPr>
              <a:t>; </a:t>
            </a:r>
            <a:r>
              <a:rPr lang="fr-FR" altLang="fr-FR" dirty="0">
                <a:solidFill>
                  <a:srgbClr val="000000"/>
                </a:solidFill>
                <a:cs typeface="Arial" panose="020B0604020202020204" pitchFamily="34" charset="0"/>
              </a:rPr>
              <a:t>Editions Lamarre, PARIS, avril 2020</a:t>
            </a:r>
          </a:p>
          <a:p>
            <a:pPr eaLnBrk="1" hangingPunct="1">
              <a:buClr>
                <a:srgbClr val="000000"/>
              </a:buClr>
              <a:buSzPct val="100000"/>
              <a:buFont typeface="Times New Roman" panose="02020603050405020304" pitchFamily="18" charset="0"/>
              <a:buNone/>
            </a:pPr>
            <a:endParaRPr lang="fr-FR" altLang="fr-FR" dirty="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u="sng" dirty="0">
                <a:solidFill>
                  <a:srgbClr val="000000"/>
                </a:solidFill>
                <a:cs typeface="Arial" panose="020B0604020202020204" pitchFamily="34" charset="0"/>
                <a:hlinkClick r:id="rId3"/>
              </a:rPr>
              <a:t>www.afsos.org/referentielsinterregionaux</a:t>
            </a:r>
            <a:r>
              <a:rPr lang="fr-FR" altLang="fr-FR" dirty="0">
                <a:solidFill>
                  <a:srgbClr val="000000"/>
                </a:solidFill>
                <a:cs typeface="Arial" panose="020B0604020202020204" pitchFamily="34" charset="0"/>
              </a:rPr>
              <a:t> : Syndrome d’épuisement professionnel des soignants</a:t>
            </a:r>
          </a:p>
          <a:p>
            <a:pPr eaLnBrk="1" hangingPunct="1">
              <a:buClr>
                <a:srgbClr val="000000"/>
              </a:buClr>
              <a:buSzPct val="100000"/>
              <a:buFont typeface="Times New Roman" panose="02020603050405020304" pitchFamily="18" charset="0"/>
              <a:buNone/>
            </a:pPr>
            <a:endParaRPr lang="fr-FR" altLang="fr-FR" dirty="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dirty="0">
                <a:solidFill>
                  <a:srgbClr val="000000"/>
                </a:solidFill>
                <a:cs typeface="Arial" panose="020B0604020202020204" pitchFamily="34" charset="0"/>
              </a:rPr>
              <a:t> Management et souffrance des soignants en </a:t>
            </a:r>
            <a:r>
              <a:rPr lang="fr-FR" altLang="fr-FR" dirty="0" err="1">
                <a:solidFill>
                  <a:srgbClr val="000000"/>
                </a:solidFill>
                <a:cs typeface="Arial" panose="020B0604020202020204" pitchFamily="34" charset="0"/>
              </a:rPr>
              <a:t>Onco-Hématologie</a:t>
            </a:r>
            <a:r>
              <a:rPr lang="fr-FR" altLang="fr-FR" dirty="0">
                <a:solidFill>
                  <a:srgbClr val="000000"/>
                </a:solidFill>
                <a:cs typeface="Arial" panose="020B0604020202020204" pitchFamily="34" charset="0"/>
              </a:rPr>
              <a:t>. Ph COLOMBAT,  A ALTMEYER, M RODRIGUES, F BARRUEL, P BLANCHARD, E FOUQUEREAU, AM PRONOST. </a:t>
            </a:r>
            <a:r>
              <a:rPr lang="fr-FR" altLang="fr-FR" dirty="0" err="1">
                <a:solidFill>
                  <a:srgbClr val="000000"/>
                </a:solidFill>
                <a:cs typeface="Arial" panose="020B0604020202020204" pitchFamily="34" charset="0"/>
              </a:rPr>
              <a:t>Psychooncologie</a:t>
            </a:r>
            <a:r>
              <a:rPr lang="fr-FR" altLang="fr-FR" dirty="0">
                <a:solidFill>
                  <a:srgbClr val="000000"/>
                </a:solidFill>
                <a:cs typeface="Arial" panose="020B0604020202020204" pitchFamily="34" charset="0"/>
              </a:rPr>
              <a:t>, 2011; 5 : 83-91</a:t>
            </a:r>
          </a:p>
          <a:p>
            <a:pPr eaLnBrk="1" hangingPunct="1">
              <a:buClr>
                <a:srgbClr val="000000"/>
              </a:buClr>
              <a:buSzPct val="100000"/>
              <a:buFont typeface="Times New Roman" panose="02020603050405020304" pitchFamily="18" charset="0"/>
              <a:buNone/>
            </a:pPr>
            <a:endParaRPr lang="fr-FR" altLang="fr-FR" dirty="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dirty="0">
                <a:solidFill>
                  <a:srgbClr val="000000"/>
                </a:solidFill>
                <a:cs typeface="Arial" panose="020B0604020202020204" pitchFamily="34" charset="0"/>
              </a:rPr>
              <a:t>La démarche participative dans les soins. Ph COLOMBAT, C BAUCHETET, </a:t>
            </a:r>
          </a:p>
          <a:p>
            <a:pPr eaLnBrk="1" hangingPunct="1">
              <a:buClr>
                <a:srgbClr val="000000"/>
              </a:buClr>
              <a:buSzPct val="100000"/>
              <a:buFont typeface="Times New Roman" panose="02020603050405020304" pitchFamily="18" charset="0"/>
              <a:buNone/>
            </a:pPr>
            <a:r>
              <a:rPr lang="fr-FR" altLang="fr-FR" dirty="0">
                <a:solidFill>
                  <a:srgbClr val="000000"/>
                </a:solidFill>
                <a:cs typeface="Arial" panose="020B0604020202020204" pitchFamily="34" charset="0"/>
              </a:rPr>
              <a:t>E FOUQUEREAU, N GILLET, C KANITZER Gestions Hospitalières  2014 ; 534 : 151-157</a:t>
            </a:r>
          </a:p>
          <a:p>
            <a:pPr eaLnBrk="1" hangingPunct="1">
              <a:buClr>
                <a:srgbClr val="000000"/>
              </a:buClr>
              <a:buSzPct val="100000"/>
              <a:buFont typeface="Times New Roman" panose="02020603050405020304" pitchFamily="18" charset="0"/>
              <a:buNone/>
            </a:pPr>
            <a:endParaRPr lang="fr-FR" altLang="fr-FR" dirty="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dirty="0">
                <a:solidFill>
                  <a:srgbClr val="000000"/>
                </a:solidFill>
                <a:cs typeface="Arial" panose="020B0604020202020204" pitchFamily="34" charset="0"/>
              </a:rPr>
              <a:t>Impact de la démarche participative sur la qualité de vie au travail des soignants. Ph COLOMBAT et E FOUQUEREAU. Santé RH, 2015, 75 :13-18 </a:t>
            </a:r>
          </a:p>
          <a:p>
            <a:pPr eaLnBrk="1" hangingPunct="1">
              <a:buClr>
                <a:srgbClr val="000000"/>
              </a:buClr>
              <a:buSzPct val="100000"/>
              <a:buFont typeface="Times New Roman" panose="02020603050405020304" pitchFamily="18" charset="0"/>
              <a:buNone/>
            </a:pPr>
            <a:endParaRPr lang="fr-FR" altLang="fr-FR" dirty="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dirty="0">
                <a:solidFill>
                  <a:srgbClr val="000000"/>
                </a:solidFill>
                <a:cs typeface="Arial" panose="020B0604020202020204" pitchFamily="34" charset="0"/>
                <a:hlinkClick r:id="rId4"/>
              </a:rPr>
              <a:t>https://solidarites-sante.gouv.fr/observatoireQVT</a:t>
            </a:r>
          </a:p>
          <a:p>
            <a:pPr eaLnBrk="1" hangingPunct="1">
              <a:buClr>
                <a:srgbClr val="000000"/>
              </a:buClr>
              <a:buSzPct val="100000"/>
              <a:buFont typeface="Times New Roman" panose="02020603050405020304" pitchFamily="18" charset="0"/>
              <a:buNone/>
            </a:pPr>
            <a:endParaRPr lang="fr-FR" altLang="fr-FR" dirty="0">
              <a:solidFill>
                <a:srgbClr val="000000"/>
              </a:solidFill>
              <a:cs typeface="Arial" panose="020B0604020202020204" pitchFamily="34" charset="0"/>
            </a:endParaRPr>
          </a:p>
          <a:p>
            <a:pPr eaLnBrk="1" hangingPunct="1">
              <a:buClr>
                <a:srgbClr val="000000"/>
              </a:buClr>
              <a:buSzPct val="100000"/>
              <a:buFont typeface="Times New Roman" panose="02020603050405020304" pitchFamily="18" charset="0"/>
              <a:buNone/>
            </a:pPr>
            <a:r>
              <a:rPr lang="fr-FR" altLang="fr-FR" b="1" dirty="0">
                <a:solidFill>
                  <a:srgbClr val="000000"/>
                </a:solidFill>
                <a:cs typeface="Arial" panose="020B0604020202020204" pitchFamily="34" charset="0"/>
                <a:hlinkClick r:id="rId5"/>
              </a:rPr>
              <a:t>"Le Travail Soigné" - Michel GANZ - CHRU de Tours 2012</a:t>
            </a:r>
            <a:r>
              <a:rPr lang="fr-FR" altLang="fr-FR" b="1" dirty="0">
                <a:solidFill>
                  <a:srgbClr val="000000"/>
                </a:solidFill>
                <a:cs typeface="Arial" panose="020B0604020202020204" pitchFamily="34" charset="0"/>
              </a:rPr>
              <a:t>.</a:t>
            </a:r>
          </a:p>
          <a:p>
            <a:pPr eaLnBrk="1" hangingPunct="1">
              <a:buClr>
                <a:srgbClr val="000000"/>
              </a:buClr>
              <a:buSzPct val="100000"/>
              <a:buFont typeface="Times New Roman" panose="02020603050405020304" pitchFamily="18" charset="0"/>
              <a:buNone/>
            </a:pPr>
            <a:r>
              <a:rPr lang="fr-FR" altLang="fr-FR" sz="2000" dirty="0">
                <a:solidFill>
                  <a:srgbClr val="000000"/>
                </a:solidFill>
                <a:cs typeface="Arial" panose="020B0604020202020204" pitchFamily="34" charset="0"/>
              </a:rPr>
              <a:t>     </a:t>
            </a:r>
          </a:p>
          <a:p>
            <a:pPr eaLnBrk="1">
              <a:lnSpc>
                <a:spcPct val="150000"/>
              </a:lnSpc>
              <a:spcBef>
                <a:spcPts val="363"/>
              </a:spcBef>
              <a:buClr>
                <a:srgbClr val="000000"/>
              </a:buClr>
              <a:buSzPct val="100000"/>
              <a:buFont typeface="Times New Roman" panose="02020603050405020304" pitchFamily="18" charset="0"/>
              <a:buNone/>
            </a:pPr>
            <a:endParaRPr lang="fr-FR" altLang="fr-FR" sz="3400" dirty="0">
              <a:solidFill>
                <a:srgbClr val="000000"/>
              </a:solidFill>
              <a:latin typeface="Calibri" panose="020F0502020204030204" pitchFamily="34" charset="0"/>
              <a:ea typeface="MS PGothic"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a:extLst>
              <a:ext uri="{FF2B5EF4-FFF2-40B4-BE49-F238E27FC236}">
                <a16:creationId xmlns:a16="http://schemas.microsoft.com/office/drawing/2014/main" id="{8803A720-F400-4C46-8396-A7C7CB511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1628775"/>
            <a:ext cx="4679950"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1" name="Rectangle 2">
            <a:extLst>
              <a:ext uri="{FF2B5EF4-FFF2-40B4-BE49-F238E27FC236}">
                <a16:creationId xmlns:a16="http://schemas.microsoft.com/office/drawing/2014/main" id="{E9D56432-94A2-40CC-926A-B779FA2BAAC5}"/>
              </a:ext>
            </a:extLst>
          </p:cNvPr>
          <p:cNvSpPr>
            <a:spLocks noChangeArrowheads="1"/>
          </p:cNvSpPr>
          <p:nvPr/>
        </p:nvSpPr>
        <p:spPr bwMode="auto">
          <a:xfrm>
            <a:off x="3863975" y="5518150"/>
            <a:ext cx="54546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pPr>
            <a:r>
              <a:rPr lang="fr-FR" altLang="fr-FR" b="1">
                <a:solidFill>
                  <a:srgbClr val="000000"/>
                </a:solidFill>
                <a:cs typeface="Arial" panose="020B0604020202020204" pitchFamily="34" charset="0"/>
                <a:hlinkClick r:id="rId4"/>
              </a:rPr>
              <a:t>"</a:t>
            </a:r>
            <a:r>
              <a:rPr lang="fr-FR" altLang="fr-FR" sz="2000" b="1">
                <a:solidFill>
                  <a:srgbClr val="000000"/>
                </a:solidFill>
                <a:cs typeface="Arial" panose="020B0604020202020204" pitchFamily="34" charset="0"/>
                <a:hlinkClick r:id="rId4"/>
              </a:rPr>
              <a:t>Le Travail Soigné" - Michel GANZ</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
            <a:extLst>
              <a:ext uri="{FF2B5EF4-FFF2-40B4-BE49-F238E27FC236}">
                <a16:creationId xmlns:a16="http://schemas.microsoft.com/office/drawing/2014/main" id="{283B08AB-DB99-4B64-8760-01450D30A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571500"/>
            <a:ext cx="3128376" cy="44902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a:extLst>
              <a:ext uri="{FF2B5EF4-FFF2-40B4-BE49-F238E27FC236}">
                <a16:creationId xmlns:a16="http://schemas.microsoft.com/office/drawing/2014/main" id="{256C4524-7FB6-4CC9-82F5-4B070B2B2926}"/>
              </a:ext>
            </a:extLst>
          </p:cNvPr>
          <p:cNvSpPr txBox="1"/>
          <p:nvPr/>
        </p:nvSpPr>
        <p:spPr>
          <a:xfrm>
            <a:off x="3719744" y="5761608"/>
            <a:ext cx="4547029" cy="461665"/>
          </a:xfrm>
          <a:prstGeom prst="rect">
            <a:avLst/>
          </a:prstGeom>
          <a:noFill/>
        </p:spPr>
        <p:txBody>
          <a:bodyPr wrap="square" rtlCol="0">
            <a:spAutoFit/>
          </a:bodyPr>
          <a:lstStyle/>
          <a:p>
            <a:r>
              <a:rPr lang="fr-FR" sz="2400" b="1" dirty="0">
                <a:solidFill>
                  <a:schemeClr val="tx2"/>
                </a:solidFill>
              </a:rPr>
              <a:t>Philippe.colombat@univ-tours.fr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D6C2AF51-007B-4E87-BBCD-2F5BBCDD78A3}"/>
              </a:ext>
            </a:extLst>
          </p:cNvPr>
          <p:cNvSpPr txBox="1">
            <a:spLocks noChangeArrowheads="1"/>
          </p:cNvSpPr>
          <p:nvPr/>
        </p:nvSpPr>
        <p:spPr bwMode="auto">
          <a:xfrm>
            <a:off x="2309813" y="642938"/>
            <a:ext cx="778668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000"/>
              </a:spcBef>
              <a:buSzPct val="45000"/>
              <a:buFont typeface="Wingdings" panose="05000000000000000000" pitchFamily="2" charset="2"/>
              <a:buChar char="Ø"/>
            </a:pPr>
            <a:r>
              <a:rPr lang="fr-FR" altLang="fr-FR" dirty="0"/>
              <a:t>Questionnaire en ligne du 31 janvier 2017 au 1 avril 2017</a:t>
            </a:r>
          </a:p>
          <a:p>
            <a:pPr eaLnBrk="1" hangingPunct="1">
              <a:lnSpc>
                <a:spcPct val="90000"/>
              </a:lnSpc>
              <a:spcBef>
                <a:spcPts val="1000"/>
              </a:spcBef>
              <a:buSzPct val="45000"/>
              <a:buFont typeface="Wingdings" panose="05000000000000000000" pitchFamily="2" charset="2"/>
              <a:buChar char="Ø"/>
            </a:pPr>
            <a:r>
              <a:rPr lang="fr-FR" altLang="fr-FR" dirty="0"/>
              <a:t>Echelle </a:t>
            </a:r>
            <a:r>
              <a:rPr lang="fr-FR" altLang="fr-FR" b="1" dirty="0"/>
              <a:t>HADS </a:t>
            </a:r>
            <a:r>
              <a:rPr lang="fr-FR" altLang="fr-FR" dirty="0"/>
              <a:t>(Hospital </a:t>
            </a:r>
            <a:r>
              <a:rPr lang="fr-FR" altLang="fr-FR" dirty="0" err="1"/>
              <a:t>Anxiety</a:t>
            </a:r>
            <a:r>
              <a:rPr lang="fr-FR" altLang="fr-FR" dirty="0"/>
              <a:t> and </a:t>
            </a:r>
            <a:r>
              <a:rPr lang="fr-FR" altLang="fr-FR" dirty="0" err="1"/>
              <a:t>Depression</a:t>
            </a:r>
            <a:r>
              <a:rPr lang="fr-FR" altLang="fr-FR" dirty="0"/>
              <a:t> </a:t>
            </a:r>
            <a:r>
              <a:rPr lang="fr-FR" altLang="fr-FR" dirty="0" err="1"/>
              <a:t>Scale</a:t>
            </a:r>
            <a:r>
              <a:rPr lang="fr-FR" altLang="fr-FR" dirty="0"/>
              <a:t>)</a:t>
            </a:r>
          </a:p>
          <a:p>
            <a:pPr algn="just" eaLnBrk="1" hangingPunct="1">
              <a:lnSpc>
                <a:spcPct val="90000"/>
              </a:lnSpc>
              <a:spcBef>
                <a:spcPts val="1000"/>
              </a:spcBef>
              <a:buSzPct val="45000"/>
              <a:buFont typeface="Wingdings" panose="05000000000000000000" pitchFamily="2" charset="2"/>
              <a:buChar char="Ø"/>
            </a:pPr>
            <a:r>
              <a:rPr lang="fr-FR" altLang="fr-FR" dirty="0"/>
              <a:t>Structures jeunes : </a:t>
            </a:r>
            <a:r>
              <a:rPr lang="fr-FR" altLang="fr-FR" b="1" dirty="0"/>
              <a:t>ANEMF</a:t>
            </a:r>
            <a:r>
              <a:rPr lang="fr-FR" altLang="fr-FR" dirty="0"/>
              <a:t>, </a:t>
            </a:r>
            <a:r>
              <a:rPr lang="fr-FR" altLang="fr-FR" b="1" dirty="0"/>
              <a:t>ISNI</a:t>
            </a:r>
            <a:r>
              <a:rPr lang="fr-FR" altLang="fr-FR" dirty="0"/>
              <a:t>, </a:t>
            </a:r>
            <a:r>
              <a:rPr lang="fr-FR" altLang="fr-FR" b="1" dirty="0"/>
              <a:t>ISNAR-IMG</a:t>
            </a:r>
            <a:r>
              <a:rPr lang="fr-FR" altLang="fr-FR" dirty="0"/>
              <a:t>, </a:t>
            </a:r>
            <a:r>
              <a:rPr lang="fr-FR" altLang="fr-FR" b="1" dirty="0"/>
              <a:t>ISNCCA</a:t>
            </a:r>
          </a:p>
        </p:txBody>
      </p:sp>
      <p:graphicFrame>
        <p:nvGraphicFramePr>
          <p:cNvPr id="34819" name="Group 3">
            <a:extLst>
              <a:ext uri="{FF2B5EF4-FFF2-40B4-BE49-F238E27FC236}">
                <a16:creationId xmlns:a16="http://schemas.microsoft.com/office/drawing/2014/main" id="{4A021122-7617-4834-AAE9-FE0C37051D9F}"/>
              </a:ext>
            </a:extLst>
          </p:cNvPr>
          <p:cNvGraphicFramePr>
            <a:graphicFrameLocks noGrp="1"/>
          </p:cNvGraphicFramePr>
          <p:nvPr/>
        </p:nvGraphicFramePr>
        <p:xfrm>
          <a:off x="5595938" y="2209800"/>
          <a:ext cx="4276725" cy="2227263"/>
        </p:xfrm>
        <a:graphic>
          <a:graphicData uri="http://schemas.openxmlformats.org/drawingml/2006/table">
            <a:tbl>
              <a:tblPr/>
              <a:tblGrid>
                <a:gridCol w="1809750">
                  <a:extLst>
                    <a:ext uri="{9D8B030D-6E8A-4147-A177-3AD203B41FA5}">
                      <a16:colId xmlns:a16="http://schemas.microsoft.com/office/drawing/2014/main" val="20000"/>
                    </a:ext>
                  </a:extLst>
                </a:gridCol>
                <a:gridCol w="763587">
                  <a:extLst>
                    <a:ext uri="{9D8B030D-6E8A-4147-A177-3AD203B41FA5}">
                      <a16:colId xmlns:a16="http://schemas.microsoft.com/office/drawing/2014/main" val="20001"/>
                    </a:ext>
                  </a:extLst>
                </a:gridCol>
                <a:gridCol w="1703388">
                  <a:extLst>
                    <a:ext uri="{9D8B030D-6E8A-4147-A177-3AD203B41FA5}">
                      <a16:colId xmlns:a16="http://schemas.microsoft.com/office/drawing/2014/main" val="20002"/>
                    </a:ext>
                  </a:extLst>
                </a:gridCol>
              </a:tblGrid>
              <a:tr h="742421">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Symptômes anxieux</a:t>
                      </a:r>
                    </a:p>
                  </a:txBody>
                  <a:tcPr marT="45719" marB="4571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66,2%</a:t>
                      </a:r>
                    </a:p>
                  </a:txBody>
                  <a:tcPr marT="45719" marB="4571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0" i="1"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26,1% (InVS)</a:t>
                      </a:r>
                    </a:p>
                  </a:txBody>
                  <a:tcPr marT="45719" marB="4571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extLst>
                  <a:ext uri="{0D108BD9-81ED-4DB2-BD59-A6C34878D82A}">
                    <a16:rowId xmlns:a16="http://schemas.microsoft.com/office/drawing/2014/main" val="10000"/>
                  </a:ext>
                </a:extLst>
              </a:tr>
              <a:tr h="742421">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Symptômes dépressifs</a:t>
                      </a:r>
                    </a:p>
                  </a:txBody>
                  <a:tcPr marT="45719" marB="4571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27,7%</a:t>
                      </a:r>
                    </a:p>
                  </a:txBody>
                  <a:tcPr marT="45719" marB="4571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0" i="1"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10,1% (INPES)</a:t>
                      </a:r>
                    </a:p>
                  </a:txBody>
                  <a:tcPr marT="45719" marB="45719"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extLst>
                  <a:ext uri="{0D108BD9-81ED-4DB2-BD59-A6C34878D82A}">
                    <a16:rowId xmlns:a16="http://schemas.microsoft.com/office/drawing/2014/main" val="10001"/>
                  </a:ext>
                </a:extLst>
              </a:tr>
              <a:tr h="742421">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Idées suicidaires</a:t>
                      </a:r>
                    </a:p>
                  </a:txBody>
                  <a:tcPr marT="45719" marB="45719"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23,7%</a:t>
                      </a:r>
                    </a:p>
                  </a:txBody>
                  <a:tcPr marT="45719" marB="45719"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FD5E9"/>
                    </a:solidFill>
                  </a:tcPr>
                </a:tc>
                <a:tc>
                  <a:txBody>
                    <a:bodyPr/>
                    <a:lstStyle>
                      <a:lvl1pPr>
                        <a:lnSpc>
                          <a:spcPct val="92000"/>
                        </a:lnSpc>
                        <a:spcAft>
                          <a:spcPts val="1425"/>
                        </a:spcAft>
                        <a:tabLst>
                          <a:tab pos="723900" algn="l"/>
                          <a:tab pos="1447800" algn="l"/>
                          <a:tab pos="2171700" algn="l"/>
                          <a:tab pos="2895600" algn="l"/>
                          <a:tab pos="36195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Lst>
                      </a:pPr>
                      <a:r>
                        <a:rPr kumimoji="0" lang="fr-FR" altLang="fr-FR" sz="1800" b="0" i="1"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2,6-4% (20-34 ans, INPES)</a:t>
                      </a:r>
                    </a:p>
                  </a:txBody>
                  <a:tcPr marT="45719" marB="45719"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8EBF4"/>
                    </a:solidFill>
                  </a:tcPr>
                </a:tc>
                <a:extLst>
                  <a:ext uri="{0D108BD9-81ED-4DB2-BD59-A6C34878D82A}">
                    <a16:rowId xmlns:a16="http://schemas.microsoft.com/office/drawing/2014/main" val="10002"/>
                  </a:ext>
                </a:extLst>
              </a:tr>
            </a:tbl>
          </a:graphicData>
        </a:graphic>
      </p:graphicFrame>
      <p:sp>
        <p:nvSpPr>
          <p:cNvPr id="56341" name="Rectangle 37">
            <a:extLst>
              <a:ext uri="{FF2B5EF4-FFF2-40B4-BE49-F238E27FC236}">
                <a16:creationId xmlns:a16="http://schemas.microsoft.com/office/drawing/2014/main" id="{948BB6BF-C597-4A17-AC79-3B0B4DA004C2}"/>
              </a:ext>
            </a:extLst>
          </p:cNvPr>
          <p:cNvSpPr>
            <a:spLocks noChangeArrowheads="1"/>
          </p:cNvSpPr>
          <p:nvPr/>
        </p:nvSpPr>
        <p:spPr bwMode="auto">
          <a:xfrm>
            <a:off x="6967538" y="4648200"/>
            <a:ext cx="168275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2000"/>
              <a:t>21 768</a:t>
            </a:r>
          </a:p>
          <a:p>
            <a:pPr algn="ctr" eaLnBrk="1" hangingPunct="1">
              <a:lnSpc>
                <a:spcPct val="100000"/>
              </a:lnSpc>
              <a:spcAft>
                <a:spcPct val="0"/>
              </a:spcAft>
            </a:pPr>
            <a:r>
              <a:rPr lang="fr-FR" altLang="fr-FR" sz="2000"/>
              <a:t>Répondant.e.s</a:t>
            </a:r>
          </a:p>
          <a:p>
            <a:pPr algn="ctr" eaLnBrk="1" hangingPunct="1">
              <a:lnSpc>
                <a:spcPct val="100000"/>
              </a:lnSpc>
              <a:spcAft>
                <a:spcPct val="0"/>
              </a:spcAft>
            </a:pPr>
            <a:r>
              <a:rPr lang="fr-FR" altLang="fr-FR" sz="2000"/>
              <a:t>F &gt; H</a:t>
            </a:r>
          </a:p>
        </p:txBody>
      </p:sp>
      <p:sp>
        <p:nvSpPr>
          <p:cNvPr id="56342" name="Rectangle 38">
            <a:extLst>
              <a:ext uri="{FF2B5EF4-FFF2-40B4-BE49-F238E27FC236}">
                <a16:creationId xmlns:a16="http://schemas.microsoft.com/office/drawing/2014/main" id="{2CE4B4C5-8A1D-423B-9FCF-C0863F635406}"/>
              </a:ext>
            </a:extLst>
          </p:cNvPr>
          <p:cNvSpPr>
            <a:spLocks noChangeArrowheads="1"/>
          </p:cNvSpPr>
          <p:nvPr/>
        </p:nvSpPr>
        <p:spPr bwMode="auto">
          <a:xfrm>
            <a:off x="2382838" y="0"/>
            <a:ext cx="194310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pPr>
            <a:r>
              <a:rPr lang="fr-FR" altLang="fr-FR" sz="1200" i="1">
                <a:latin typeface="Tahoma" panose="020B0604030504040204" pitchFamily="34" charset="0"/>
              </a:rPr>
              <a:t>F. Rolland, ANEMF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00C03D7C-F12C-4327-B2D7-169C4FFD7418}"/>
              </a:ext>
            </a:extLst>
          </p:cNvPr>
          <p:cNvSpPr>
            <a:spLocks noGrp="1" noChangeArrowheads="1"/>
          </p:cNvSpPr>
          <p:nvPr>
            <p:ph type="title"/>
          </p:nvPr>
        </p:nvSpPr>
        <p:spPr>
          <a:xfrm>
            <a:off x="2495550" y="404813"/>
            <a:ext cx="8172450" cy="792162"/>
          </a:xfrm>
          <a:solidFill>
            <a:srgbClr val="FFFFFF">
              <a:alpha val="0"/>
            </a:srgbClr>
          </a:solidFill>
        </p:spPr>
        <p:txBody>
          <a:bodyPr>
            <a:normAutofit/>
          </a:bodyP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dirty="0">
                <a:solidFill>
                  <a:srgbClr val="002060"/>
                </a:solidFill>
                <a:latin typeface="Arial" panose="020B0604020202020204" pitchFamily="34" charset="0"/>
                <a:cs typeface="Arial" panose="020B0604020202020204" pitchFamily="34" charset="0"/>
              </a:rPr>
              <a:t>Syndrome d’Épuisement Professionnel des Soignants</a:t>
            </a:r>
            <a:br>
              <a:rPr lang="fr-FR" altLang="fr-FR" sz="2400" b="1" dirty="0">
                <a:solidFill>
                  <a:srgbClr val="002060"/>
                </a:solidFill>
                <a:latin typeface="Arial" panose="020B0604020202020204" pitchFamily="34" charset="0"/>
                <a:cs typeface="Arial" panose="020B0604020202020204" pitchFamily="34" charset="0"/>
              </a:rPr>
            </a:br>
            <a:r>
              <a:rPr lang="fr-FR" altLang="fr-FR" sz="1300" b="1" dirty="0">
                <a:solidFill>
                  <a:srgbClr val="002060"/>
                </a:solidFill>
                <a:latin typeface="Arial" panose="020B0604020202020204" pitchFamily="34" charset="0"/>
                <a:cs typeface="Arial" panose="020B0604020202020204" pitchFamily="34" charset="0"/>
                <a:hlinkClick r:id="rId3"/>
              </a:rPr>
              <a:t>https://www.afsos.org</a:t>
            </a:r>
            <a:r>
              <a:rPr lang="fr-FR" altLang="fr-FR" sz="1300" b="1" dirty="0">
                <a:solidFill>
                  <a:srgbClr val="002060"/>
                </a:solidFill>
                <a:latin typeface="Arial" panose="020B0604020202020204" pitchFamily="34" charset="0"/>
                <a:cs typeface="Arial" panose="020B0604020202020204" pitchFamily="34" charset="0"/>
              </a:rPr>
              <a:t> et </a:t>
            </a:r>
            <a:r>
              <a:rPr lang="fr-FR" altLang="fr-FR" sz="1300" b="1" dirty="0">
                <a:solidFill>
                  <a:srgbClr val="000000"/>
                </a:solidFill>
                <a:latin typeface="Arial" panose="020B0604020202020204" pitchFamily="34" charset="0"/>
                <a:cs typeface="Arial" panose="020B0604020202020204" pitchFamily="34" charset="0"/>
                <a:hlinkClick r:id="rId4"/>
              </a:rPr>
              <a:t>https://solidarites-sante.gouv.fr/observatoireQVT</a:t>
            </a:r>
            <a:br>
              <a:rPr lang="fr-FR" altLang="fr-FR" sz="1300" dirty="0">
                <a:solidFill>
                  <a:srgbClr val="000000"/>
                </a:solidFill>
                <a:latin typeface="Arial" panose="020B0604020202020204" pitchFamily="34" charset="0"/>
                <a:cs typeface="Arial" panose="020B0604020202020204" pitchFamily="34" charset="0"/>
              </a:rPr>
            </a:br>
            <a:endParaRPr lang="fr-FR" altLang="fr-FR" sz="1300" b="1" dirty="0">
              <a:solidFill>
                <a:srgbClr val="002060"/>
              </a:solidFill>
              <a:latin typeface="Arial" panose="020B0604020202020204" pitchFamily="34" charset="0"/>
              <a:cs typeface="Arial" panose="020B0604020202020204" pitchFamily="34" charset="0"/>
            </a:endParaRPr>
          </a:p>
        </p:txBody>
      </p:sp>
      <p:sp>
        <p:nvSpPr>
          <p:cNvPr id="58371" name="Text Box 2">
            <a:extLst>
              <a:ext uri="{FF2B5EF4-FFF2-40B4-BE49-F238E27FC236}">
                <a16:creationId xmlns:a16="http://schemas.microsoft.com/office/drawing/2014/main" id="{DBD926DF-670A-4E0D-AEB8-F4AA8FE86F10}"/>
              </a:ext>
            </a:extLst>
          </p:cNvPr>
          <p:cNvSpPr txBox="1">
            <a:spLocks noChangeArrowheads="1"/>
          </p:cNvSpPr>
          <p:nvPr/>
        </p:nvSpPr>
        <p:spPr bwMode="auto">
          <a:xfrm>
            <a:off x="2063750" y="1196975"/>
            <a:ext cx="8353425" cy="549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1000"/>
              </a:spcBef>
            </a:pPr>
            <a:r>
              <a:rPr lang="fr-FR" altLang="fr-FR" sz="1800" b="1">
                <a:cs typeface="Geneva" charset="0"/>
              </a:rPr>
              <a:t> Comment le reconnaître</a:t>
            </a:r>
          </a:p>
          <a:p>
            <a:pPr algn="just" eaLnBrk="1" hangingPunct="1">
              <a:lnSpc>
                <a:spcPct val="90000"/>
              </a:lnSpc>
              <a:spcBef>
                <a:spcPts val="725"/>
              </a:spcBef>
              <a:buClr>
                <a:srgbClr val="FF6600"/>
              </a:buClr>
              <a:buSzPct val="45000"/>
              <a:buFont typeface="Wingdings" panose="05000000000000000000" pitchFamily="2" charset="2"/>
              <a:buChar char="Ø"/>
            </a:pPr>
            <a:r>
              <a:rPr lang="fr-FR" altLang="fr-FR" sz="1600" b="1">
                <a:cs typeface="Geneva" charset="0"/>
              </a:rPr>
              <a:t>Les différentes phases du SEPS</a:t>
            </a:r>
          </a:p>
        </p:txBody>
      </p:sp>
      <p:sp>
        <p:nvSpPr>
          <p:cNvPr id="58372" name="AutoShape 3">
            <a:extLst>
              <a:ext uri="{FF2B5EF4-FFF2-40B4-BE49-F238E27FC236}">
                <a16:creationId xmlns:a16="http://schemas.microsoft.com/office/drawing/2014/main" id="{104B9B7E-15D3-4E63-9008-E56052166206}"/>
              </a:ext>
            </a:extLst>
          </p:cNvPr>
          <p:cNvSpPr>
            <a:spLocks noChangeArrowheads="1"/>
          </p:cNvSpPr>
          <p:nvPr/>
        </p:nvSpPr>
        <p:spPr bwMode="auto">
          <a:xfrm>
            <a:off x="2208213" y="2492375"/>
            <a:ext cx="1871662" cy="30241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5000" rIns="36000" bIns="45000" anchor="ctr"/>
          <a:lstStyle>
            <a:lvl1pPr marL="215900" indent="-215900">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200" b="1">
                <a:solidFill>
                  <a:schemeClr val="bg1"/>
                </a:solidFill>
              </a:rPr>
              <a:t>Phase de sur-investissement</a:t>
            </a:r>
            <a:br>
              <a:rPr lang="fr-FR" altLang="fr-FR" sz="1200" b="1">
                <a:solidFill>
                  <a:schemeClr val="bg1"/>
                </a:solidFill>
              </a:rPr>
            </a:br>
            <a:endParaRPr lang="fr-FR" altLang="fr-FR" sz="1200" b="1">
              <a:solidFill>
                <a:schemeClr val="bg1"/>
              </a:solidFill>
            </a:endParaRPr>
          </a:p>
          <a:p>
            <a:pPr eaLnBrk="1" hangingPunct="1">
              <a:lnSpc>
                <a:spcPct val="85000"/>
              </a:lnSpc>
              <a:spcAft>
                <a:spcPct val="0"/>
              </a:spcAft>
              <a:buSzPct val="45000"/>
              <a:buFont typeface="Symbol" panose="05050102010706020507" pitchFamily="18" charset="2"/>
              <a:buChar char=""/>
            </a:pPr>
            <a:r>
              <a:rPr lang="fr-FR" altLang="fr-FR" sz="1000" i="1" u="sng">
                <a:solidFill>
                  <a:schemeClr val="bg1"/>
                </a:solidFill>
              </a:rPr>
              <a:t> aspects quantitatifs : </a:t>
            </a:r>
            <a:br>
              <a:rPr lang="fr-FR" altLang="fr-FR" sz="1000" i="1" u="sng">
                <a:solidFill>
                  <a:schemeClr val="bg1"/>
                </a:solidFill>
              </a:rPr>
            </a:br>
            <a:r>
              <a:rPr lang="fr-FR" altLang="fr-FR" sz="1000">
                <a:solidFill>
                  <a:schemeClr val="bg1"/>
                </a:solidFill>
              </a:rPr>
              <a:t>temps passé sur le lieu de travail de plus en plus important même si le rendement est faible ; avec une perte d'équilibre entre le temps professionnel et le temps dédié à la vie personnelle</a:t>
            </a:r>
          </a:p>
          <a:p>
            <a:pPr eaLnBrk="1" hangingPunct="1">
              <a:lnSpc>
                <a:spcPct val="85000"/>
              </a:lnSpc>
              <a:spcAft>
                <a:spcPct val="0"/>
              </a:spcAft>
              <a:buSzPct val="45000"/>
              <a:buFont typeface="Symbol" panose="05050102010706020507" pitchFamily="18" charset="2"/>
              <a:buChar char=""/>
            </a:pPr>
            <a:r>
              <a:rPr lang="fr-FR" altLang="fr-FR" sz="1000" i="1" u="sng">
                <a:solidFill>
                  <a:schemeClr val="bg1"/>
                </a:solidFill>
              </a:rPr>
              <a:t> aspects qualitatifs :</a:t>
            </a:r>
            <a:r>
              <a:rPr lang="fr-FR" altLang="fr-FR" sz="1000">
                <a:solidFill>
                  <a:schemeClr val="bg1"/>
                </a:solidFill>
              </a:rPr>
              <a:t> investissement important sur le plan émotionnel et en terme d'énergie ;</a:t>
            </a:r>
            <a:br>
              <a:rPr lang="fr-FR" altLang="fr-FR" sz="1000">
                <a:solidFill>
                  <a:schemeClr val="bg1"/>
                </a:solidFill>
              </a:rPr>
            </a:br>
            <a:r>
              <a:rPr lang="fr-FR" altLang="fr-FR" sz="1000">
                <a:solidFill>
                  <a:schemeClr val="bg1"/>
                </a:solidFill>
              </a:rPr>
              <a:t>conviction avec le temps d'être le seul à pouvoir faire correctement le travail, impossibilité de déléguer</a:t>
            </a:r>
          </a:p>
          <a:p>
            <a:pPr eaLnBrk="1" hangingPunct="1">
              <a:lnSpc>
                <a:spcPct val="85000"/>
              </a:lnSpc>
              <a:spcAft>
                <a:spcPct val="0"/>
              </a:spcAft>
              <a:buClrTx/>
              <a:buSzTx/>
              <a:buFontTx/>
              <a:buNone/>
            </a:pPr>
            <a:endParaRPr lang="fr-FR" altLang="fr-FR" sz="800"/>
          </a:p>
        </p:txBody>
      </p:sp>
      <p:sp>
        <p:nvSpPr>
          <p:cNvPr id="58373" name="AutoShape 4">
            <a:extLst>
              <a:ext uri="{FF2B5EF4-FFF2-40B4-BE49-F238E27FC236}">
                <a16:creationId xmlns:a16="http://schemas.microsoft.com/office/drawing/2014/main" id="{7B6D89DE-2D82-43C5-A0D9-3D626EA33A3A}"/>
              </a:ext>
            </a:extLst>
          </p:cNvPr>
          <p:cNvSpPr>
            <a:spLocks noChangeArrowheads="1"/>
          </p:cNvSpPr>
          <p:nvPr/>
        </p:nvSpPr>
        <p:spPr bwMode="auto">
          <a:xfrm>
            <a:off x="4224338" y="2492375"/>
            <a:ext cx="1871662" cy="30241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5000" rIns="36000" bIns="45000"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200" b="1">
                <a:solidFill>
                  <a:schemeClr val="bg1"/>
                </a:solidFill>
              </a:rPr>
              <a:t>Phase d’évitement</a:t>
            </a:r>
          </a:p>
          <a:p>
            <a:pPr algn="ctr" eaLnBrk="1" hangingPunct="1">
              <a:lnSpc>
                <a:spcPct val="100000"/>
              </a:lnSpc>
              <a:spcAft>
                <a:spcPct val="0"/>
              </a:spcAft>
            </a:pPr>
            <a:endParaRPr lang="fr-FR" altLang="fr-FR" sz="1000" b="1">
              <a:solidFill>
                <a:schemeClr val="bg1"/>
              </a:solidFill>
            </a:endParaRPr>
          </a:p>
          <a:p>
            <a:pPr algn="ctr" eaLnBrk="1" hangingPunct="1">
              <a:lnSpc>
                <a:spcPct val="100000"/>
              </a:lnSpc>
              <a:spcAft>
                <a:spcPct val="0"/>
              </a:spcAft>
            </a:pPr>
            <a:endParaRPr lang="fr-FR" altLang="fr-FR" sz="1000" b="1">
              <a:solidFill>
                <a:schemeClr val="bg1"/>
              </a:solidFill>
            </a:endParaRPr>
          </a:p>
          <a:p>
            <a:pPr eaLnBrk="1" hangingPunct="1">
              <a:lnSpc>
                <a:spcPct val="85000"/>
              </a:lnSpc>
              <a:spcAft>
                <a:spcPct val="0"/>
              </a:spcAft>
            </a:pPr>
            <a:r>
              <a:rPr lang="fr-FR" altLang="fr-FR" sz="1000">
                <a:solidFill>
                  <a:schemeClr val="bg1"/>
                </a:solidFill>
              </a:rPr>
              <a:t>attitude qui consiste à éviter de s'impliquer dans certaines situations de soins difficiles </a:t>
            </a:r>
          </a:p>
          <a:p>
            <a:pPr eaLnBrk="1" hangingPunct="1">
              <a:lnSpc>
                <a:spcPct val="85000"/>
              </a:lnSpc>
              <a:spcAft>
                <a:spcPct val="0"/>
              </a:spcAft>
            </a:pPr>
            <a:r>
              <a:rPr lang="fr-FR" altLang="fr-FR" sz="1000">
                <a:solidFill>
                  <a:schemeClr val="bg1"/>
                </a:solidFill>
              </a:rPr>
              <a:t>"Un évitement en psychologie est un comportement de défense mis en place pour ne pas se trouver confronté avec une situation redoutée" </a:t>
            </a: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p>
          <a:p>
            <a:pPr algn="ctr" eaLnBrk="1" hangingPunct="1">
              <a:lnSpc>
                <a:spcPct val="85000"/>
              </a:lnSpc>
              <a:spcAft>
                <a:spcPct val="0"/>
              </a:spcAft>
            </a:pPr>
            <a:endParaRPr lang="fr-FR" altLang="fr-FR" sz="1000"/>
          </a:p>
          <a:p>
            <a:pPr algn="ctr" eaLnBrk="1" hangingPunct="1">
              <a:lnSpc>
                <a:spcPct val="85000"/>
              </a:lnSpc>
              <a:spcAft>
                <a:spcPct val="0"/>
              </a:spcAft>
            </a:pPr>
            <a:endParaRPr lang="fr-FR" altLang="fr-FR" sz="1000" b="1"/>
          </a:p>
        </p:txBody>
      </p:sp>
      <p:sp>
        <p:nvSpPr>
          <p:cNvPr id="58374" name="AutoShape 5">
            <a:extLst>
              <a:ext uri="{FF2B5EF4-FFF2-40B4-BE49-F238E27FC236}">
                <a16:creationId xmlns:a16="http://schemas.microsoft.com/office/drawing/2014/main" id="{3E79AF80-28A0-4704-84DB-F97E7FB02001}"/>
              </a:ext>
            </a:extLst>
          </p:cNvPr>
          <p:cNvSpPr>
            <a:spLocks noChangeArrowheads="1"/>
          </p:cNvSpPr>
          <p:nvPr/>
        </p:nvSpPr>
        <p:spPr bwMode="auto">
          <a:xfrm>
            <a:off x="6240463" y="2492375"/>
            <a:ext cx="1871662" cy="30241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5000" rIns="36000" bIns="45000" anchor="ctr"/>
          <a:lstStyle>
            <a:lvl1pPr marL="215900" indent="-215900">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200" b="1">
                <a:solidFill>
                  <a:schemeClr val="bg1"/>
                </a:solidFill>
              </a:rPr>
              <a:t>Phase d’apathie</a:t>
            </a:r>
          </a:p>
          <a:p>
            <a:pPr algn="ctr" eaLnBrk="1" hangingPunct="1">
              <a:lnSpc>
                <a:spcPct val="90000"/>
              </a:lnSpc>
              <a:spcAft>
                <a:spcPct val="0"/>
              </a:spcAft>
            </a:pPr>
            <a:endParaRPr lang="fr-FR" altLang="fr-FR" sz="800" b="1">
              <a:solidFill>
                <a:schemeClr val="bg1"/>
              </a:solidFill>
            </a:endParaRPr>
          </a:p>
          <a:p>
            <a:pPr algn="ctr" eaLnBrk="1" hangingPunct="1">
              <a:lnSpc>
                <a:spcPct val="90000"/>
              </a:lnSpc>
              <a:spcAft>
                <a:spcPct val="0"/>
              </a:spcAft>
            </a:pPr>
            <a:endParaRPr lang="fr-FR" altLang="fr-FR" sz="800" b="1">
              <a:solidFill>
                <a:schemeClr val="bg1"/>
              </a:solidFill>
            </a:endParaRPr>
          </a:p>
          <a:p>
            <a:pPr eaLnBrk="1" hangingPunct="1">
              <a:lnSpc>
                <a:spcPct val="85000"/>
              </a:lnSpc>
              <a:spcAft>
                <a:spcPct val="0"/>
              </a:spcAft>
              <a:buSzPct val="45000"/>
              <a:buFont typeface="Symbol" panose="05050102010706020507" pitchFamily="18" charset="2"/>
              <a:buChar char=""/>
            </a:pPr>
            <a:r>
              <a:rPr lang="fr-FR" altLang="fr-FR" sz="1000" i="1" u="sng">
                <a:solidFill>
                  <a:schemeClr val="bg1"/>
                </a:solidFill>
              </a:rPr>
              <a:t> sur le lieu de travail</a:t>
            </a:r>
            <a:r>
              <a:rPr lang="fr-FR" altLang="fr-FR" sz="1000">
                <a:solidFill>
                  <a:schemeClr val="bg1"/>
                </a:solidFill>
              </a:rPr>
              <a:t>: </a:t>
            </a:r>
            <a:br>
              <a:rPr lang="fr-FR" altLang="fr-FR" sz="1000">
                <a:solidFill>
                  <a:schemeClr val="bg1"/>
                </a:solidFill>
              </a:rPr>
            </a:br>
            <a:r>
              <a:rPr lang="fr-FR" altLang="fr-FR" sz="1000">
                <a:solidFill>
                  <a:schemeClr val="bg1"/>
                </a:solidFill>
              </a:rPr>
              <a:t>se traduit par de la fatigue, un manque d'énergie, un ralentissement dans la réalisation des tâches</a:t>
            </a:r>
          </a:p>
          <a:p>
            <a:pPr eaLnBrk="1" hangingPunct="1">
              <a:lnSpc>
                <a:spcPct val="85000"/>
              </a:lnSpc>
              <a:spcAft>
                <a:spcPct val="0"/>
              </a:spcAft>
              <a:buClrTx/>
              <a:buSzTx/>
              <a:buFontTx/>
              <a:buNone/>
            </a:pPr>
            <a:endParaRPr lang="fr-FR" altLang="fr-FR" sz="1000">
              <a:solidFill>
                <a:schemeClr val="bg1"/>
              </a:solidFill>
            </a:endParaRPr>
          </a:p>
          <a:p>
            <a:pPr eaLnBrk="1" hangingPunct="1">
              <a:lnSpc>
                <a:spcPct val="85000"/>
              </a:lnSpc>
              <a:spcAft>
                <a:spcPct val="0"/>
              </a:spcAft>
              <a:buSzPct val="45000"/>
              <a:buFont typeface="Symbol" panose="05050102010706020507" pitchFamily="18" charset="2"/>
              <a:buChar char=""/>
            </a:pPr>
            <a:r>
              <a:rPr lang="fr-FR" altLang="fr-FR" sz="1000" i="1" u="sng">
                <a:solidFill>
                  <a:schemeClr val="bg1"/>
                </a:solidFill>
              </a:rPr>
              <a:t> après le travail :</a:t>
            </a:r>
            <a:br>
              <a:rPr lang="fr-FR" altLang="fr-FR" sz="1000" i="1" u="sng">
                <a:solidFill>
                  <a:schemeClr val="bg1"/>
                </a:solidFill>
              </a:rPr>
            </a:br>
            <a:r>
              <a:rPr lang="fr-FR" altLang="fr-FR" sz="1000">
                <a:solidFill>
                  <a:schemeClr val="bg1"/>
                </a:solidFill>
              </a:rPr>
              <a:t>se traduit</a:t>
            </a:r>
            <a:r>
              <a:rPr lang="fr-FR" altLang="fr-FR" sz="1000" i="1">
                <a:solidFill>
                  <a:schemeClr val="bg1"/>
                </a:solidFill>
              </a:rPr>
              <a:t> </a:t>
            </a:r>
            <a:r>
              <a:rPr lang="fr-FR" altLang="fr-FR" sz="1000">
                <a:solidFill>
                  <a:schemeClr val="bg1"/>
                </a:solidFill>
              </a:rPr>
              <a:t>par une absence d'activités personnelles, sociales, culturelles, sportives ...</a:t>
            </a:r>
          </a:p>
          <a:p>
            <a:pPr eaLnBrk="1" hangingPunct="1">
              <a:lnSpc>
                <a:spcPct val="85000"/>
              </a:lnSpc>
              <a:spcAft>
                <a:spcPct val="0"/>
              </a:spcAft>
              <a:buClrTx/>
              <a:buSzTx/>
              <a:buFontTx/>
              <a:buNone/>
            </a:pPr>
            <a:endParaRPr lang="fr-FR" altLang="fr-FR" sz="700">
              <a:solidFill>
                <a:schemeClr val="bg1"/>
              </a:solidFill>
            </a:endParaRPr>
          </a:p>
          <a:p>
            <a:pPr eaLnBrk="1" hangingPunct="1">
              <a:lnSpc>
                <a:spcPct val="85000"/>
              </a:lnSpc>
              <a:spcAft>
                <a:spcPct val="0"/>
              </a:spcAft>
              <a:buClrTx/>
              <a:buSzTx/>
              <a:buFontTx/>
              <a:buNone/>
            </a:pPr>
            <a:endParaRPr lang="fr-FR" altLang="fr-FR" sz="700">
              <a:solidFill>
                <a:schemeClr val="bg1"/>
              </a:solidFill>
            </a:endParaRPr>
          </a:p>
          <a:p>
            <a:pPr algn="ctr" eaLnBrk="1" hangingPunct="1">
              <a:lnSpc>
                <a:spcPct val="95000"/>
              </a:lnSpc>
              <a:spcAft>
                <a:spcPct val="0"/>
              </a:spcAft>
              <a:buClrTx/>
              <a:buSzTx/>
              <a:buFontTx/>
              <a:buNone/>
            </a:pPr>
            <a:endParaRPr lang="fr-FR" altLang="fr-FR" sz="1000">
              <a:solidFill>
                <a:schemeClr val="bg1"/>
              </a:solidFill>
            </a:endParaRPr>
          </a:p>
          <a:p>
            <a:pPr algn="ctr" eaLnBrk="1" hangingPunct="1">
              <a:lnSpc>
                <a:spcPct val="85000"/>
              </a:lnSpc>
              <a:spcAft>
                <a:spcPct val="0"/>
              </a:spcAft>
              <a:buClrTx/>
              <a:buSzTx/>
              <a:buFontTx/>
              <a:buNone/>
            </a:pPr>
            <a:endParaRPr lang="fr-FR" altLang="fr-FR" sz="1000"/>
          </a:p>
          <a:p>
            <a:pPr algn="ctr" eaLnBrk="1" hangingPunct="1">
              <a:lnSpc>
                <a:spcPct val="85000"/>
              </a:lnSpc>
              <a:spcAft>
                <a:spcPct val="0"/>
              </a:spcAft>
              <a:buClrTx/>
              <a:buSzTx/>
              <a:buFontTx/>
              <a:buNone/>
            </a:pPr>
            <a:endParaRPr lang="fr-FR" altLang="fr-FR" sz="1000"/>
          </a:p>
          <a:p>
            <a:pPr algn="ctr" eaLnBrk="1" hangingPunct="1">
              <a:lnSpc>
                <a:spcPct val="85000"/>
              </a:lnSpc>
              <a:spcAft>
                <a:spcPct val="0"/>
              </a:spcAft>
              <a:buClrTx/>
              <a:buSzTx/>
              <a:buFontTx/>
              <a:buNone/>
            </a:pPr>
            <a:endParaRPr lang="fr-FR" altLang="fr-FR" sz="1000"/>
          </a:p>
        </p:txBody>
      </p:sp>
      <p:sp>
        <p:nvSpPr>
          <p:cNvPr id="58375" name="AutoShape 6">
            <a:extLst>
              <a:ext uri="{FF2B5EF4-FFF2-40B4-BE49-F238E27FC236}">
                <a16:creationId xmlns:a16="http://schemas.microsoft.com/office/drawing/2014/main" id="{D1FF647F-9B7F-491C-9282-77413D996E6D}"/>
              </a:ext>
            </a:extLst>
          </p:cNvPr>
          <p:cNvSpPr>
            <a:spLocks noChangeArrowheads="1"/>
          </p:cNvSpPr>
          <p:nvPr/>
        </p:nvSpPr>
        <p:spPr bwMode="auto">
          <a:xfrm>
            <a:off x="8256588" y="2492375"/>
            <a:ext cx="1871662" cy="30241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5000" rIns="36000" bIns="45000"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200" b="1">
                <a:solidFill>
                  <a:schemeClr val="bg1"/>
                </a:solidFill>
              </a:rPr>
              <a:t>Phase d’apathie avec frustration chronique</a:t>
            </a:r>
          </a:p>
          <a:p>
            <a:pPr algn="ctr" eaLnBrk="1" hangingPunct="1">
              <a:lnSpc>
                <a:spcPct val="100000"/>
              </a:lnSpc>
              <a:spcAft>
                <a:spcPct val="0"/>
              </a:spcAft>
            </a:pPr>
            <a:endParaRPr lang="fr-FR" altLang="fr-FR" sz="800" b="1">
              <a:solidFill>
                <a:schemeClr val="bg1"/>
              </a:solidFill>
            </a:endParaRPr>
          </a:p>
          <a:p>
            <a:pPr eaLnBrk="1" hangingPunct="1">
              <a:lnSpc>
                <a:spcPct val="85000"/>
              </a:lnSpc>
              <a:spcAft>
                <a:spcPct val="0"/>
              </a:spcAft>
            </a:pPr>
            <a:r>
              <a:rPr lang="fr-FR" altLang="fr-FR" sz="1000">
                <a:solidFill>
                  <a:schemeClr val="bg1"/>
                </a:solidFill>
              </a:rPr>
              <a:t>se traduit par l'expression d'un sentiment de manque de reconnaissance, de l'irritabilité, une insatisfaction chronique </a:t>
            </a:r>
          </a:p>
          <a:p>
            <a:pP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solidFill>
                <a:schemeClr val="bg1"/>
              </a:solidFill>
            </a:endParaRPr>
          </a:p>
          <a:p>
            <a:pPr algn="ctr" eaLnBrk="1" hangingPunct="1">
              <a:lnSpc>
                <a:spcPct val="85000"/>
              </a:lnSpc>
              <a:spcAft>
                <a:spcPct val="0"/>
              </a:spcAft>
            </a:pPr>
            <a:endParaRPr lang="fr-FR" altLang="fr-FR" sz="1000"/>
          </a:p>
          <a:p>
            <a:pPr algn="ctr" eaLnBrk="1" hangingPunct="1">
              <a:lnSpc>
                <a:spcPct val="85000"/>
              </a:lnSpc>
              <a:spcAft>
                <a:spcPct val="0"/>
              </a:spcAft>
            </a:pPr>
            <a:endParaRPr lang="fr-FR" altLang="fr-FR" sz="1000"/>
          </a:p>
          <a:p>
            <a:pPr algn="ctr" eaLnBrk="1" hangingPunct="1">
              <a:lnSpc>
                <a:spcPct val="85000"/>
              </a:lnSpc>
              <a:spcAft>
                <a:spcPct val="0"/>
              </a:spcAft>
            </a:pPr>
            <a:endParaRPr lang="fr-FR" altLang="fr-FR" sz="1000"/>
          </a:p>
          <a:p>
            <a:pPr algn="ctr" eaLnBrk="1" hangingPunct="1">
              <a:lnSpc>
                <a:spcPct val="85000"/>
              </a:lnSpc>
              <a:spcAft>
                <a:spcPct val="0"/>
              </a:spcAft>
            </a:pPr>
            <a:endParaRPr lang="fr-FR" altLang="fr-FR" sz="1000"/>
          </a:p>
          <a:p>
            <a:pPr algn="ctr" eaLnBrk="1" hangingPunct="1">
              <a:lnSpc>
                <a:spcPct val="85000"/>
              </a:lnSpc>
              <a:spcAft>
                <a:spcPct val="0"/>
              </a:spcAft>
            </a:pPr>
            <a:endParaRPr lang="fr-FR" altLang="fr-FR" sz="800"/>
          </a:p>
          <a:p>
            <a:pPr algn="ctr" eaLnBrk="1" hangingPunct="1">
              <a:lnSpc>
                <a:spcPct val="85000"/>
              </a:lnSpc>
              <a:spcAft>
                <a:spcPct val="0"/>
              </a:spcAft>
            </a:pPr>
            <a:endParaRPr lang="fr-FR" altLang="fr-FR" sz="1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E926F526-7894-49D4-AB78-7880C6288723}"/>
              </a:ext>
            </a:extLst>
          </p:cNvPr>
          <p:cNvSpPr>
            <a:spLocks noGrp="1" noChangeArrowheads="1"/>
          </p:cNvSpPr>
          <p:nvPr>
            <p:ph type="title"/>
          </p:nvPr>
        </p:nvSpPr>
        <p:spPr>
          <a:xfrm>
            <a:off x="2351088" y="461639"/>
            <a:ext cx="8316912" cy="735336"/>
          </a:xfrm>
          <a:solidFill>
            <a:srgbClr val="FFFFFF">
              <a:alpha val="0"/>
            </a:srgbClr>
          </a:solidFill>
        </p:spPr>
        <p:txBody>
          <a:bodyPr>
            <a:normAutofit/>
          </a:bodyPr>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dirty="0">
                <a:solidFill>
                  <a:srgbClr val="002060"/>
                </a:solidFill>
                <a:latin typeface="Arial" panose="020B0604020202020204" pitchFamily="34" charset="0"/>
                <a:cs typeface="Arial" panose="020B0604020202020204" pitchFamily="34" charset="0"/>
              </a:rPr>
              <a:t>Syndrome d’Épuisement Professionnel des Soignants</a:t>
            </a:r>
          </a:p>
        </p:txBody>
      </p:sp>
      <p:sp>
        <p:nvSpPr>
          <p:cNvPr id="36866" name="Text Box 2">
            <a:extLst>
              <a:ext uri="{FF2B5EF4-FFF2-40B4-BE49-F238E27FC236}">
                <a16:creationId xmlns:a16="http://schemas.microsoft.com/office/drawing/2014/main" id="{B0C837C5-3190-4956-8938-C7665A0B7E5A}"/>
              </a:ext>
            </a:extLst>
          </p:cNvPr>
          <p:cNvSpPr txBox="1">
            <a:spLocks noChangeArrowheads="1"/>
          </p:cNvSpPr>
          <p:nvPr/>
        </p:nvSpPr>
        <p:spPr bwMode="auto">
          <a:xfrm>
            <a:off x="2063750" y="1268413"/>
            <a:ext cx="8496300" cy="5354637"/>
          </a:xfrm>
          <a:prstGeom prst="rect">
            <a:avLst/>
          </a:prstGeom>
          <a:noFill/>
          <a:ln>
            <a:noFill/>
          </a:ln>
          <a:effectLst/>
        </p:spPr>
        <p:txBody>
          <a:bodyPr lIns="90000" tIns="45000" rIns="90000" bIns="45000"/>
          <a:lstStyle>
            <a:lvl1pPr marL="355600" indent="-3556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marL="357188" algn="just" eaLnBrk="1" hangingPunct="1">
              <a:lnSpc>
                <a:spcPct val="90000"/>
              </a:lnSpc>
              <a:spcBef>
                <a:spcPts val="1000"/>
              </a:spcBef>
              <a:spcAft>
                <a:spcPts val="1425"/>
              </a:spcAft>
              <a:buClr>
                <a:srgbClr val="000000"/>
              </a:buClr>
              <a:buSzPct val="100000"/>
              <a:buFont typeface="Times New Roman" panose="02020603050405020304" pitchFamily="18" charset="0"/>
              <a:buNone/>
              <a:defRPr/>
            </a:pPr>
            <a:r>
              <a:rPr lang="fr-FR" altLang="fr-FR" b="1" dirty="0">
                <a:latin typeface="Calibri" panose="020F0502020204030204" pitchFamily="34" charset="0"/>
                <a:cs typeface="Geneva" charset="0"/>
              </a:rPr>
              <a:t> Comment le reconnaître</a:t>
            </a:r>
          </a:p>
          <a:p>
            <a:pPr marL="357188" algn="just" eaLnBrk="1" hangingPunct="1">
              <a:lnSpc>
                <a:spcPct val="90000"/>
              </a:lnSpc>
              <a:spcBef>
                <a:spcPts val="1000"/>
              </a:spcBef>
              <a:spcAft>
                <a:spcPts val="1425"/>
              </a:spcAft>
              <a:buClr>
                <a:srgbClr val="000000"/>
              </a:buClr>
              <a:buSzPct val="100000"/>
              <a:buFont typeface="Times New Roman" panose="02020603050405020304" pitchFamily="18" charset="0"/>
              <a:buNone/>
              <a:defRPr/>
            </a:pPr>
            <a:endParaRPr lang="fr-FR" altLang="fr-FR" sz="1400" b="1" dirty="0">
              <a:latin typeface="Calibri" panose="020F0502020204030204" pitchFamily="34" charset="0"/>
              <a:cs typeface="Geneva" charset="0"/>
            </a:endParaRPr>
          </a:p>
          <a:p>
            <a:pPr marL="357188" eaLnBrk="1" hangingPunct="1">
              <a:lnSpc>
                <a:spcPct val="90000"/>
              </a:lnSpc>
              <a:spcBef>
                <a:spcPts val="1000"/>
              </a:spcBef>
              <a:spcAft>
                <a:spcPts val="1425"/>
              </a:spcAft>
              <a:buClr>
                <a:srgbClr val="000000"/>
              </a:buClr>
              <a:buSzPct val="100000"/>
              <a:buFont typeface="Times New Roman" panose="02020603050405020304" pitchFamily="18" charset="0"/>
              <a:buNone/>
              <a:defRPr/>
            </a:pPr>
            <a:r>
              <a:rPr lang="fr-FR" altLang="fr-FR" sz="1400" b="1" dirty="0">
                <a:latin typeface="Calibri" panose="020F0502020204030204" pitchFamily="34" charset="0"/>
                <a:cs typeface="Geneva" charset="0"/>
              </a:rPr>
              <a:t>La fréquence et les caractéristiques du SEPS varient  selon les catégories socio-professionnelles.</a:t>
            </a:r>
          </a:p>
          <a:p>
            <a:pPr marL="357188" eaLnBrk="1" hangingPunct="1">
              <a:lnSpc>
                <a:spcPct val="90000"/>
              </a:lnSpc>
              <a:spcBef>
                <a:spcPts val="1000"/>
              </a:spcBef>
              <a:spcAft>
                <a:spcPts val="1425"/>
              </a:spcAft>
              <a:buClr>
                <a:srgbClr val="000000"/>
              </a:buClr>
              <a:buSzPct val="100000"/>
              <a:buFont typeface="Times New Roman" panose="02020603050405020304" pitchFamily="18" charset="0"/>
              <a:buNone/>
              <a:defRPr/>
            </a:pPr>
            <a:endParaRPr lang="fr-FR" altLang="fr-FR" sz="800" b="1" dirty="0">
              <a:latin typeface="Calibri" panose="020F0502020204030204" pitchFamily="34" charset="0"/>
              <a:cs typeface="Geneva" charset="0"/>
            </a:endParaRPr>
          </a:p>
          <a:p>
            <a:pPr algn="just" eaLnBrk="1" hangingPunct="1">
              <a:lnSpc>
                <a:spcPct val="90000"/>
              </a:lnSpc>
              <a:spcBef>
                <a:spcPts val="900"/>
              </a:spcBef>
              <a:spcAft>
                <a:spcPts val="1425"/>
              </a:spcAft>
              <a:buClr>
                <a:srgbClr val="FF6600"/>
              </a:buClr>
              <a:buSzPct val="45000"/>
              <a:buFont typeface="Wingdings" panose="05000000000000000000" pitchFamily="2" charset="2"/>
              <a:buChar char="Ø"/>
              <a:defRPr/>
            </a:pPr>
            <a:r>
              <a:rPr lang="fr-FR" altLang="fr-FR" sz="1600" b="1" dirty="0">
                <a:latin typeface="Calibri" panose="020F0502020204030204" pitchFamily="34" charset="0"/>
                <a:cs typeface="Geneva" charset="0"/>
              </a:rPr>
              <a:t>Les symptômes</a:t>
            </a: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buFont typeface="Times New Roman" panose="02020603050405020304" pitchFamily="18" charset="0"/>
              <a:buNone/>
              <a:defRPr/>
            </a:pPr>
            <a:endParaRPr lang="fr-FR" altLang="fr-FR" sz="1400" dirty="0">
              <a:latin typeface="Calibri" panose="020F0502020204030204" pitchFamily="34" charset="0"/>
              <a:cs typeface="Geneva" charset="0"/>
            </a:endParaRPr>
          </a:p>
          <a:p>
            <a:pPr marL="357188" algn="just" eaLnBrk="1" hangingPunct="1">
              <a:lnSpc>
                <a:spcPct val="90000"/>
              </a:lnSpc>
              <a:spcBef>
                <a:spcPts val="1000"/>
              </a:spcBef>
              <a:spcAft>
                <a:spcPts val="1425"/>
              </a:spcAft>
              <a:buFont typeface="Times New Roman" panose="02020603050405020304" pitchFamily="18" charset="0"/>
              <a:buNone/>
              <a:defRPr/>
            </a:pPr>
            <a:r>
              <a:rPr lang="fr-FR" altLang="fr-FR" sz="1400" dirty="0">
                <a:latin typeface="Calibri" panose="020F0502020204030204" pitchFamily="34" charset="0"/>
                <a:cs typeface="Geneva" charset="0"/>
              </a:rPr>
              <a:t>Les symptômes peuvent appartenir à plusieurs registres. Aucun n’est spécifique. Leur association doit être interprétée en fonction du contexte.</a:t>
            </a: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a:p>
            <a:pPr marL="357188" algn="just" eaLnBrk="1" hangingPunct="1">
              <a:lnSpc>
                <a:spcPct val="90000"/>
              </a:lnSpc>
              <a:spcBef>
                <a:spcPts val="1000"/>
              </a:spcBef>
              <a:spcAft>
                <a:spcPts val="1425"/>
              </a:spcAft>
              <a:defRPr/>
            </a:pPr>
            <a:endParaRPr lang="fr-FR" altLang="fr-FR" sz="1400" b="1" dirty="0">
              <a:latin typeface="Calibri" panose="020F0502020204030204" pitchFamily="34" charset="0"/>
              <a:cs typeface="Geneva" charset="0"/>
            </a:endParaRPr>
          </a:p>
        </p:txBody>
      </p:sp>
      <p:sp>
        <p:nvSpPr>
          <p:cNvPr id="60420" name="AutoShape 3">
            <a:extLst>
              <a:ext uri="{FF2B5EF4-FFF2-40B4-BE49-F238E27FC236}">
                <a16:creationId xmlns:a16="http://schemas.microsoft.com/office/drawing/2014/main" id="{6C02F9EC-15B8-4E39-A9B3-09855051EFBC}"/>
              </a:ext>
            </a:extLst>
          </p:cNvPr>
          <p:cNvSpPr>
            <a:spLocks noChangeArrowheads="1"/>
          </p:cNvSpPr>
          <p:nvPr/>
        </p:nvSpPr>
        <p:spPr bwMode="auto">
          <a:xfrm>
            <a:off x="2424113" y="2924175"/>
            <a:ext cx="1728787" cy="17287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200" b="1">
                <a:solidFill>
                  <a:schemeClr val="bg1"/>
                </a:solidFill>
              </a:rPr>
              <a:t>Troubles cognitifs</a:t>
            </a:r>
          </a:p>
          <a:p>
            <a:pPr algn="ctr" eaLnBrk="1" hangingPunct="1">
              <a:lnSpc>
                <a:spcPct val="100000"/>
              </a:lnSpc>
              <a:spcAft>
                <a:spcPct val="0"/>
              </a:spcAft>
            </a:pPr>
            <a:endParaRPr lang="fr-FR" altLang="fr-FR" sz="1000" b="1">
              <a:solidFill>
                <a:schemeClr val="bg1"/>
              </a:solidFill>
            </a:endParaRPr>
          </a:p>
          <a:p>
            <a:pPr eaLnBrk="1" hangingPunct="1">
              <a:lnSpc>
                <a:spcPct val="100000"/>
              </a:lnSpc>
              <a:spcAft>
                <a:spcPct val="0"/>
              </a:spcAft>
            </a:pPr>
            <a:endParaRPr lang="fr-FR" altLang="fr-FR" sz="1000" b="1">
              <a:solidFill>
                <a:schemeClr val="bg1"/>
              </a:solidFill>
            </a:endParaRPr>
          </a:p>
          <a:p>
            <a:pPr algn="ctr" eaLnBrk="1" hangingPunct="1">
              <a:lnSpc>
                <a:spcPct val="100000"/>
              </a:lnSpc>
              <a:spcAft>
                <a:spcPct val="0"/>
              </a:spcAft>
            </a:pPr>
            <a:r>
              <a:rPr lang="fr-FR" altLang="fr-FR" sz="1200">
                <a:solidFill>
                  <a:schemeClr val="bg1"/>
                </a:solidFill>
              </a:rPr>
              <a:t>Troubles de la concentration, attention, mémorisation, </a:t>
            </a:r>
          </a:p>
          <a:p>
            <a:pPr algn="ctr" eaLnBrk="1" hangingPunct="1">
              <a:lnSpc>
                <a:spcPct val="100000"/>
              </a:lnSpc>
              <a:spcAft>
                <a:spcPct val="0"/>
              </a:spcAft>
            </a:pPr>
            <a:r>
              <a:rPr lang="fr-FR" altLang="fr-FR" sz="1200">
                <a:solidFill>
                  <a:schemeClr val="bg1"/>
                </a:solidFill>
              </a:rPr>
              <a:t>… </a:t>
            </a:r>
          </a:p>
        </p:txBody>
      </p:sp>
      <p:sp>
        <p:nvSpPr>
          <p:cNvPr id="60421" name="AutoShape 4">
            <a:extLst>
              <a:ext uri="{FF2B5EF4-FFF2-40B4-BE49-F238E27FC236}">
                <a16:creationId xmlns:a16="http://schemas.microsoft.com/office/drawing/2014/main" id="{5B9BF717-0E61-4EBD-9588-539ECA20F295}"/>
              </a:ext>
            </a:extLst>
          </p:cNvPr>
          <p:cNvSpPr>
            <a:spLocks noChangeArrowheads="1"/>
          </p:cNvSpPr>
          <p:nvPr/>
        </p:nvSpPr>
        <p:spPr bwMode="auto">
          <a:xfrm>
            <a:off x="4295775" y="2924175"/>
            <a:ext cx="1727200" cy="17287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fr-FR" altLang="fr-FR" sz="1200" b="1">
                <a:solidFill>
                  <a:schemeClr val="bg1"/>
                </a:solidFill>
              </a:rPr>
              <a:t>Troubles affectifs</a:t>
            </a:r>
          </a:p>
          <a:p>
            <a:pPr algn="ctr" eaLnBrk="1" hangingPunct="1">
              <a:lnSpc>
                <a:spcPct val="100000"/>
              </a:lnSpc>
              <a:spcAft>
                <a:spcPct val="0"/>
              </a:spcAft>
            </a:pPr>
            <a:endParaRPr lang="fr-FR" altLang="fr-FR" sz="1000">
              <a:solidFill>
                <a:schemeClr val="bg1"/>
              </a:solidFill>
            </a:endParaRPr>
          </a:p>
          <a:p>
            <a:pPr algn="ctr" eaLnBrk="1" hangingPunct="1">
              <a:lnSpc>
                <a:spcPct val="100000"/>
              </a:lnSpc>
              <a:spcAft>
                <a:spcPct val="0"/>
              </a:spcAft>
            </a:pPr>
            <a:endParaRPr lang="fr-FR" altLang="fr-FR" sz="1000">
              <a:solidFill>
                <a:schemeClr val="bg1"/>
              </a:solidFill>
            </a:endParaRPr>
          </a:p>
          <a:p>
            <a:pPr algn="ctr" eaLnBrk="1" hangingPunct="1">
              <a:lnSpc>
                <a:spcPct val="100000"/>
              </a:lnSpc>
              <a:spcAft>
                <a:spcPct val="0"/>
              </a:spcAft>
            </a:pPr>
            <a:r>
              <a:rPr lang="fr-FR" altLang="fr-FR" sz="1200">
                <a:solidFill>
                  <a:schemeClr val="bg1"/>
                </a:solidFill>
              </a:rPr>
              <a:t>Perte de l’estime de soi, irritabilité, repli, agressivité, rigidité psychique…</a:t>
            </a:r>
          </a:p>
          <a:p>
            <a:pPr algn="ctr" eaLnBrk="1" hangingPunct="1">
              <a:lnSpc>
                <a:spcPct val="100000"/>
              </a:lnSpc>
              <a:spcAft>
                <a:spcPct val="0"/>
              </a:spcAft>
            </a:pPr>
            <a:endParaRPr lang="fr-FR" altLang="fr-FR" sz="1200"/>
          </a:p>
        </p:txBody>
      </p:sp>
      <p:sp>
        <p:nvSpPr>
          <p:cNvPr id="60422" name="AutoShape 5">
            <a:extLst>
              <a:ext uri="{FF2B5EF4-FFF2-40B4-BE49-F238E27FC236}">
                <a16:creationId xmlns:a16="http://schemas.microsoft.com/office/drawing/2014/main" id="{A7827599-3F0D-464C-AD43-5B25B2319EB7}"/>
              </a:ext>
            </a:extLst>
          </p:cNvPr>
          <p:cNvSpPr>
            <a:spLocks noChangeArrowheads="1"/>
          </p:cNvSpPr>
          <p:nvPr/>
        </p:nvSpPr>
        <p:spPr bwMode="auto">
          <a:xfrm>
            <a:off x="6167438" y="2924175"/>
            <a:ext cx="1728787" cy="17287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endParaRPr lang="fr-FR" altLang="fr-FR" sz="300" b="1"/>
          </a:p>
          <a:p>
            <a:pPr algn="ctr" eaLnBrk="1" hangingPunct="1">
              <a:lnSpc>
                <a:spcPct val="100000"/>
              </a:lnSpc>
              <a:spcAft>
                <a:spcPct val="0"/>
              </a:spcAft>
            </a:pPr>
            <a:r>
              <a:rPr lang="fr-FR" altLang="fr-FR" sz="1200" b="1">
                <a:solidFill>
                  <a:schemeClr val="bg1"/>
                </a:solidFill>
              </a:rPr>
              <a:t>Troubles comportementaux</a:t>
            </a:r>
          </a:p>
          <a:p>
            <a:pPr algn="ctr" eaLnBrk="1" hangingPunct="1">
              <a:lnSpc>
                <a:spcPct val="100000"/>
              </a:lnSpc>
              <a:spcAft>
                <a:spcPct val="0"/>
              </a:spcAft>
            </a:pPr>
            <a:endParaRPr lang="fr-FR" altLang="fr-FR" sz="800">
              <a:solidFill>
                <a:schemeClr val="bg1"/>
              </a:solidFill>
            </a:endParaRPr>
          </a:p>
          <a:p>
            <a:pPr algn="ctr" eaLnBrk="1" hangingPunct="1">
              <a:lnSpc>
                <a:spcPct val="100000"/>
              </a:lnSpc>
              <a:spcAft>
                <a:spcPct val="0"/>
              </a:spcAft>
            </a:pPr>
            <a:endParaRPr lang="fr-FR" altLang="fr-FR" sz="800">
              <a:solidFill>
                <a:schemeClr val="bg1"/>
              </a:solidFill>
            </a:endParaRPr>
          </a:p>
          <a:p>
            <a:pPr algn="ctr" eaLnBrk="1" hangingPunct="1">
              <a:lnSpc>
                <a:spcPct val="100000"/>
              </a:lnSpc>
              <a:spcAft>
                <a:spcPct val="0"/>
              </a:spcAft>
            </a:pPr>
            <a:r>
              <a:rPr lang="fr-FR" altLang="fr-FR" sz="1200">
                <a:solidFill>
                  <a:schemeClr val="bg1"/>
                </a:solidFill>
              </a:rPr>
              <a:t>Absentéisme, conduites addictives, automédication, conduites à risque, risque suicidaire… </a:t>
            </a:r>
          </a:p>
          <a:p>
            <a:pPr algn="ctr" eaLnBrk="1" hangingPunct="1">
              <a:lnSpc>
                <a:spcPct val="100000"/>
              </a:lnSpc>
              <a:spcAft>
                <a:spcPct val="0"/>
              </a:spcAft>
            </a:pPr>
            <a:endParaRPr lang="fr-FR" altLang="fr-FR" sz="800"/>
          </a:p>
        </p:txBody>
      </p:sp>
      <p:sp>
        <p:nvSpPr>
          <p:cNvPr id="60423" name="AutoShape 6">
            <a:extLst>
              <a:ext uri="{FF2B5EF4-FFF2-40B4-BE49-F238E27FC236}">
                <a16:creationId xmlns:a16="http://schemas.microsoft.com/office/drawing/2014/main" id="{6374440F-2FA3-4956-924B-51EEB11E8D56}"/>
              </a:ext>
            </a:extLst>
          </p:cNvPr>
          <p:cNvSpPr>
            <a:spLocks noChangeArrowheads="1"/>
          </p:cNvSpPr>
          <p:nvPr/>
        </p:nvSpPr>
        <p:spPr bwMode="auto">
          <a:xfrm>
            <a:off x="8040688" y="2924175"/>
            <a:ext cx="1728787" cy="1728788"/>
          </a:xfrm>
          <a:prstGeom prst="flowChartAlternateProcess">
            <a:avLst/>
          </a:prstGeom>
          <a:solidFill>
            <a:srgbClr val="4472C4"/>
          </a:solidFill>
          <a:ln w="19080">
            <a:solidFill>
              <a:srgbClr val="0550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2000"/>
              </a:lnSpc>
              <a:spcAft>
                <a:spcPts val="1425"/>
              </a:spcAft>
              <a:buClr>
                <a:srgbClr val="000000"/>
              </a:buClr>
              <a:buSzPct val="100000"/>
              <a:buFont typeface="Times New Roman" panose="02020603050405020304" pitchFamily="18" charset="0"/>
              <a:tabLst>
                <a:tab pos="723900" algn="l"/>
                <a:tab pos="1447800" algn="l"/>
              </a:tabLst>
              <a:defRPr sz="28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Lst>
              <a:defRPr>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endParaRPr lang="fr-FR" altLang="fr-FR" sz="300" b="1"/>
          </a:p>
          <a:p>
            <a:pPr algn="ctr" eaLnBrk="1" hangingPunct="1">
              <a:lnSpc>
                <a:spcPct val="100000"/>
              </a:lnSpc>
              <a:spcAft>
                <a:spcPct val="0"/>
              </a:spcAft>
            </a:pPr>
            <a:r>
              <a:rPr lang="fr-FR" altLang="fr-FR" sz="1200" b="1">
                <a:solidFill>
                  <a:schemeClr val="bg1"/>
                </a:solidFill>
              </a:rPr>
              <a:t>Troubles psychosomatiques</a:t>
            </a:r>
          </a:p>
          <a:p>
            <a:pPr algn="ctr" eaLnBrk="1" hangingPunct="1">
              <a:lnSpc>
                <a:spcPct val="100000"/>
              </a:lnSpc>
              <a:spcAft>
                <a:spcPct val="0"/>
              </a:spcAft>
            </a:pPr>
            <a:endParaRPr lang="fr-FR" altLang="fr-FR" sz="800">
              <a:solidFill>
                <a:schemeClr val="bg1"/>
              </a:solidFill>
            </a:endParaRPr>
          </a:p>
          <a:p>
            <a:pPr algn="ctr" eaLnBrk="1" hangingPunct="1">
              <a:lnSpc>
                <a:spcPct val="100000"/>
              </a:lnSpc>
              <a:spcAft>
                <a:spcPct val="0"/>
              </a:spcAft>
            </a:pPr>
            <a:endParaRPr lang="fr-FR" altLang="fr-FR" sz="800">
              <a:solidFill>
                <a:schemeClr val="bg1"/>
              </a:solidFill>
            </a:endParaRPr>
          </a:p>
          <a:p>
            <a:pPr algn="ctr" eaLnBrk="1" hangingPunct="1">
              <a:lnSpc>
                <a:spcPct val="100000"/>
              </a:lnSpc>
              <a:spcAft>
                <a:spcPct val="0"/>
              </a:spcAft>
            </a:pPr>
            <a:r>
              <a:rPr lang="fr-FR" altLang="fr-FR" sz="1200">
                <a:solidFill>
                  <a:schemeClr val="bg1"/>
                </a:solidFill>
              </a:rPr>
              <a:t>Céphalées, fatigue, troubles du sommeil, HTA…</a:t>
            </a:r>
            <a:r>
              <a:rPr lang="fr-FR" altLang="fr-FR" sz="1000">
                <a:solidFill>
                  <a:schemeClr val="bg1"/>
                </a:solidFill>
              </a:rPr>
              <a:t> </a:t>
            </a:r>
          </a:p>
          <a:p>
            <a:pPr algn="ctr" eaLnBrk="1" hangingPunct="1">
              <a:lnSpc>
                <a:spcPct val="100000"/>
              </a:lnSpc>
              <a:spcAft>
                <a:spcPct val="0"/>
              </a:spcAft>
            </a:pPr>
            <a:endParaRPr lang="fr-FR" altLang="fr-FR" sz="1000"/>
          </a:p>
          <a:p>
            <a:pPr algn="ctr" eaLnBrk="1" hangingPunct="1">
              <a:lnSpc>
                <a:spcPct val="100000"/>
              </a:lnSpc>
              <a:spcAft>
                <a:spcPct val="0"/>
              </a:spcAft>
            </a:pPr>
            <a:endParaRPr lang="fr-FR" altLang="fr-FR" sz="1000"/>
          </a:p>
          <a:p>
            <a:pPr algn="ctr" eaLnBrk="1" hangingPunct="1">
              <a:lnSpc>
                <a:spcPct val="100000"/>
              </a:lnSpc>
              <a:spcAft>
                <a:spcPct val="0"/>
              </a:spcAft>
            </a:pPr>
            <a:endParaRPr lang="fr-FR" altLang="fr-FR" sz="1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3313</TotalTime>
  <Words>6805</Words>
  <Application>Microsoft Office PowerPoint</Application>
  <PresentationFormat>Grand écran</PresentationFormat>
  <Paragraphs>996</Paragraphs>
  <Slides>69</Slides>
  <Notes>46</Notes>
  <HiddenSlides>0</HiddenSlides>
  <MMClips>0</MMClips>
  <ScaleCrop>false</ScaleCrop>
  <HeadingPairs>
    <vt:vector size="8" baseType="variant">
      <vt:variant>
        <vt:lpstr>Polices utilisées</vt:lpstr>
      </vt:variant>
      <vt:variant>
        <vt:i4>23</vt:i4>
      </vt:variant>
      <vt:variant>
        <vt:lpstr>Thème</vt:lpstr>
      </vt:variant>
      <vt:variant>
        <vt:i4>1</vt:i4>
      </vt:variant>
      <vt:variant>
        <vt:lpstr>Serveurs OLE incorporés</vt:lpstr>
      </vt:variant>
      <vt:variant>
        <vt:i4>1</vt:i4>
      </vt:variant>
      <vt:variant>
        <vt:lpstr>Titres des diapositives</vt:lpstr>
      </vt:variant>
      <vt:variant>
        <vt:i4>69</vt:i4>
      </vt:variant>
    </vt:vector>
  </HeadingPairs>
  <TitlesOfParts>
    <vt:vector size="94" baseType="lpstr">
      <vt:lpstr>Arial</vt:lpstr>
      <vt:lpstr>Arial Black</vt:lpstr>
      <vt:lpstr>Calibri</vt:lpstr>
      <vt:lpstr>Calibri Light</vt:lpstr>
      <vt:lpstr>Cambria</vt:lpstr>
      <vt:lpstr>Candara</vt:lpstr>
      <vt:lpstr>Century Gothic</vt:lpstr>
      <vt:lpstr>Constantia</vt:lpstr>
      <vt:lpstr>Courier New</vt:lpstr>
      <vt:lpstr>EB Garamond SemiBold</vt:lpstr>
      <vt:lpstr>Gill Sans MT</vt:lpstr>
      <vt:lpstr>Helvetica</vt:lpstr>
      <vt:lpstr>Roboto</vt:lpstr>
      <vt:lpstr>StarSymbol</vt:lpstr>
      <vt:lpstr>Sylfaen</vt:lpstr>
      <vt:lpstr>Symbol</vt:lpstr>
      <vt:lpstr>Tahoma</vt:lpstr>
      <vt:lpstr>Times New Roman</vt:lpstr>
      <vt:lpstr>Tw Cen MT</vt:lpstr>
      <vt:lpstr>Verdana</vt:lpstr>
      <vt:lpstr>Wingdings</vt:lpstr>
      <vt:lpstr>Wingdings 2</vt:lpstr>
      <vt:lpstr>Wingdings 3</vt:lpstr>
      <vt:lpstr>Brin</vt:lpstr>
      <vt:lpstr>Image bitmap</vt:lpstr>
      <vt:lpstr>MIEUX MANAGER   POUR MIEUX SOIGNER </vt:lpstr>
      <vt:lpstr>POURQUOI MIEUX MANAGER?</vt:lpstr>
      <vt:lpstr>    Quelques définitions:</vt:lpstr>
      <vt:lpstr>Présentation PowerPoint</vt:lpstr>
      <vt:lpstr>Présentation PowerPoint</vt:lpstr>
      <vt:lpstr>Présentation PowerPoint</vt:lpstr>
      <vt:lpstr>Présentation PowerPoint</vt:lpstr>
      <vt:lpstr>Syndrome d’Épuisement Professionnel des Soignants https://www.afsos.org et https://solidarites-sante.gouv.fr/observatoireQVT </vt:lpstr>
      <vt:lpstr>Syndrome d’Épuisement Professionnel des Soignants</vt:lpstr>
      <vt:lpstr>Syndrome d’Épuisement Professionnel des Soignants</vt:lpstr>
      <vt:lpstr>Présentation PowerPoint</vt:lpstr>
      <vt:lpstr>Présentation PowerPoint</vt:lpstr>
      <vt:lpstr>Présentation PowerPoint</vt:lpstr>
      <vt:lpstr>Présentation PowerPoint</vt:lpstr>
      <vt:lpstr>Présentation PowerPoint</vt:lpstr>
      <vt:lpstr>Présentation PowerPoint</vt:lpstr>
      <vt:lpstr>Facteurs managériaux et QVT </vt:lpstr>
      <vt:lpstr>Leadership </vt:lpstr>
      <vt:lpstr>Justice organisationnelle </vt:lpstr>
      <vt:lpstr>Présentation PowerPoint</vt:lpstr>
      <vt:lpstr> Qualité de vie au travail :  MESSAGES ESSENTIELS        </vt:lpstr>
      <vt:lpstr>Comment préserver la QVT</vt:lpstr>
      <vt:lpstr>Comment préserver la QVT</vt:lpstr>
      <vt:lpstr>Comment préserver la QVT</vt:lpstr>
      <vt:lpstr>Comment savoir si on ne va pas bien? </vt:lpstr>
      <vt:lpstr>Que faire si on ne va pas bien?</vt:lpstr>
      <vt:lpstr>LE MODELE DE LA   DEMARCHE   PARTICIPATIVE</vt:lpstr>
      <vt:lpstr>                    Historique</vt:lpstr>
      <vt:lpstr>Présentation PowerPoint</vt:lpstr>
      <vt:lpstr>Présentation PowerPoint</vt:lpstr>
      <vt:lpstr>LES STAFFS PLURIPROFESSIONNELS</vt:lpstr>
      <vt:lpstr>LES STAFFS CLINIQUES PLURI-PROFESSIONNELS</vt:lpstr>
      <vt:lpstr>LES STAFFS CLINIQUES PLURI-PROFESSIONNELS</vt:lpstr>
      <vt:lpstr>Présentation PowerPoint</vt:lpstr>
      <vt:lpstr>Présentation PowerPoint</vt:lpstr>
      <vt:lpstr>           Les staffs de débriefing </vt:lpstr>
      <vt:lpstr>RÉUNIONS SPÉCIFIQUES DE MANAGERS</vt:lpstr>
      <vt:lpstr>La démarche projet : les groupes de travail sur le travail réel</vt:lpstr>
      <vt:lpstr>Méthodologie de la démarche projet </vt:lpstr>
      <vt:lpstr>Le processus décisionnel</vt:lpstr>
      <vt:lpstr>Pourquoi la mettre en place?</vt:lpstr>
      <vt:lpstr>QUELQUES TEXTES LÉGISLATIFS</vt:lpstr>
      <vt:lpstr>Présentation PowerPoint</vt:lpstr>
      <vt:lpstr>CODE DE LA SANTE PUBLIQUE Article L6143-2- 3 (28 avril 2021)</vt:lpstr>
      <vt:lpstr>Modèle organisationnel  de la démarche participative</vt:lpstr>
      <vt:lpstr>Son impact sur la qualité de vie au travail et la qualité des soins</vt:lpstr>
      <vt:lpstr>Présentation PowerPoint</vt:lpstr>
      <vt:lpstr>Présentation PowerPoint</vt:lpstr>
      <vt:lpstr>Présentation PowerPoint</vt:lpstr>
      <vt:lpstr>Présentation PowerPoint</vt:lpstr>
      <vt:lpstr>Présentation PowerPoint</vt:lpstr>
      <vt:lpstr>Présentation PowerPoint</vt:lpstr>
      <vt:lpstr>LA DEMARCHE PARTICIPATIVE: Critères de réussite  </vt:lpstr>
      <vt:lpstr>Les conditions de réussite  de la démarche participative</vt:lpstr>
      <vt:lpstr>Une équipe stable travaillant avec  des valeurs communes </vt:lpstr>
      <vt:lpstr>La nécessité de pouvoir libérer du temps </vt:lpstr>
      <vt:lpstr>La qualité du binôme  chef de service / cadre de santé </vt:lpstr>
      <vt:lpstr> CONTENU DES ESPACES D’ECHANGES</vt:lpstr>
      <vt:lpstr>La qualité du management et du leadership </vt:lpstr>
      <vt:lpstr>Les qualités d’un leadership bienveillant </vt:lpstr>
      <vt:lpstr>Accompagnement managérial par l’entretien</vt:lpstr>
      <vt:lpstr>Pourquoi ce modèle organisationnel obligatoire et efficace n’est-il pas appliqué?</vt:lpstr>
      <vt:lpstr>PROGRAMME</vt:lpstr>
      <vt:lpstr>REJOIGNEZ AQUAVIES www.aquavies.com  Page AQUAVIES sur LINKE DIN</vt:lpstr>
      <vt:lpstr>Formations</vt:lpstr>
      <vt:lpstr>Formation AQUAVIES /CNEH : Vers un nouveau management en santé</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Préaubert-Sicaud</dc:creator>
  <cp:lastModifiedBy>Charline FRANDEMICHE</cp:lastModifiedBy>
  <cp:revision>37</cp:revision>
  <dcterms:created xsi:type="dcterms:W3CDTF">2021-10-30T18:28:16Z</dcterms:created>
  <dcterms:modified xsi:type="dcterms:W3CDTF">2023-06-22T09:23:20Z</dcterms:modified>
</cp:coreProperties>
</file>