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3" r:id="rId2"/>
    <p:sldMasterId id="2147483749" r:id="rId3"/>
    <p:sldMasterId id="2147483761" r:id="rId4"/>
    <p:sldMasterId id="2147483773" r:id="rId5"/>
    <p:sldMasterId id="2147483786" r:id="rId6"/>
  </p:sldMasterIdLst>
  <p:notesMasterIdLst>
    <p:notesMasterId r:id="rId30"/>
  </p:notesMasterIdLst>
  <p:sldIdLst>
    <p:sldId id="270" r:id="rId7"/>
    <p:sldId id="293" r:id="rId8"/>
    <p:sldId id="332" r:id="rId9"/>
    <p:sldId id="333" r:id="rId10"/>
    <p:sldId id="334" r:id="rId11"/>
    <p:sldId id="335" r:id="rId12"/>
    <p:sldId id="336" r:id="rId13"/>
    <p:sldId id="331" r:id="rId14"/>
    <p:sldId id="330" r:id="rId15"/>
    <p:sldId id="294" r:id="rId16"/>
    <p:sldId id="295" r:id="rId17"/>
    <p:sldId id="305" r:id="rId18"/>
    <p:sldId id="326" r:id="rId19"/>
    <p:sldId id="292" r:id="rId20"/>
    <p:sldId id="302" r:id="rId21"/>
    <p:sldId id="318" r:id="rId22"/>
    <p:sldId id="321" r:id="rId23"/>
    <p:sldId id="323" r:id="rId24"/>
    <p:sldId id="324" r:id="rId25"/>
    <p:sldId id="325" r:id="rId26"/>
    <p:sldId id="338" r:id="rId27"/>
    <p:sldId id="262" r:id="rId28"/>
    <p:sldId id="337" r:id="rId2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2A0"/>
    <a:srgbClr val="E37322"/>
    <a:srgbClr val="75B632"/>
    <a:srgbClr val="0092D2"/>
    <a:srgbClr val="1C9C47"/>
    <a:srgbClr val="FF8E27"/>
    <a:srgbClr val="E18223"/>
    <a:srgbClr val="E99423"/>
    <a:srgbClr val="E78E23"/>
    <a:srgbClr val="CC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915B5-C927-4A96-920D-9FC38657752F}" v="4" dt="2023-06-23T03:40:42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118" autoAdjust="0"/>
  </p:normalViewPr>
  <p:slideViewPr>
    <p:cSldViewPr snapToGrid="0" snapToObjects="1" showGuides="1">
      <p:cViewPr>
        <p:scale>
          <a:sx n="109" d="100"/>
          <a:sy n="109" d="100"/>
        </p:scale>
        <p:origin x="1171" y="82"/>
      </p:cViewPr>
      <p:guideLst>
        <p:guide orient="horz" pos="2143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Préaubert-Sicaud" userId="f337f0c1daabe5a5" providerId="LiveId" clId="{D23B9735-7846-4470-AB67-B52E54F1DF27}"/>
    <pc:docChg chg="undo custSel modSld">
      <pc:chgData name="Christine Préaubert-Sicaud" userId="f337f0c1daabe5a5" providerId="LiveId" clId="{D23B9735-7846-4470-AB67-B52E54F1DF27}" dt="2021-09-07T11:35:12.983" v="126" actId="14100"/>
      <pc:docMkLst>
        <pc:docMk/>
      </pc:docMkLst>
      <pc:sldChg chg="addSp modSp mod">
        <pc:chgData name="Christine Préaubert-Sicaud" userId="f337f0c1daabe5a5" providerId="LiveId" clId="{D23B9735-7846-4470-AB67-B52E54F1DF27}" dt="2021-09-07T11:26:53.355" v="84" actId="14100"/>
        <pc:sldMkLst>
          <pc:docMk/>
          <pc:sldMk cId="3650895619" sldId="302"/>
        </pc:sldMkLst>
        <pc:picChg chg="add mod">
          <ac:chgData name="Christine Préaubert-Sicaud" userId="f337f0c1daabe5a5" providerId="LiveId" clId="{D23B9735-7846-4470-AB67-B52E54F1DF27}" dt="2021-09-07T11:09:41.243" v="34" actId="14100"/>
          <ac:picMkLst>
            <pc:docMk/>
            <pc:sldMk cId="3650895619" sldId="302"/>
            <ac:picMk id="5" creationId="{62283ED4-3269-4241-B765-3C21598E2565}"/>
          </ac:picMkLst>
        </pc:picChg>
        <pc:picChg chg="mod">
          <ac:chgData name="Christine Préaubert-Sicaud" userId="f337f0c1daabe5a5" providerId="LiveId" clId="{D23B9735-7846-4470-AB67-B52E54F1DF27}" dt="2021-09-07T11:25:14.701" v="76" actId="1076"/>
          <ac:picMkLst>
            <pc:docMk/>
            <pc:sldMk cId="3650895619" sldId="302"/>
            <ac:picMk id="46" creationId="{05B8D7A7-1EE8-40E9-81F3-47AD6BFF8B20}"/>
          </ac:picMkLst>
        </pc:picChg>
        <pc:picChg chg="mod">
          <ac:chgData name="Christine Préaubert-Sicaud" userId="f337f0c1daabe5a5" providerId="LiveId" clId="{D23B9735-7846-4470-AB67-B52E54F1DF27}" dt="2021-09-07T11:24:41.005" v="59" actId="1076"/>
          <ac:picMkLst>
            <pc:docMk/>
            <pc:sldMk cId="3650895619" sldId="302"/>
            <ac:picMk id="48" creationId="{491687CE-3EB7-43BC-9F54-55BAF2C3CA87}"/>
          </ac:picMkLst>
        </pc:picChg>
        <pc:picChg chg="add mod">
          <ac:chgData name="Christine Préaubert-Sicaud" userId="f337f0c1daabe5a5" providerId="LiveId" clId="{D23B9735-7846-4470-AB67-B52E54F1DF27}" dt="2021-09-07T11:26:53.355" v="84" actId="14100"/>
          <ac:picMkLst>
            <pc:docMk/>
            <pc:sldMk cId="3650895619" sldId="302"/>
            <ac:picMk id="58" creationId="{32831419-50DF-4B2A-B363-9A1FF08E1636}"/>
          </ac:picMkLst>
        </pc:picChg>
      </pc:sldChg>
      <pc:sldChg chg="addSp delSp modSp mod">
        <pc:chgData name="Christine Préaubert-Sicaud" userId="f337f0c1daabe5a5" providerId="LiveId" clId="{D23B9735-7846-4470-AB67-B52E54F1DF27}" dt="2021-09-07T11:35:12.983" v="126" actId="14100"/>
        <pc:sldMkLst>
          <pc:docMk/>
          <pc:sldMk cId="2794626531" sldId="308"/>
        </pc:sldMkLst>
        <pc:spChg chg="add del mod">
          <ac:chgData name="Christine Préaubert-Sicaud" userId="f337f0c1daabe5a5" providerId="LiveId" clId="{D23B9735-7846-4470-AB67-B52E54F1DF27}" dt="2021-09-07T11:35:12.983" v="126" actId="14100"/>
          <ac:spMkLst>
            <pc:docMk/>
            <pc:sldMk cId="2794626531" sldId="308"/>
            <ac:spMk id="12" creationId="{BD78BE8E-593C-4571-B1D9-022F2F1B14DA}"/>
          </ac:spMkLst>
        </pc:spChg>
        <pc:picChg chg="add del">
          <ac:chgData name="Christine Préaubert-Sicaud" userId="f337f0c1daabe5a5" providerId="LiveId" clId="{D23B9735-7846-4470-AB67-B52E54F1DF27}" dt="2021-09-07T11:34:48.805" v="120" actId="478"/>
          <ac:picMkLst>
            <pc:docMk/>
            <pc:sldMk cId="2794626531" sldId="308"/>
            <ac:picMk id="10" creationId="{24032052-5BA2-42CF-B8DE-BD7050729610}"/>
          </ac:picMkLst>
        </pc:picChg>
        <pc:picChg chg="add del mod">
          <ac:chgData name="Christine Préaubert-Sicaud" userId="f337f0c1daabe5a5" providerId="LiveId" clId="{D23B9735-7846-4470-AB67-B52E54F1DF27}" dt="2021-09-07T11:34:48.070" v="119"/>
          <ac:picMkLst>
            <pc:docMk/>
            <pc:sldMk cId="2794626531" sldId="308"/>
            <ac:picMk id="20" creationId="{40EFD6D8-65D6-4441-AD1D-8267F90263FB}"/>
          </ac:picMkLst>
        </pc:picChg>
      </pc:sldChg>
    </pc:docChg>
  </pc:docChgLst>
  <pc:docChgLst>
    <pc:chgData name="Charline FRANDEMICHE" userId="411058da-8403-40a9-8319-a8dc79c57668" providerId="ADAL" clId="{652915B5-C927-4A96-920D-9FC38657752F}"/>
    <pc:docChg chg="custSel addSld delSld modSld">
      <pc:chgData name="Charline FRANDEMICHE" userId="411058da-8403-40a9-8319-a8dc79c57668" providerId="ADAL" clId="{652915B5-C927-4A96-920D-9FC38657752F}" dt="2023-06-23T03:41:13.285" v="27" actId="47"/>
      <pc:docMkLst>
        <pc:docMk/>
      </pc:docMkLst>
      <pc:sldChg chg="modSp add mod">
        <pc:chgData name="Charline FRANDEMICHE" userId="411058da-8403-40a9-8319-a8dc79c57668" providerId="ADAL" clId="{652915B5-C927-4A96-920D-9FC38657752F}" dt="2023-06-23T03:41:02.151" v="26" actId="13822"/>
        <pc:sldMkLst>
          <pc:docMk/>
          <pc:sldMk cId="3699202180" sldId="262"/>
        </pc:sldMkLst>
        <pc:spChg chg="mod">
          <ac:chgData name="Charline FRANDEMICHE" userId="411058da-8403-40a9-8319-a8dc79c57668" providerId="ADAL" clId="{652915B5-C927-4A96-920D-9FC38657752F}" dt="2023-06-23T03:40:53.274" v="24" actId="13822"/>
          <ac:spMkLst>
            <pc:docMk/>
            <pc:sldMk cId="3699202180" sldId="262"/>
            <ac:spMk id="10" creationId="{476AB229-AC20-4849-4EC0-37035C84170E}"/>
          </ac:spMkLst>
        </pc:spChg>
        <pc:spChg chg="mod">
          <ac:chgData name="Charline FRANDEMICHE" userId="411058da-8403-40a9-8319-a8dc79c57668" providerId="ADAL" clId="{652915B5-C927-4A96-920D-9FC38657752F}" dt="2023-06-23T03:40:57.630" v="25" actId="13822"/>
          <ac:spMkLst>
            <pc:docMk/>
            <pc:sldMk cId="3699202180" sldId="262"/>
            <ac:spMk id="11" creationId="{6984CBA1-5CBC-189C-52A6-6B86490A983A}"/>
          </ac:spMkLst>
        </pc:spChg>
        <pc:spChg chg="mod">
          <ac:chgData name="Charline FRANDEMICHE" userId="411058da-8403-40a9-8319-a8dc79c57668" providerId="ADAL" clId="{652915B5-C927-4A96-920D-9FC38657752F}" dt="2023-06-23T03:41:02.151" v="26" actId="13822"/>
          <ac:spMkLst>
            <pc:docMk/>
            <pc:sldMk cId="3699202180" sldId="262"/>
            <ac:spMk id="12" creationId="{D158B6C2-AAA1-A394-AB34-5A7EDB154454}"/>
          </ac:spMkLst>
        </pc:spChg>
      </pc:sldChg>
      <pc:sldChg chg="addSp delSp modSp mod setBg">
        <pc:chgData name="Charline FRANDEMICHE" userId="411058da-8403-40a9-8319-a8dc79c57668" providerId="ADAL" clId="{652915B5-C927-4A96-920D-9FC38657752F}" dt="2023-06-23T03:39:51.227" v="20" actId="14100"/>
        <pc:sldMkLst>
          <pc:docMk/>
          <pc:sldMk cId="3430423021" sldId="338"/>
        </pc:sldMkLst>
        <pc:picChg chg="add mod">
          <ac:chgData name="Charline FRANDEMICHE" userId="411058da-8403-40a9-8319-a8dc79c57668" providerId="ADAL" clId="{652915B5-C927-4A96-920D-9FC38657752F}" dt="2023-06-23T03:39:51.227" v="20" actId="14100"/>
          <ac:picMkLst>
            <pc:docMk/>
            <pc:sldMk cId="3430423021" sldId="338"/>
            <ac:picMk id="2" creationId="{4E8895B0-88B0-87B7-CE34-253164FD8563}"/>
          </ac:picMkLst>
        </pc:picChg>
        <pc:picChg chg="del">
          <ac:chgData name="Charline FRANDEMICHE" userId="411058da-8403-40a9-8319-a8dc79c57668" providerId="ADAL" clId="{652915B5-C927-4A96-920D-9FC38657752F}" dt="2023-06-23T03:37:42.735" v="0" actId="478"/>
          <ac:picMkLst>
            <pc:docMk/>
            <pc:sldMk cId="3430423021" sldId="338"/>
            <ac:picMk id="3" creationId="{00000000-0000-0000-0000-000000000000}"/>
          </ac:picMkLst>
        </pc:picChg>
        <pc:picChg chg="add mod ord">
          <ac:chgData name="Charline FRANDEMICHE" userId="411058da-8403-40a9-8319-a8dc79c57668" providerId="ADAL" clId="{652915B5-C927-4A96-920D-9FC38657752F}" dt="2023-06-23T03:39:29.633" v="16" actId="1076"/>
          <ac:picMkLst>
            <pc:docMk/>
            <pc:sldMk cId="3430423021" sldId="338"/>
            <ac:picMk id="4" creationId="{B1FF7174-E921-E1DC-D3BD-60D137A7A7C9}"/>
          </ac:picMkLst>
        </pc:picChg>
      </pc:sldChg>
      <pc:sldChg chg="addSp delSp modSp del mod">
        <pc:chgData name="Charline FRANDEMICHE" userId="411058da-8403-40a9-8319-a8dc79c57668" providerId="ADAL" clId="{652915B5-C927-4A96-920D-9FC38657752F}" dt="2023-06-23T03:41:13.285" v="27" actId="47"/>
        <pc:sldMkLst>
          <pc:docMk/>
          <pc:sldMk cId="1789168254" sldId="339"/>
        </pc:sldMkLst>
        <pc:picChg chg="add mod">
          <ac:chgData name="Charline FRANDEMICHE" userId="411058da-8403-40a9-8319-a8dc79c57668" providerId="ADAL" clId="{652915B5-C927-4A96-920D-9FC38657752F}" dt="2023-06-23T03:40:07.422" v="21"/>
          <ac:picMkLst>
            <pc:docMk/>
            <pc:sldMk cId="1789168254" sldId="339"/>
            <ac:picMk id="2" creationId="{2A54C1F8-EF60-B223-51CA-D059DCBCC61B}"/>
          </ac:picMkLst>
        </pc:picChg>
        <pc:picChg chg="add del mod">
          <ac:chgData name="Charline FRANDEMICHE" userId="411058da-8403-40a9-8319-a8dc79c57668" providerId="ADAL" clId="{652915B5-C927-4A96-920D-9FC38657752F}" dt="2023-06-23T03:40:12.219" v="22" actId="478"/>
          <ac:picMkLst>
            <pc:docMk/>
            <pc:sldMk cId="1789168254" sldId="339"/>
            <ac:picMk id="3" creationId="{0D6C3F3A-3032-26A2-ACA9-BE53F528AF24}"/>
          </ac:picMkLst>
        </pc:picChg>
        <pc:picChg chg="del">
          <ac:chgData name="Charline FRANDEMICHE" userId="411058da-8403-40a9-8319-a8dc79c57668" providerId="ADAL" clId="{652915B5-C927-4A96-920D-9FC38657752F}" dt="2023-06-23T03:37:50.695" v="1" actId="478"/>
          <ac:picMkLst>
            <pc:docMk/>
            <pc:sldMk cId="1789168254" sldId="339"/>
            <ac:picMk id="5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72B62-4A03-4D77-9878-B72BAAEFE227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7CF2528-259F-46D5-AAAB-6FBC76A734DB}">
      <dgm:prSet custT="1"/>
      <dgm:spPr/>
      <dgm:t>
        <a:bodyPr/>
        <a:lstStyle/>
        <a:p>
          <a:pPr rtl="0"/>
          <a:r>
            <a:rPr lang="fr-FR" sz="1600" dirty="0"/>
            <a:t>Mise en place d’une </a:t>
          </a:r>
          <a:r>
            <a:rPr lang="fr-FR" sz="1600" b="1" u="sng" dirty="0">
              <a:solidFill>
                <a:srgbClr val="006988"/>
              </a:solidFill>
            </a:rPr>
            <a:t>coordination des soins de support</a:t>
          </a:r>
          <a:r>
            <a:rPr lang="fr-FR" sz="1600" b="1" dirty="0"/>
            <a:t> </a:t>
          </a:r>
          <a:r>
            <a:rPr lang="fr-FR" sz="1600" dirty="0"/>
            <a:t>pluri professionnelle réunissant l’ambulatoire et l’hospitalier</a:t>
          </a:r>
        </a:p>
      </dgm:t>
    </dgm:pt>
    <dgm:pt modelId="{076CCCBA-CB73-4F77-B0D2-A539757B22E8}" type="parTrans" cxnId="{511870C8-32E3-4CD8-87C6-4A9FB926FA92}">
      <dgm:prSet/>
      <dgm:spPr/>
      <dgm:t>
        <a:bodyPr/>
        <a:lstStyle/>
        <a:p>
          <a:endParaRPr lang="fr-FR"/>
        </a:p>
      </dgm:t>
    </dgm:pt>
    <dgm:pt modelId="{9485D590-BE28-44FA-B9F6-2E0B622D0E11}" type="sibTrans" cxnId="{511870C8-32E3-4CD8-87C6-4A9FB926FA92}">
      <dgm:prSet/>
      <dgm:spPr/>
      <dgm:t>
        <a:bodyPr/>
        <a:lstStyle/>
        <a:p>
          <a:endParaRPr lang="fr-FR"/>
        </a:p>
      </dgm:t>
    </dgm:pt>
    <dgm:pt modelId="{6AD87698-2C5D-446B-A199-EE852ECE05B2}">
      <dgm:prSet custT="1"/>
      <dgm:spPr/>
      <dgm:t>
        <a:bodyPr/>
        <a:lstStyle/>
        <a:p>
          <a:r>
            <a:rPr lang="fr-FR" altLang="fr-FR" sz="1400" b="1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Méthodologie </a:t>
          </a:r>
          <a:r>
            <a:rPr lang="fr-FR" altLang="fr-FR" sz="1400" b="1" dirty="0">
              <a:solidFill>
                <a:schemeClr val="bg1"/>
              </a:solidFill>
              <a:effectLst/>
              <a:latin typeface="Times New Roman" panose="02020603050405020304" pitchFamily="18" charset="0"/>
            </a:rPr>
            <a:t>:  </a:t>
          </a:r>
          <a:r>
            <a:rPr lang="fr-FR" altLang="fr-FR" sz="1400" dirty="0">
              <a:effectLst/>
              <a:latin typeface="Times New Roman" panose="02020603050405020304" pitchFamily="18" charset="0"/>
            </a:rPr>
            <a:t>État(s) des lieux ,Groupes de travail, Journée régionale</a:t>
          </a:r>
          <a:endParaRPr lang="fr-FR" altLang="fr-FR" sz="1400" b="1" dirty="0">
            <a:solidFill>
              <a:srgbClr val="FFCC66"/>
            </a:solidFill>
            <a:effectLst/>
            <a:latin typeface="Times New Roman" panose="02020603050405020304" pitchFamily="18" charset="0"/>
          </a:endParaRPr>
        </a:p>
      </dgm:t>
    </dgm:pt>
    <dgm:pt modelId="{6815C053-B452-4D5D-ACDB-7380F1B27A1C}" type="sibTrans" cxnId="{598AAD0B-D9C5-4EC8-B1CF-E026079553C8}">
      <dgm:prSet/>
      <dgm:spPr/>
      <dgm:t>
        <a:bodyPr/>
        <a:lstStyle/>
        <a:p>
          <a:endParaRPr lang="fr-FR"/>
        </a:p>
      </dgm:t>
    </dgm:pt>
    <dgm:pt modelId="{4A38FC25-5854-47F1-A46A-324359C75210}" type="parTrans" cxnId="{598AAD0B-D9C5-4EC8-B1CF-E026079553C8}">
      <dgm:prSet/>
      <dgm:spPr/>
      <dgm:t>
        <a:bodyPr/>
        <a:lstStyle/>
        <a:p>
          <a:endParaRPr lang="fr-FR"/>
        </a:p>
      </dgm:t>
    </dgm:pt>
    <dgm:pt modelId="{56D05C69-EC12-49EC-A2AF-6DE6ED8D1B5E}">
      <dgm:prSet/>
      <dgm:spPr/>
      <dgm:t>
        <a:bodyPr/>
        <a:lstStyle/>
        <a:p>
          <a:r>
            <a:rPr lang="fr-FR" altLang="fr-FR" b="1" dirty="0">
              <a:solidFill>
                <a:srgbClr val="006988"/>
              </a:solidFill>
            </a:rPr>
            <a:t>Les soins de support ne sont pas une spécialité</a:t>
          </a:r>
          <a:endParaRPr lang="fr-FR" b="1" dirty="0">
            <a:solidFill>
              <a:srgbClr val="006988"/>
            </a:solidFill>
          </a:endParaRPr>
        </a:p>
      </dgm:t>
    </dgm:pt>
    <dgm:pt modelId="{DBD8905A-F2BF-41A8-A70F-C9D1375E311D}" type="parTrans" cxnId="{FDADA9F5-2B25-4332-BB1F-CFFB36564771}">
      <dgm:prSet/>
      <dgm:spPr/>
      <dgm:t>
        <a:bodyPr/>
        <a:lstStyle/>
        <a:p>
          <a:endParaRPr lang="fr-FR"/>
        </a:p>
      </dgm:t>
    </dgm:pt>
    <dgm:pt modelId="{617B0BB2-2BFA-4DCA-9B4A-F30B6D554668}" type="sibTrans" cxnId="{FDADA9F5-2B25-4332-BB1F-CFFB36564771}">
      <dgm:prSet/>
      <dgm:spPr/>
      <dgm:t>
        <a:bodyPr/>
        <a:lstStyle/>
        <a:p>
          <a:endParaRPr lang="fr-FR"/>
        </a:p>
      </dgm:t>
    </dgm:pt>
    <dgm:pt modelId="{F8B6807A-6FB8-49AE-A4B7-80DDE5717142}">
      <dgm:prSet/>
      <dgm:spPr/>
      <dgm:t>
        <a:bodyPr/>
        <a:lstStyle/>
        <a:p>
          <a:r>
            <a:rPr lang="fr-FR" altLang="fr-FR" b="1"/>
            <a:t>Coordination Interdisciplinarité Complémentarité</a:t>
          </a:r>
          <a:endParaRPr lang="fr-FR" altLang="fr-FR" dirty="0">
            <a:latin typeface="Times New Roman" panose="02020603050405020304" pitchFamily="18" charset="0"/>
          </a:endParaRPr>
        </a:p>
      </dgm:t>
    </dgm:pt>
    <dgm:pt modelId="{007FDE00-70CD-4C35-BB75-CE4EF961C33D}" type="parTrans" cxnId="{668F8008-C0D1-47C1-8C25-CA88CC79B68F}">
      <dgm:prSet/>
      <dgm:spPr/>
      <dgm:t>
        <a:bodyPr/>
        <a:lstStyle/>
        <a:p>
          <a:endParaRPr lang="fr-FR"/>
        </a:p>
      </dgm:t>
    </dgm:pt>
    <dgm:pt modelId="{15B1BB3B-FD67-4440-898C-1DE1E30F1368}" type="sibTrans" cxnId="{668F8008-C0D1-47C1-8C25-CA88CC79B68F}">
      <dgm:prSet/>
      <dgm:spPr/>
      <dgm:t>
        <a:bodyPr/>
        <a:lstStyle/>
        <a:p>
          <a:endParaRPr lang="fr-FR"/>
        </a:p>
      </dgm:t>
    </dgm:pt>
    <dgm:pt modelId="{23DD8130-22CA-42B9-BF36-33D37EA324D0}" type="pres">
      <dgm:prSet presAssocID="{B4872B62-4A03-4D77-9878-B72BAAEFE227}" presName="linearFlow" presStyleCnt="0">
        <dgm:presLayoutVars>
          <dgm:dir/>
          <dgm:resizeHandles val="exact"/>
        </dgm:presLayoutVars>
      </dgm:prSet>
      <dgm:spPr/>
    </dgm:pt>
    <dgm:pt modelId="{424D21AD-0E04-4BA6-9403-30A0147DD5EE}" type="pres">
      <dgm:prSet presAssocID="{B7CF2528-259F-46D5-AAAB-6FBC76A734DB}" presName="composite" presStyleCnt="0"/>
      <dgm:spPr/>
    </dgm:pt>
    <dgm:pt modelId="{A594F1DC-FFF8-435F-8823-BB088564BFB4}" type="pres">
      <dgm:prSet presAssocID="{B7CF2528-259F-46D5-AAAB-6FBC76A734DB}" presName="imgShp" presStyleLbl="fgImgPlace1" presStyleIdx="0" presStyleCnt="4"/>
      <dgm:spPr/>
    </dgm:pt>
    <dgm:pt modelId="{FB0C58C9-6379-4F47-BC0D-ECD22E179643}" type="pres">
      <dgm:prSet presAssocID="{B7CF2528-259F-46D5-AAAB-6FBC76A734DB}" presName="txShp" presStyleLbl="node1" presStyleIdx="0" presStyleCnt="4">
        <dgm:presLayoutVars>
          <dgm:bulletEnabled val="1"/>
        </dgm:presLayoutVars>
      </dgm:prSet>
      <dgm:spPr/>
    </dgm:pt>
    <dgm:pt modelId="{884387C1-6E0F-4AFC-B643-32CC0D4D95F6}" type="pres">
      <dgm:prSet presAssocID="{9485D590-BE28-44FA-B9F6-2E0B622D0E11}" presName="spacing" presStyleCnt="0"/>
      <dgm:spPr/>
    </dgm:pt>
    <dgm:pt modelId="{9631170B-E2E7-47C4-BE0D-0DF5B26AC870}" type="pres">
      <dgm:prSet presAssocID="{6AD87698-2C5D-446B-A199-EE852ECE05B2}" presName="composite" presStyleCnt="0"/>
      <dgm:spPr/>
    </dgm:pt>
    <dgm:pt modelId="{9CFF4A9F-CCF8-4F2F-8BF0-623B73A1AD56}" type="pres">
      <dgm:prSet presAssocID="{6AD87698-2C5D-446B-A199-EE852ECE05B2}" presName="imgShp" presStyleLbl="fgImgPlace1" presStyleIdx="1" presStyleCnt="4"/>
      <dgm:spPr/>
    </dgm:pt>
    <dgm:pt modelId="{01F8936D-33B9-4D24-A64A-7B12C6041DFE}" type="pres">
      <dgm:prSet presAssocID="{6AD87698-2C5D-446B-A199-EE852ECE05B2}" presName="txShp" presStyleLbl="node1" presStyleIdx="1" presStyleCnt="4" custScaleX="99810" custScaleY="99823" custLinFactNeighborX="631" custLinFactNeighborY="-991">
        <dgm:presLayoutVars>
          <dgm:bulletEnabled val="1"/>
        </dgm:presLayoutVars>
      </dgm:prSet>
      <dgm:spPr/>
    </dgm:pt>
    <dgm:pt modelId="{89F4E0F4-9564-4B90-934B-91865D525D12}" type="pres">
      <dgm:prSet presAssocID="{6815C053-B452-4D5D-ACDB-7380F1B27A1C}" presName="spacing" presStyleCnt="0"/>
      <dgm:spPr/>
    </dgm:pt>
    <dgm:pt modelId="{E9F9D4C1-2A45-4723-B2D4-7158FC7D3497}" type="pres">
      <dgm:prSet presAssocID="{F8B6807A-6FB8-49AE-A4B7-80DDE5717142}" presName="composite" presStyleCnt="0"/>
      <dgm:spPr/>
    </dgm:pt>
    <dgm:pt modelId="{772AA16C-26A9-4EB8-BE6D-BFD55997304B}" type="pres">
      <dgm:prSet presAssocID="{F8B6807A-6FB8-49AE-A4B7-80DDE5717142}" presName="imgShp" presStyleLbl="fgImgPlace1" presStyleIdx="2" presStyleCnt="4"/>
      <dgm:spPr/>
    </dgm:pt>
    <dgm:pt modelId="{091E8C4B-ECB3-49C4-9829-E555DE22E861}" type="pres">
      <dgm:prSet presAssocID="{F8B6807A-6FB8-49AE-A4B7-80DDE5717142}" presName="txShp" presStyleLbl="node1" presStyleIdx="2" presStyleCnt="4">
        <dgm:presLayoutVars>
          <dgm:bulletEnabled val="1"/>
        </dgm:presLayoutVars>
      </dgm:prSet>
      <dgm:spPr/>
    </dgm:pt>
    <dgm:pt modelId="{8C70277F-969C-45C9-A8C5-DDB830F1ACC5}" type="pres">
      <dgm:prSet presAssocID="{15B1BB3B-FD67-4440-898C-1DE1E30F1368}" presName="spacing" presStyleCnt="0"/>
      <dgm:spPr/>
    </dgm:pt>
    <dgm:pt modelId="{F64F59DE-81CA-496D-B231-3A84EC617BF9}" type="pres">
      <dgm:prSet presAssocID="{56D05C69-EC12-49EC-A2AF-6DE6ED8D1B5E}" presName="composite" presStyleCnt="0"/>
      <dgm:spPr/>
    </dgm:pt>
    <dgm:pt modelId="{2D56863D-0558-4FCF-B4A0-0866D8B2BE89}" type="pres">
      <dgm:prSet presAssocID="{56D05C69-EC12-49EC-A2AF-6DE6ED8D1B5E}" presName="imgShp" presStyleLbl="fgImgPlace1" presStyleIdx="3" presStyleCnt="4"/>
      <dgm:spPr/>
    </dgm:pt>
    <dgm:pt modelId="{9CB60A05-5348-49A6-B852-ED2D5B393D59}" type="pres">
      <dgm:prSet presAssocID="{56D05C69-EC12-49EC-A2AF-6DE6ED8D1B5E}" presName="txShp" presStyleLbl="node1" presStyleIdx="3" presStyleCnt="4" custScaleX="97230">
        <dgm:presLayoutVars>
          <dgm:bulletEnabled val="1"/>
        </dgm:presLayoutVars>
      </dgm:prSet>
      <dgm:spPr/>
    </dgm:pt>
  </dgm:ptLst>
  <dgm:cxnLst>
    <dgm:cxn modelId="{668F8008-C0D1-47C1-8C25-CA88CC79B68F}" srcId="{B4872B62-4A03-4D77-9878-B72BAAEFE227}" destId="{F8B6807A-6FB8-49AE-A4B7-80DDE5717142}" srcOrd="2" destOrd="0" parTransId="{007FDE00-70CD-4C35-BB75-CE4EF961C33D}" sibTransId="{15B1BB3B-FD67-4440-898C-1DE1E30F1368}"/>
    <dgm:cxn modelId="{598AAD0B-D9C5-4EC8-B1CF-E026079553C8}" srcId="{B4872B62-4A03-4D77-9878-B72BAAEFE227}" destId="{6AD87698-2C5D-446B-A199-EE852ECE05B2}" srcOrd="1" destOrd="0" parTransId="{4A38FC25-5854-47F1-A46A-324359C75210}" sibTransId="{6815C053-B452-4D5D-ACDB-7380F1B27A1C}"/>
    <dgm:cxn modelId="{40792C86-0453-470F-867D-98A0282C7C83}" type="presOf" srcId="{6AD87698-2C5D-446B-A199-EE852ECE05B2}" destId="{01F8936D-33B9-4D24-A64A-7B12C6041DFE}" srcOrd="0" destOrd="0" presId="urn:microsoft.com/office/officeart/2005/8/layout/vList3"/>
    <dgm:cxn modelId="{4B7FB68F-EF6A-4D15-889B-9E44E34E4ECF}" type="presOf" srcId="{56D05C69-EC12-49EC-A2AF-6DE6ED8D1B5E}" destId="{9CB60A05-5348-49A6-B852-ED2D5B393D59}" srcOrd="0" destOrd="0" presId="urn:microsoft.com/office/officeart/2005/8/layout/vList3"/>
    <dgm:cxn modelId="{2009E490-F831-46F3-9992-42348B6C477E}" type="presOf" srcId="{B7CF2528-259F-46D5-AAAB-6FBC76A734DB}" destId="{FB0C58C9-6379-4F47-BC0D-ECD22E179643}" srcOrd="0" destOrd="0" presId="urn:microsoft.com/office/officeart/2005/8/layout/vList3"/>
    <dgm:cxn modelId="{EFC3F4A3-0626-45CF-83C4-7DC06DC88A1D}" type="presOf" srcId="{F8B6807A-6FB8-49AE-A4B7-80DDE5717142}" destId="{091E8C4B-ECB3-49C4-9829-E555DE22E861}" srcOrd="0" destOrd="0" presId="urn:microsoft.com/office/officeart/2005/8/layout/vList3"/>
    <dgm:cxn modelId="{B88DA2B1-F221-40FB-BC7E-ADDDD91C972B}" type="presOf" srcId="{B4872B62-4A03-4D77-9878-B72BAAEFE227}" destId="{23DD8130-22CA-42B9-BF36-33D37EA324D0}" srcOrd="0" destOrd="0" presId="urn:microsoft.com/office/officeart/2005/8/layout/vList3"/>
    <dgm:cxn modelId="{511870C8-32E3-4CD8-87C6-4A9FB926FA92}" srcId="{B4872B62-4A03-4D77-9878-B72BAAEFE227}" destId="{B7CF2528-259F-46D5-AAAB-6FBC76A734DB}" srcOrd="0" destOrd="0" parTransId="{076CCCBA-CB73-4F77-B0D2-A539757B22E8}" sibTransId="{9485D590-BE28-44FA-B9F6-2E0B622D0E11}"/>
    <dgm:cxn modelId="{FDADA9F5-2B25-4332-BB1F-CFFB36564771}" srcId="{B4872B62-4A03-4D77-9878-B72BAAEFE227}" destId="{56D05C69-EC12-49EC-A2AF-6DE6ED8D1B5E}" srcOrd="3" destOrd="0" parTransId="{DBD8905A-F2BF-41A8-A70F-C9D1375E311D}" sibTransId="{617B0BB2-2BFA-4DCA-9B4A-F30B6D554668}"/>
    <dgm:cxn modelId="{232CA44F-AFB2-4A95-8AFA-8A1C63CD682B}" type="presParOf" srcId="{23DD8130-22CA-42B9-BF36-33D37EA324D0}" destId="{424D21AD-0E04-4BA6-9403-30A0147DD5EE}" srcOrd="0" destOrd="0" presId="urn:microsoft.com/office/officeart/2005/8/layout/vList3"/>
    <dgm:cxn modelId="{00012033-C344-45CF-B35F-420F6367C6AF}" type="presParOf" srcId="{424D21AD-0E04-4BA6-9403-30A0147DD5EE}" destId="{A594F1DC-FFF8-435F-8823-BB088564BFB4}" srcOrd="0" destOrd="0" presId="urn:microsoft.com/office/officeart/2005/8/layout/vList3"/>
    <dgm:cxn modelId="{1BC612F4-EE66-4CC5-B828-FEE320B78C49}" type="presParOf" srcId="{424D21AD-0E04-4BA6-9403-30A0147DD5EE}" destId="{FB0C58C9-6379-4F47-BC0D-ECD22E179643}" srcOrd="1" destOrd="0" presId="urn:microsoft.com/office/officeart/2005/8/layout/vList3"/>
    <dgm:cxn modelId="{9679F906-6B3D-4A40-84F8-31F8AA10820F}" type="presParOf" srcId="{23DD8130-22CA-42B9-BF36-33D37EA324D0}" destId="{884387C1-6E0F-4AFC-B643-32CC0D4D95F6}" srcOrd="1" destOrd="0" presId="urn:microsoft.com/office/officeart/2005/8/layout/vList3"/>
    <dgm:cxn modelId="{6E608C56-9E65-4A0D-B173-92787032FABA}" type="presParOf" srcId="{23DD8130-22CA-42B9-BF36-33D37EA324D0}" destId="{9631170B-E2E7-47C4-BE0D-0DF5B26AC870}" srcOrd="2" destOrd="0" presId="urn:microsoft.com/office/officeart/2005/8/layout/vList3"/>
    <dgm:cxn modelId="{99C556DD-252B-4900-B939-7F0C3599DFA1}" type="presParOf" srcId="{9631170B-E2E7-47C4-BE0D-0DF5B26AC870}" destId="{9CFF4A9F-CCF8-4F2F-8BF0-623B73A1AD56}" srcOrd="0" destOrd="0" presId="urn:microsoft.com/office/officeart/2005/8/layout/vList3"/>
    <dgm:cxn modelId="{2F4DB7D4-75D5-4026-B11B-193C6970B0D7}" type="presParOf" srcId="{9631170B-E2E7-47C4-BE0D-0DF5B26AC870}" destId="{01F8936D-33B9-4D24-A64A-7B12C6041DFE}" srcOrd="1" destOrd="0" presId="urn:microsoft.com/office/officeart/2005/8/layout/vList3"/>
    <dgm:cxn modelId="{59D65435-AB2D-4871-9290-31C257E303D0}" type="presParOf" srcId="{23DD8130-22CA-42B9-BF36-33D37EA324D0}" destId="{89F4E0F4-9564-4B90-934B-91865D525D12}" srcOrd="3" destOrd="0" presId="urn:microsoft.com/office/officeart/2005/8/layout/vList3"/>
    <dgm:cxn modelId="{828B07CD-5B39-424A-B2B9-AE0D9E0BF64F}" type="presParOf" srcId="{23DD8130-22CA-42B9-BF36-33D37EA324D0}" destId="{E9F9D4C1-2A45-4723-B2D4-7158FC7D3497}" srcOrd="4" destOrd="0" presId="urn:microsoft.com/office/officeart/2005/8/layout/vList3"/>
    <dgm:cxn modelId="{AD057CC4-6538-499F-8338-B925BE2C551A}" type="presParOf" srcId="{E9F9D4C1-2A45-4723-B2D4-7158FC7D3497}" destId="{772AA16C-26A9-4EB8-BE6D-BFD55997304B}" srcOrd="0" destOrd="0" presId="urn:microsoft.com/office/officeart/2005/8/layout/vList3"/>
    <dgm:cxn modelId="{5A4C7993-B12E-4239-B7AE-A7EAA15581E0}" type="presParOf" srcId="{E9F9D4C1-2A45-4723-B2D4-7158FC7D3497}" destId="{091E8C4B-ECB3-49C4-9829-E555DE22E861}" srcOrd="1" destOrd="0" presId="urn:microsoft.com/office/officeart/2005/8/layout/vList3"/>
    <dgm:cxn modelId="{946DECC9-B974-4095-90E0-AAFCCA8A9F47}" type="presParOf" srcId="{23DD8130-22CA-42B9-BF36-33D37EA324D0}" destId="{8C70277F-969C-45C9-A8C5-DDB830F1ACC5}" srcOrd="5" destOrd="0" presId="urn:microsoft.com/office/officeart/2005/8/layout/vList3"/>
    <dgm:cxn modelId="{D0A1339E-1851-4D48-BB4B-29882D78260D}" type="presParOf" srcId="{23DD8130-22CA-42B9-BF36-33D37EA324D0}" destId="{F64F59DE-81CA-496D-B231-3A84EC617BF9}" srcOrd="6" destOrd="0" presId="urn:microsoft.com/office/officeart/2005/8/layout/vList3"/>
    <dgm:cxn modelId="{D900408C-100A-4C8D-B222-521CAFCADFDE}" type="presParOf" srcId="{F64F59DE-81CA-496D-B231-3A84EC617BF9}" destId="{2D56863D-0558-4FCF-B4A0-0866D8B2BE89}" srcOrd="0" destOrd="0" presId="urn:microsoft.com/office/officeart/2005/8/layout/vList3"/>
    <dgm:cxn modelId="{EC9D6685-15DC-4C46-8020-B61CBFAD096A}" type="presParOf" srcId="{F64F59DE-81CA-496D-B231-3A84EC617BF9}" destId="{9CB60A05-5348-49A6-B852-ED2D5B393D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12B90E-E08E-4EBF-9612-D3BA4EFF07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A694DB-B16D-40B6-82BC-288B663DDFF5}">
      <dgm:prSet custT="1"/>
      <dgm:spPr>
        <a:solidFill>
          <a:srgbClr val="34B5AD"/>
        </a:solidFill>
      </dgm:spPr>
      <dgm:t>
        <a:bodyPr/>
        <a:lstStyle/>
        <a:p>
          <a:pPr rtl="0"/>
          <a:r>
            <a:rPr lang="fr-FR" sz="1800" b="1" u="sng" dirty="0">
              <a:solidFill>
                <a:srgbClr val="006988"/>
              </a:solidFill>
            </a:rPr>
            <a:t>Répertorier</a:t>
          </a:r>
          <a:r>
            <a:rPr lang="fr-FR" sz="1800" dirty="0"/>
            <a:t> </a:t>
          </a:r>
          <a:r>
            <a:rPr lang="fr-FR" sz="1300" dirty="0">
              <a:solidFill>
                <a:srgbClr val="006988"/>
              </a:solidFill>
            </a:rPr>
            <a:t>les compétences et expertise dans les différentes composantes des soins de support</a:t>
          </a:r>
        </a:p>
      </dgm:t>
    </dgm:pt>
    <dgm:pt modelId="{902E0968-D3A1-411F-8D47-6A51D61AA472}" type="parTrans" cxnId="{B5F342E4-E7D3-4945-B712-E4D235923AF5}">
      <dgm:prSet/>
      <dgm:spPr/>
      <dgm:t>
        <a:bodyPr/>
        <a:lstStyle/>
        <a:p>
          <a:endParaRPr lang="fr-FR"/>
        </a:p>
      </dgm:t>
    </dgm:pt>
    <dgm:pt modelId="{191272E8-9CEE-4476-BBAA-C763EF158AB3}" type="sibTrans" cxnId="{B5F342E4-E7D3-4945-B712-E4D235923AF5}">
      <dgm:prSet/>
      <dgm:spPr/>
      <dgm:t>
        <a:bodyPr/>
        <a:lstStyle/>
        <a:p>
          <a:endParaRPr lang="fr-FR"/>
        </a:p>
      </dgm:t>
    </dgm:pt>
    <dgm:pt modelId="{BE8541DA-4120-4FAC-9042-35C54244F9F0}">
      <dgm:prSet custT="1"/>
      <dgm:spPr>
        <a:solidFill>
          <a:srgbClr val="34B5AD"/>
        </a:solidFill>
      </dgm:spPr>
      <dgm:t>
        <a:bodyPr/>
        <a:lstStyle/>
        <a:p>
          <a:pPr rtl="0"/>
          <a:r>
            <a:rPr lang="fr-FR" sz="1600" b="1" u="sng" dirty="0">
              <a:solidFill>
                <a:srgbClr val="006988"/>
              </a:solidFill>
            </a:rPr>
            <a:t>Analyser le parcours des patients </a:t>
          </a:r>
          <a:r>
            <a:rPr lang="fr-FR" sz="1300" dirty="0">
              <a:solidFill>
                <a:srgbClr val="006988"/>
              </a:solidFill>
            </a:rPr>
            <a:t>et éventuels dysfonctionnements afin d’optimiser la prise en charge</a:t>
          </a:r>
        </a:p>
      </dgm:t>
    </dgm:pt>
    <dgm:pt modelId="{2AA371DB-F88F-44B5-8AD6-F3136092886D}" type="parTrans" cxnId="{280CD92D-1FD5-4A3C-AD3D-1BE5C13271B3}">
      <dgm:prSet/>
      <dgm:spPr/>
      <dgm:t>
        <a:bodyPr/>
        <a:lstStyle/>
        <a:p>
          <a:endParaRPr lang="fr-FR"/>
        </a:p>
      </dgm:t>
    </dgm:pt>
    <dgm:pt modelId="{19B269D4-EEB1-4A7E-BE43-E21B9BDB865D}" type="sibTrans" cxnId="{280CD92D-1FD5-4A3C-AD3D-1BE5C13271B3}">
      <dgm:prSet/>
      <dgm:spPr/>
      <dgm:t>
        <a:bodyPr/>
        <a:lstStyle/>
        <a:p>
          <a:endParaRPr lang="fr-FR"/>
        </a:p>
      </dgm:t>
    </dgm:pt>
    <dgm:pt modelId="{0900FA37-6F75-43B4-BE90-5F461B44FB8D}">
      <dgm:prSet custT="1"/>
      <dgm:spPr>
        <a:solidFill>
          <a:srgbClr val="34B5AD"/>
        </a:solidFill>
      </dgm:spPr>
      <dgm:t>
        <a:bodyPr/>
        <a:lstStyle/>
        <a:p>
          <a:pPr rtl="0"/>
          <a:r>
            <a:rPr lang="fr-FR" sz="1300" dirty="0">
              <a:solidFill>
                <a:srgbClr val="006988"/>
              </a:solidFill>
            </a:rPr>
            <a:t>Inciter au </a:t>
          </a:r>
          <a:r>
            <a:rPr lang="fr-FR" sz="1800" b="1" u="sng" dirty="0">
              <a:solidFill>
                <a:srgbClr val="006988"/>
              </a:solidFill>
            </a:rPr>
            <a:t>développement des initiatives</a:t>
          </a:r>
          <a:r>
            <a:rPr lang="fr-FR" sz="1800" dirty="0">
              <a:solidFill>
                <a:srgbClr val="006988"/>
              </a:solidFill>
            </a:rPr>
            <a:t> </a:t>
          </a:r>
          <a:r>
            <a:rPr lang="fr-FR" sz="1300" dirty="0">
              <a:solidFill>
                <a:srgbClr val="006988"/>
              </a:solidFill>
            </a:rPr>
            <a:t>locales, territoriales</a:t>
          </a:r>
        </a:p>
      </dgm:t>
    </dgm:pt>
    <dgm:pt modelId="{619E6343-AFBF-4F85-8ACE-1AB26A1D9737}" type="parTrans" cxnId="{4AC77A66-7B94-497D-A247-B4BA38BD2D94}">
      <dgm:prSet/>
      <dgm:spPr/>
      <dgm:t>
        <a:bodyPr/>
        <a:lstStyle/>
        <a:p>
          <a:endParaRPr lang="fr-FR"/>
        </a:p>
      </dgm:t>
    </dgm:pt>
    <dgm:pt modelId="{5B43EB95-C0D1-478B-926A-A11DDBBC5217}" type="sibTrans" cxnId="{4AC77A66-7B94-497D-A247-B4BA38BD2D94}">
      <dgm:prSet/>
      <dgm:spPr/>
      <dgm:t>
        <a:bodyPr/>
        <a:lstStyle/>
        <a:p>
          <a:endParaRPr lang="fr-FR"/>
        </a:p>
      </dgm:t>
    </dgm:pt>
    <dgm:pt modelId="{64A5D525-FA8B-441F-92AF-E308EF9E77F7}">
      <dgm:prSet/>
      <dgm:spPr>
        <a:solidFill>
          <a:srgbClr val="34B5AD"/>
        </a:solidFill>
      </dgm:spPr>
      <dgm:t>
        <a:bodyPr/>
        <a:lstStyle/>
        <a:p>
          <a:pPr rtl="0"/>
          <a:r>
            <a:rPr lang="fr-FR" b="1" u="sng" dirty="0">
              <a:solidFill>
                <a:srgbClr val="006988"/>
              </a:solidFill>
            </a:rPr>
            <a:t>Mutualiser</a:t>
          </a:r>
          <a:r>
            <a:rPr lang="fr-FR" dirty="0">
              <a:solidFill>
                <a:srgbClr val="006988"/>
              </a:solidFill>
            </a:rPr>
            <a:t> les outils  entre la ville et l’hôpital et tous les établissements pour une démarche concertée, organisée, systématisée</a:t>
          </a:r>
        </a:p>
      </dgm:t>
    </dgm:pt>
    <dgm:pt modelId="{A13878F3-A55A-421F-A4FD-F03073CA6F5E}" type="parTrans" cxnId="{B4C06164-50DA-4FF6-A7FD-572D656AB37F}">
      <dgm:prSet/>
      <dgm:spPr/>
      <dgm:t>
        <a:bodyPr/>
        <a:lstStyle/>
        <a:p>
          <a:endParaRPr lang="fr-FR"/>
        </a:p>
      </dgm:t>
    </dgm:pt>
    <dgm:pt modelId="{C96E34CB-EB09-47BB-9F29-F69765336766}" type="sibTrans" cxnId="{B4C06164-50DA-4FF6-A7FD-572D656AB37F}">
      <dgm:prSet/>
      <dgm:spPr/>
      <dgm:t>
        <a:bodyPr/>
        <a:lstStyle/>
        <a:p>
          <a:endParaRPr lang="fr-FR"/>
        </a:p>
      </dgm:t>
    </dgm:pt>
    <dgm:pt modelId="{4E34ADE7-87A4-45DE-B142-5FBB22EAF295}">
      <dgm:prSet custT="1"/>
      <dgm:spPr>
        <a:solidFill>
          <a:srgbClr val="34B5AD"/>
        </a:solidFill>
      </dgm:spPr>
      <dgm:t>
        <a:bodyPr/>
        <a:lstStyle/>
        <a:p>
          <a:pPr rtl="0"/>
          <a:r>
            <a:rPr lang="fr-FR" sz="1600" b="1" u="sng" dirty="0">
              <a:solidFill>
                <a:srgbClr val="006988"/>
              </a:solidFill>
            </a:rPr>
            <a:t>Définir des indicateurs </a:t>
          </a:r>
          <a:r>
            <a:rPr lang="fr-FR" sz="1500" b="0" u="none" dirty="0">
              <a:solidFill>
                <a:srgbClr val="006988"/>
              </a:solidFill>
            </a:rPr>
            <a:t>de suivi  et développer </a:t>
          </a:r>
          <a:r>
            <a:rPr lang="fr-FR" sz="1500" b="1" u="sng" dirty="0">
              <a:solidFill>
                <a:srgbClr val="006988"/>
              </a:solidFill>
            </a:rPr>
            <a:t>formation et  information </a:t>
          </a:r>
          <a:r>
            <a:rPr lang="fr-FR" sz="1500" b="0" u="none" dirty="0">
              <a:solidFill>
                <a:srgbClr val="006988"/>
              </a:solidFill>
            </a:rPr>
            <a:t>des patients et professionnels de santé</a:t>
          </a:r>
        </a:p>
      </dgm:t>
    </dgm:pt>
    <dgm:pt modelId="{F0F02333-4709-460C-8C3D-EC1CAC9E30F6}" type="sibTrans" cxnId="{430990FE-5441-47E9-AB01-FC7BB642CF3D}">
      <dgm:prSet/>
      <dgm:spPr/>
      <dgm:t>
        <a:bodyPr/>
        <a:lstStyle/>
        <a:p>
          <a:endParaRPr lang="fr-FR"/>
        </a:p>
      </dgm:t>
    </dgm:pt>
    <dgm:pt modelId="{590AF3E0-3637-40E8-9B2C-4CD4C96E64BD}" type="parTrans" cxnId="{430990FE-5441-47E9-AB01-FC7BB642CF3D}">
      <dgm:prSet/>
      <dgm:spPr/>
      <dgm:t>
        <a:bodyPr/>
        <a:lstStyle/>
        <a:p>
          <a:endParaRPr lang="fr-FR"/>
        </a:p>
      </dgm:t>
    </dgm:pt>
    <dgm:pt modelId="{DE91EDCB-95B8-466F-8D3B-FEA0781B6047}" type="pres">
      <dgm:prSet presAssocID="{2312B90E-E08E-4EBF-9612-D3BA4EFF0731}" presName="linear" presStyleCnt="0">
        <dgm:presLayoutVars>
          <dgm:animLvl val="lvl"/>
          <dgm:resizeHandles val="exact"/>
        </dgm:presLayoutVars>
      </dgm:prSet>
      <dgm:spPr/>
    </dgm:pt>
    <dgm:pt modelId="{6891985F-59D0-4B61-9CED-3A0EE7D9C18B}" type="pres">
      <dgm:prSet presAssocID="{91A694DB-B16D-40B6-82BC-288B663DDFF5}" presName="parentText" presStyleLbl="node1" presStyleIdx="0" presStyleCnt="5" custLinFactNeighborX="-6147" custLinFactNeighborY="-45128">
        <dgm:presLayoutVars>
          <dgm:chMax val="0"/>
          <dgm:bulletEnabled val="1"/>
        </dgm:presLayoutVars>
      </dgm:prSet>
      <dgm:spPr/>
    </dgm:pt>
    <dgm:pt modelId="{406F3C78-25A1-43AF-8767-C2DBC691223E}" type="pres">
      <dgm:prSet presAssocID="{191272E8-9CEE-4476-BBAA-C763EF158AB3}" presName="spacer" presStyleCnt="0"/>
      <dgm:spPr/>
    </dgm:pt>
    <dgm:pt modelId="{7661D006-D523-416D-A4D4-459C53339678}" type="pres">
      <dgm:prSet presAssocID="{BE8541DA-4120-4FAC-9042-35C54244F9F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67E110-7069-4A58-8612-D4001F81B7D1}" type="pres">
      <dgm:prSet presAssocID="{19B269D4-EEB1-4A7E-BE43-E21B9BDB865D}" presName="spacer" presStyleCnt="0"/>
      <dgm:spPr/>
    </dgm:pt>
    <dgm:pt modelId="{1D857BBF-CD5C-4303-BD3C-256FBEF31AB4}" type="pres">
      <dgm:prSet presAssocID="{0900FA37-6F75-43B4-BE90-5F461B44FB8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818599-0CFD-4B1C-81AE-25D0B9CB9530}" type="pres">
      <dgm:prSet presAssocID="{5B43EB95-C0D1-478B-926A-A11DDBBC5217}" presName="spacer" presStyleCnt="0"/>
      <dgm:spPr/>
    </dgm:pt>
    <dgm:pt modelId="{9A0B491C-EC63-4623-A642-9AD76AD53FAC}" type="pres">
      <dgm:prSet presAssocID="{64A5D525-FA8B-441F-92AF-E308EF9E77F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B7CED5-C7BF-4FEC-AADF-E4A558D3A7C1}" type="pres">
      <dgm:prSet presAssocID="{C96E34CB-EB09-47BB-9F29-F69765336766}" presName="spacer" presStyleCnt="0"/>
      <dgm:spPr/>
    </dgm:pt>
    <dgm:pt modelId="{4CA358CC-CA84-4D62-B18F-046783900FCC}" type="pres">
      <dgm:prSet presAssocID="{4E34ADE7-87A4-45DE-B142-5FBB22EAF29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7E80124-C6A8-489B-A116-05CEF2E8702F}" type="presOf" srcId="{91A694DB-B16D-40B6-82BC-288B663DDFF5}" destId="{6891985F-59D0-4B61-9CED-3A0EE7D9C18B}" srcOrd="0" destOrd="0" presId="urn:microsoft.com/office/officeart/2005/8/layout/vList2"/>
    <dgm:cxn modelId="{0EF08829-12A8-4CA8-9237-3D9B181D528B}" type="presOf" srcId="{4E34ADE7-87A4-45DE-B142-5FBB22EAF295}" destId="{4CA358CC-CA84-4D62-B18F-046783900FCC}" srcOrd="0" destOrd="0" presId="urn:microsoft.com/office/officeart/2005/8/layout/vList2"/>
    <dgm:cxn modelId="{280CD92D-1FD5-4A3C-AD3D-1BE5C13271B3}" srcId="{2312B90E-E08E-4EBF-9612-D3BA4EFF0731}" destId="{BE8541DA-4120-4FAC-9042-35C54244F9F0}" srcOrd="1" destOrd="0" parTransId="{2AA371DB-F88F-44B5-8AD6-F3136092886D}" sibTransId="{19B269D4-EEB1-4A7E-BE43-E21B9BDB865D}"/>
    <dgm:cxn modelId="{DEFFFC42-0798-49F6-A268-7AF3AE095F37}" type="presOf" srcId="{0900FA37-6F75-43B4-BE90-5F461B44FB8D}" destId="{1D857BBF-CD5C-4303-BD3C-256FBEF31AB4}" srcOrd="0" destOrd="0" presId="urn:microsoft.com/office/officeart/2005/8/layout/vList2"/>
    <dgm:cxn modelId="{B4C06164-50DA-4FF6-A7FD-572D656AB37F}" srcId="{2312B90E-E08E-4EBF-9612-D3BA4EFF0731}" destId="{64A5D525-FA8B-441F-92AF-E308EF9E77F7}" srcOrd="3" destOrd="0" parTransId="{A13878F3-A55A-421F-A4FD-F03073CA6F5E}" sibTransId="{C96E34CB-EB09-47BB-9F29-F69765336766}"/>
    <dgm:cxn modelId="{4AC77A66-7B94-497D-A247-B4BA38BD2D94}" srcId="{2312B90E-E08E-4EBF-9612-D3BA4EFF0731}" destId="{0900FA37-6F75-43B4-BE90-5F461B44FB8D}" srcOrd="2" destOrd="0" parTransId="{619E6343-AFBF-4F85-8ACE-1AB26A1D9737}" sibTransId="{5B43EB95-C0D1-478B-926A-A11DDBBC5217}"/>
    <dgm:cxn modelId="{A247928B-79D1-407D-8006-572E1333023E}" type="presOf" srcId="{BE8541DA-4120-4FAC-9042-35C54244F9F0}" destId="{7661D006-D523-416D-A4D4-459C53339678}" srcOrd="0" destOrd="0" presId="urn:microsoft.com/office/officeart/2005/8/layout/vList2"/>
    <dgm:cxn modelId="{BD24C09F-82C8-4694-B558-697DC9E8A975}" type="presOf" srcId="{64A5D525-FA8B-441F-92AF-E308EF9E77F7}" destId="{9A0B491C-EC63-4623-A642-9AD76AD53FAC}" srcOrd="0" destOrd="0" presId="urn:microsoft.com/office/officeart/2005/8/layout/vList2"/>
    <dgm:cxn modelId="{B5F342E4-E7D3-4945-B712-E4D235923AF5}" srcId="{2312B90E-E08E-4EBF-9612-D3BA4EFF0731}" destId="{91A694DB-B16D-40B6-82BC-288B663DDFF5}" srcOrd="0" destOrd="0" parTransId="{902E0968-D3A1-411F-8D47-6A51D61AA472}" sibTransId="{191272E8-9CEE-4476-BBAA-C763EF158AB3}"/>
    <dgm:cxn modelId="{4F176EFB-A669-4395-87DD-6D7E9E8EB535}" type="presOf" srcId="{2312B90E-E08E-4EBF-9612-D3BA4EFF0731}" destId="{DE91EDCB-95B8-466F-8D3B-FEA0781B6047}" srcOrd="0" destOrd="0" presId="urn:microsoft.com/office/officeart/2005/8/layout/vList2"/>
    <dgm:cxn modelId="{430990FE-5441-47E9-AB01-FC7BB642CF3D}" srcId="{2312B90E-E08E-4EBF-9612-D3BA4EFF0731}" destId="{4E34ADE7-87A4-45DE-B142-5FBB22EAF295}" srcOrd="4" destOrd="0" parTransId="{590AF3E0-3637-40E8-9B2C-4CD4C96E64BD}" sibTransId="{F0F02333-4709-460C-8C3D-EC1CAC9E30F6}"/>
    <dgm:cxn modelId="{32916A10-AAEA-4DB0-B735-F81F75277A8E}" type="presParOf" srcId="{DE91EDCB-95B8-466F-8D3B-FEA0781B6047}" destId="{6891985F-59D0-4B61-9CED-3A0EE7D9C18B}" srcOrd="0" destOrd="0" presId="urn:microsoft.com/office/officeart/2005/8/layout/vList2"/>
    <dgm:cxn modelId="{0B66C6E4-FFD9-4B80-A603-3C60C7C67E9F}" type="presParOf" srcId="{DE91EDCB-95B8-466F-8D3B-FEA0781B6047}" destId="{406F3C78-25A1-43AF-8767-C2DBC691223E}" srcOrd="1" destOrd="0" presId="urn:microsoft.com/office/officeart/2005/8/layout/vList2"/>
    <dgm:cxn modelId="{50064F5E-6081-4AEE-901E-4AB4B2D56FAF}" type="presParOf" srcId="{DE91EDCB-95B8-466F-8D3B-FEA0781B6047}" destId="{7661D006-D523-416D-A4D4-459C53339678}" srcOrd="2" destOrd="0" presId="urn:microsoft.com/office/officeart/2005/8/layout/vList2"/>
    <dgm:cxn modelId="{2BC30AF4-7171-4395-B362-47F96B13D805}" type="presParOf" srcId="{DE91EDCB-95B8-466F-8D3B-FEA0781B6047}" destId="{CC67E110-7069-4A58-8612-D4001F81B7D1}" srcOrd="3" destOrd="0" presId="urn:microsoft.com/office/officeart/2005/8/layout/vList2"/>
    <dgm:cxn modelId="{90C899DE-51A0-4CEF-8C6F-D4CF323B0486}" type="presParOf" srcId="{DE91EDCB-95B8-466F-8D3B-FEA0781B6047}" destId="{1D857BBF-CD5C-4303-BD3C-256FBEF31AB4}" srcOrd="4" destOrd="0" presId="urn:microsoft.com/office/officeart/2005/8/layout/vList2"/>
    <dgm:cxn modelId="{62F48144-0BF6-47D8-87ED-118E00FFCCEA}" type="presParOf" srcId="{DE91EDCB-95B8-466F-8D3B-FEA0781B6047}" destId="{A0818599-0CFD-4B1C-81AE-25D0B9CB9530}" srcOrd="5" destOrd="0" presId="urn:microsoft.com/office/officeart/2005/8/layout/vList2"/>
    <dgm:cxn modelId="{072966FB-8E45-4FF7-A931-439C6D09513E}" type="presParOf" srcId="{DE91EDCB-95B8-466F-8D3B-FEA0781B6047}" destId="{9A0B491C-EC63-4623-A642-9AD76AD53FAC}" srcOrd="6" destOrd="0" presId="urn:microsoft.com/office/officeart/2005/8/layout/vList2"/>
    <dgm:cxn modelId="{5DD9B00F-4E29-46C8-9BA0-0FF832940DAC}" type="presParOf" srcId="{DE91EDCB-95B8-466F-8D3B-FEA0781B6047}" destId="{EAB7CED5-C7BF-4FEC-AADF-E4A558D3A7C1}" srcOrd="7" destOrd="0" presId="urn:microsoft.com/office/officeart/2005/8/layout/vList2"/>
    <dgm:cxn modelId="{3C34FD70-2D39-4CA4-B3D0-FB0FD56E4100}" type="presParOf" srcId="{DE91EDCB-95B8-466F-8D3B-FEA0781B6047}" destId="{4CA358CC-CA84-4D62-B18F-046783900F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D2A64B-E917-9040-A33B-FAA4187D9727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30EF2AF-21AB-454C-A5C8-5849D2727262}">
      <dgm:prSet phldrT="[Texte]" custT="1"/>
      <dgm:spPr>
        <a:solidFill>
          <a:srgbClr val="34B5AD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PARCOURS PATIENT </a:t>
          </a:r>
          <a:endParaRPr lang="fr-FR" sz="1200" dirty="0">
            <a:solidFill>
              <a:srgbClr val="006988"/>
            </a:solidFill>
          </a:endParaRPr>
        </a:p>
      </dgm:t>
    </dgm:pt>
    <dgm:pt modelId="{1998488B-FBEF-0046-9A82-BC4A0671C7BC}" type="parTrans" cxnId="{4645830C-7F6B-A74E-8E32-7FAEDA8731EF}">
      <dgm:prSet/>
      <dgm:spPr/>
      <dgm:t>
        <a:bodyPr/>
        <a:lstStyle/>
        <a:p>
          <a:endParaRPr lang="fr-FR" sz="1800"/>
        </a:p>
      </dgm:t>
    </dgm:pt>
    <dgm:pt modelId="{FAD799B6-729E-2649-83AF-241E3FDBA283}" type="sibTrans" cxnId="{4645830C-7F6B-A74E-8E32-7FAEDA8731EF}">
      <dgm:prSet custT="1"/>
      <dgm:spPr>
        <a:solidFill>
          <a:srgbClr val="002447"/>
        </a:solidFill>
      </dgm:spPr>
      <dgm:t>
        <a:bodyPr/>
        <a:lstStyle/>
        <a:p>
          <a:endParaRPr lang="fr-FR" sz="800"/>
        </a:p>
      </dgm:t>
    </dgm:pt>
    <dgm:pt modelId="{925F6917-7A62-CF4C-8D65-642D992AF3A7}">
      <dgm:prSet phldrT="[Texte]" custT="1"/>
      <dgm:spPr>
        <a:solidFill>
          <a:srgbClr val="34B5AD"/>
        </a:solidFill>
      </dgm:spPr>
      <dgm:t>
        <a:bodyPr/>
        <a:lstStyle/>
        <a:p>
          <a:r>
            <a:rPr lang="fr-FR" sz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</a:t>
          </a:r>
          <a:r>
            <a:rPr lang="fr-FR" altLang="fr-FR" sz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Expertise régionale </a:t>
          </a:r>
          <a:r>
            <a:rPr lang="fr-FR" altLang="fr-FR" sz="1200" dirty="0">
              <a:effectLst/>
              <a:latin typeface="Times New Roman" panose="02020603050405020304" pitchFamily="18" charset="0"/>
            </a:rPr>
            <a:t>(évaluation de l’existant, analyse des besoins, formation)</a:t>
          </a:r>
          <a:endParaRPr lang="fr-FR" sz="1200" dirty="0">
            <a:solidFill>
              <a:schemeClr val="bg1"/>
            </a:solidFill>
          </a:endParaRPr>
        </a:p>
      </dgm:t>
    </dgm:pt>
    <dgm:pt modelId="{93BAB992-1E4C-2D44-81C1-247C4C2348FE}" type="parTrans" cxnId="{06D3F587-432B-E14B-8CC9-0DD0C28C962C}">
      <dgm:prSet/>
      <dgm:spPr/>
      <dgm:t>
        <a:bodyPr/>
        <a:lstStyle/>
        <a:p>
          <a:endParaRPr lang="fr-FR" sz="1800"/>
        </a:p>
      </dgm:t>
    </dgm:pt>
    <dgm:pt modelId="{16421273-19F3-1D43-9241-B0E8AA56A04B}" type="sibTrans" cxnId="{06D3F587-432B-E14B-8CC9-0DD0C28C962C}">
      <dgm:prSet custT="1"/>
      <dgm:spPr>
        <a:solidFill>
          <a:schemeClr val="tx1"/>
        </a:solidFill>
      </dgm:spPr>
      <dgm:t>
        <a:bodyPr/>
        <a:lstStyle/>
        <a:p>
          <a:endParaRPr lang="fr-FR" sz="800"/>
        </a:p>
      </dgm:t>
    </dgm:pt>
    <dgm:pt modelId="{55C344FB-618E-3448-A292-5459AE3BDAC8}">
      <dgm:prSet phldrT="[Texte]" custT="1"/>
      <dgm:spPr>
        <a:solidFill>
          <a:schemeClr val="tx2"/>
        </a:solidFill>
      </dgm:spPr>
      <dgm:t>
        <a:bodyPr/>
        <a:lstStyle/>
        <a:p>
          <a:r>
            <a:rPr lang="fr-FR" altLang="fr-FR" sz="16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Relation ville hôpital</a:t>
          </a:r>
          <a:endParaRPr lang="fr-FR" sz="1600" dirty="0">
            <a:solidFill>
              <a:srgbClr val="006988"/>
            </a:solidFill>
            <a:effectLst/>
            <a:latin typeface="Calibri" panose="020F0502020204030204" pitchFamily="34" charset="0"/>
            <a:ea typeface="Times New Roman" panose="02020603050405020304" pitchFamily="18" charset="0"/>
          </a:endParaRPr>
        </a:p>
      </dgm:t>
    </dgm:pt>
    <dgm:pt modelId="{CDC6F54D-83F3-4D4D-94E9-92E52413F30B}" type="parTrans" cxnId="{99C8E28B-0E9F-B842-9F01-578E3B437EB4}">
      <dgm:prSet/>
      <dgm:spPr/>
      <dgm:t>
        <a:bodyPr/>
        <a:lstStyle/>
        <a:p>
          <a:endParaRPr lang="fr-FR" sz="1800"/>
        </a:p>
      </dgm:t>
    </dgm:pt>
    <dgm:pt modelId="{2CD39FCB-C058-2B4D-AF42-3D16650FD8F8}" type="sibTrans" cxnId="{99C8E28B-0E9F-B842-9F01-578E3B437EB4}">
      <dgm:prSet custT="1"/>
      <dgm:spPr>
        <a:solidFill>
          <a:srgbClr val="002447"/>
        </a:solidFill>
      </dgm:spPr>
      <dgm:t>
        <a:bodyPr/>
        <a:lstStyle/>
        <a:p>
          <a:endParaRPr lang="fr-FR" sz="800"/>
        </a:p>
      </dgm:t>
    </dgm:pt>
    <dgm:pt modelId="{97FFDBDB-A9A1-4445-A0FE-45FB4DBE4E28}">
      <dgm:prSet custT="1"/>
      <dgm:spPr>
        <a:solidFill>
          <a:srgbClr val="34B5AD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 OUTLS DE DEPISTAGE</a:t>
          </a:r>
          <a:endParaRPr lang="fr-FR" sz="1200" dirty="0">
            <a:solidFill>
              <a:srgbClr val="006988"/>
            </a:solidFill>
          </a:endParaRPr>
        </a:p>
      </dgm:t>
    </dgm:pt>
    <dgm:pt modelId="{AC1B603D-5C92-6F44-AC42-AE58657D035F}" type="parTrans" cxnId="{17B2A93F-E895-264D-BF88-BE3F5ACB8842}">
      <dgm:prSet/>
      <dgm:spPr/>
      <dgm:t>
        <a:bodyPr/>
        <a:lstStyle/>
        <a:p>
          <a:endParaRPr lang="fr-FR" sz="1800"/>
        </a:p>
      </dgm:t>
    </dgm:pt>
    <dgm:pt modelId="{13CE9128-EA64-2B4F-A51D-83CC6DC2AB8A}" type="sibTrans" cxnId="{17B2A93F-E895-264D-BF88-BE3F5ACB8842}">
      <dgm:prSet custT="1"/>
      <dgm:spPr>
        <a:solidFill>
          <a:schemeClr val="tx1"/>
        </a:solidFill>
      </dgm:spPr>
      <dgm:t>
        <a:bodyPr/>
        <a:lstStyle/>
        <a:p>
          <a:endParaRPr lang="fr-FR" sz="800"/>
        </a:p>
      </dgm:t>
    </dgm:pt>
    <dgm:pt modelId="{A1051FBE-CCE0-6346-90E3-AA7E9A930B94}">
      <dgm:prSet custT="1"/>
      <dgm:spPr>
        <a:solidFill>
          <a:schemeClr val="tx2"/>
        </a:solidFill>
      </dgm:spPr>
      <dgm:t>
        <a:bodyPr/>
        <a:lstStyle/>
        <a:p>
          <a:endParaRPr lang="fr-FR" sz="400" dirty="0"/>
        </a:p>
        <a:p>
          <a:r>
            <a:rPr lang="fr-FR" altLang="fr-FR" sz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Indicateurs de suivi : </a:t>
          </a:r>
          <a:r>
            <a:rPr lang="fr-FR" altLang="fr-FR" sz="1200" dirty="0">
              <a:effectLst/>
              <a:latin typeface="Times New Roman" panose="02020603050405020304" pitchFamily="18" charset="0"/>
            </a:rPr>
            <a:t>qualitatifs, quantitatifs </a:t>
          </a:r>
          <a:endParaRPr lang="fr-FR" sz="1200" dirty="0">
            <a:solidFill>
              <a:schemeClr val="bg1"/>
            </a:solidFill>
            <a:effectLst/>
            <a:latin typeface="Calibri" panose="020F0502020204030204" pitchFamily="34" charset="0"/>
            <a:ea typeface="Times New Roman" panose="02020603050405020304" pitchFamily="18" charset="0"/>
          </a:endParaRPr>
        </a:p>
      </dgm:t>
    </dgm:pt>
    <dgm:pt modelId="{B96EC350-9A18-BE49-A767-5FCF8D619DD2}" type="parTrans" cxnId="{E732D1EF-942A-1A4D-A1D0-EDDA9DB8243C}">
      <dgm:prSet/>
      <dgm:spPr/>
      <dgm:t>
        <a:bodyPr/>
        <a:lstStyle/>
        <a:p>
          <a:endParaRPr lang="fr-FR" sz="1800"/>
        </a:p>
      </dgm:t>
    </dgm:pt>
    <dgm:pt modelId="{C76FFDD8-26A3-1740-BDDC-D19B35A206C9}" type="sibTrans" cxnId="{E732D1EF-942A-1A4D-A1D0-EDDA9DB8243C}">
      <dgm:prSet custT="1"/>
      <dgm:spPr>
        <a:solidFill>
          <a:srgbClr val="002447"/>
        </a:solidFill>
      </dgm:spPr>
      <dgm:t>
        <a:bodyPr/>
        <a:lstStyle/>
        <a:p>
          <a:endParaRPr lang="fr-FR" sz="800"/>
        </a:p>
      </dgm:t>
    </dgm:pt>
    <dgm:pt modelId="{E48EC2FB-85B7-47CF-A76D-9DED9752039E}">
      <dgm:prSet custT="1"/>
      <dgm:spPr>
        <a:solidFill>
          <a:srgbClr val="34B5AD"/>
        </a:solidFill>
      </dgm:spPr>
      <dgm:t>
        <a:bodyPr/>
        <a:lstStyle/>
        <a:p>
          <a:pPr>
            <a:spcBef>
              <a:spcPts val="900"/>
            </a:spcBef>
          </a:pPr>
          <a:endParaRPr lang="fr-FR" sz="500" dirty="0">
            <a:solidFill>
              <a:schemeClr val="bg1"/>
            </a:solidFill>
            <a:effectLst/>
            <a:ea typeface="Times New Roman" panose="02020603050405020304" pitchFamily="18" charset="0"/>
          </a:endParaRPr>
        </a:p>
        <a:p>
          <a:pPr>
            <a:spcBef>
              <a:spcPts val="900"/>
            </a:spcBef>
          </a:pPr>
          <a:r>
            <a:rPr lang="fr-FR" sz="1400" dirty="0">
              <a:solidFill>
                <a:schemeClr val="bg1"/>
              </a:solidFill>
              <a:effectLst/>
              <a:ea typeface="Times New Roman" panose="02020603050405020304" pitchFamily="18" charset="0"/>
            </a:rPr>
            <a:t> </a:t>
          </a:r>
          <a:r>
            <a:rPr lang="fr-FR" altLang="fr-FR" sz="14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Protocoles, référentiels, infos patients</a:t>
          </a:r>
          <a:endParaRPr lang="fr-FR" sz="1400" dirty="0">
            <a:solidFill>
              <a:srgbClr val="006988"/>
            </a:solidFill>
          </a:endParaRPr>
        </a:p>
      </dgm:t>
    </dgm:pt>
    <dgm:pt modelId="{1522084C-C0B5-461B-B373-670EAE03B228}" type="parTrans" cxnId="{BB400BE2-F080-416F-ADAE-CAC95C362B8F}">
      <dgm:prSet/>
      <dgm:spPr/>
      <dgm:t>
        <a:bodyPr/>
        <a:lstStyle/>
        <a:p>
          <a:endParaRPr lang="fr-FR"/>
        </a:p>
      </dgm:t>
    </dgm:pt>
    <dgm:pt modelId="{9A2AEEB4-C767-4C11-B338-885A3AD9557B}" type="sibTrans" cxnId="{BB400BE2-F080-416F-ADAE-CAC95C362B8F}">
      <dgm:prSet custT="1"/>
      <dgm:spPr>
        <a:solidFill>
          <a:srgbClr val="002447"/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>
            <a:solidFill>
              <a:srgbClr val="FEFFFE"/>
            </a:solidFill>
            <a:latin typeface="Calibri" panose="020F0502020204030204"/>
            <a:ea typeface="+mn-ea"/>
            <a:cs typeface="+mn-cs"/>
          </a:endParaRPr>
        </a:p>
      </dgm:t>
    </dgm:pt>
    <dgm:pt modelId="{A9070A4C-B110-7146-99B6-9186F0E29A3E}" type="pres">
      <dgm:prSet presAssocID="{A3D2A64B-E917-9040-A33B-FAA4187D9727}" presName="cycle" presStyleCnt="0">
        <dgm:presLayoutVars>
          <dgm:dir/>
          <dgm:resizeHandles val="exact"/>
        </dgm:presLayoutVars>
      </dgm:prSet>
      <dgm:spPr/>
    </dgm:pt>
    <dgm:pt modelId="{E6483752-114F-6546-B1E8-D05112F79EDA}" type="pres">
      <dgm:prSet presAssocID="{630EF2AF-21AB-454C-A5C8-5849D2727262}" presName="node" presStyleLbl="node1" presStyleIdx="0" presStyleCnt="6" custScaleX="112181" custScaleY="97570">
        <dgm:presLayoutVars>
          <dgm:bulletEnabled val="1"/>
        </dgm:presLayoutVars>
      </dgm:prSet>
      <dgm:spPr/>
    </dgm:pt>
    <dgm:pt modelId="{594FB7AD-DE84-8E4F-ACCA-108C1C8E546C}" type="pres">
      <dgm:prSet presAssocID="{FAD799B6-729E-2649-83AF-241E3FDBA283}" presName="sibTrans" presStyleLbl="sibTrans2D1" presStyleIdx="0" presStyleCnt="6"/>
      <dgm:spPr/>
    </dgm:pt>
    <dgm:pt modelId="{AD1CBE87-C3D4-714D-82BC-82D2422C6E8F}" type="pres">
      <dgm:prSet presAssocID="{FAD799B6-729E-2649-83AF-241E3FDBA283}" presName="connectorText" presStyleLbl="sibTrans2D1" presStyleIdx="0" presStyleCnt="6"/>
      <dgm:spPr/>
    </dgm:pt>
    <dgm:pt modelId="{7CD7D468-FB4B-AC40-818F-2FD9B9F04785}" type="pres">
      <dgm:prSet presAssocID="{97FFDBDB-A9A1-4445-A0FE-45FB4DBE4E28}" presName="node" presStyleLbl="node1" presStyleIdx="1" presStyleCnt="6" custScaleX="112181" custScaleY="112181">
        <dgm:presLayoutVars>
          <dgm:bulletEnabled val="1"/>
        </dgm:presLayoutVars>
      </dgm:prSet>
      <dgm:spPr/>
    </dgm:pt>
    <dgm:pt modelId="{CCC60202-8AA6-7D49-A394-DC6E086BBCC5}" type="pres">
      <dgm:prSet presAssocID="{13CE9128-EA64-2B4F-A51D-83CC6DC2AB8A}" presName="sibTrans" presStyleLbl="sibTrans2D1" presStyleIdx="1" presStyleCnt="6"/>
      <dgm:spPr/>
    </dgm:pt>
    <dgm:pt modelId="{AC82CB4A-499B-4141-B60A-3675F337A899}" type="pres">
      <dgm:prSet presAssocID="{13CE9128-EA64-2B4F-A51D-83CC6DC2AB8A}" presName="connectorText" presStyleLbl="sibTrans2D1" presStyleIdx="1" presStyleCnt="6"/>
      <dgm:spPr/>
    </dgm:pt>
    <dgm:pt modelId="{6DD47C70-ECD4-43EF-B78E-F4C988668C63}" type="pres">
      <dgm:prSet presAssocID="{E48EC2FB-85B7-47CF-A76D-9DED9752039E}" presName="node" presStyleLbl="node1" presStyleIdx="2" presStyleCnt="6" custScaleX="109364" custScaleY="95940" custRadScaleRad="94771" custRadScaleInc="-17790">
        <dgm:presLayoutVars>
          <dgm:bulletEnabled val="1"/>
        </dgm:presLayoutVars>
      </dgm:prSet>
      <dgm:spPr/>
    </dgm:pt>
    <dgm:pt modelId="{69AB5411-541E-45E9-A14F-A9AFD3515B63}" type="pres">
      <dgm:prSet presAssocID="{9A2AEEB4-C767-4C11-B338-885A3AD9557B}" presName="sibTrans" presStyleLbl="sibTrans2D1" presStyleIdx="2" presStyleCnt="6"/>
      <dgm:spPr>
        <a:xfrm rot="9000000">
          <a:off x="4455241" y="3442968"/>
          <a:ext cx="309374" cy="393164"/>
        </a:xfrm>
        <a:prstGeom prst="rightArrow">
          <a:avLst>
            <a:gd name="adj1" fmla="val 60000"/>
            <a:gd name="adj2" fmla="val 50000"/>
          </a:avLst>
        </a:prstGeom>
      </dgm:spPr>
    </dgm:pt>
    <dgm:pt modelId="{A1EC9C98-BBA9-4BD8-9527-16F1F1CDDB3C}" type="pres">
      <dgm:prSet presAssocID="{9A2AEEB4-C767-4C11-B338-885A3AD9557B}" presName="connectorText" presStyleLbl="sibTrans2D1" presStyleIdx="2" presStyleCnt="6"/>
      <dgm:spPr/>
    </dgm:pt>
    <dgm:pt modelId="{207CB759-F9AE-2E4F-8D1B-85D1BCD074C0}" type="pres">
      <dgm:prSet presAssocID="{925F6917-7A62-CF4C-8D65-642D992AF3A7}" presName="node" presStyleLbl="node1" presStyleIdx="3" presStyleCnt="6" custScaleX="112181" custScaleY="117384">
        <dgm:presLayoutVars>
          <dgm:bulletEnabled val="1"/>
        </dgm:presLayoutVars>
      </dgm:prSet>
      <dgm:spPr/>
    </dgm:pt>
    <dgm:pt modelId="{25A68D0E-7D09-D648-8324-63AB9E0EC393}" type="pres">
      <dgm:prSet presAssocID="{16421273-19F3-1D43-9241-B0E8AA56A04B}" presName="sibTrans" presStyleLbl="sibTrans2D1" presStyleIdx="3" presStyleCnt="6"/>
      <dgm:spPr/>
    </dgm:pt>
    <dgm:pt modelId="{96A7BC46-2FC8-E840-B0F8-7FD63ED67C4F}" type="pres">
      <dgm:prSet presAssocID="{16421273-19F3-1D43-9241-B0E8AA56A04B}" presName="connectorText" presStyleLbl="sibTrans2D1" presStyleIdx="3" presStyleCnt="6"/>
      <dgm:spPr/>
    </dgm:pt>
    <dgm:pt modelId="{C6A12B53-C75D-394D-AE6D-BCF576BAC0F7}" type="pres">
      <dgm:prSet presAssocID="{55C344FB-618E-3448-A292-5459AE3BDAC8}" presName="node" presStyleLbl="node1" presStyleIdx="4" presStyleCnt="6" custScaleX="112181" custScaleY="112181">
        <dgm:presLayoutVars>
          <dgm:bulletEnabled val="1"/>
        </dgm:presLayoutVars>
      </dgm:prSet>
      <dgm:spPr/>
    </dgm:pt>
    <dgm:pt modelId="{71DE825F-0070-6241-9E04-04B5F05FE64B}" type="pres">
      <dgm:prSet presAssocID="{2CD39FCB-C058-2B4D-AF42-3D16650FD8F8}" presName="sibTrans" presStyleLbl="sibTrans2D1" presStyleIdx="4" presStyleCnt="6"/>
      <dgm:spPr/>
    </dgm:pt>
    <dgm:pt modelId="{9ACA14B8-299A-B54A-BBF6-4B59D9162A00}" type="pres">
      <dgm:prSet presAssocID="{2CD39FCB-C058-2B4D-AF42-3D16650FD8F8}" presName="connectorText" presStyleLbl="sibTrans2D1" presStyleIdx="4" presStyleCnt="6"/>
      <dgm:spPr/>
    </dgm:pt>
    <dgm:pt modelId="{FFA41211-28BF-2B4B-B5DD-F1F804F7ACCA}" type="pres">
      <dgm:prSet presAssocID="{A1051FBE-CCE0-6346-90E3-AA7E9A930B94}" presName="node" presStyleLbl="node1" presStyleIdx="5" presStyleCnt="6" custScaleX="103259">
        <dgm:presLayoutVars>
          <dgm:bulletEnabled val="1"/>
        </dgm:presLayoutVars>
      </dgm:prSet>
      <dgm:spPr/>
    </dgm:pt>
    <dgm:pt modelId="{0C11C6A8-C8C0-E847-8D3B-AC53903898A1}" type="pres">
      <dgm:prSet presAssocID="{C76FFDD8-26A3-1740-BDDC-D19B35A206C9}" presName="sibTrans" presStyleLbl="sibTrans2D1" presStyleIdx="5" presStyleCnt="6"/>
      <dgm:spPr/>
    </dgm:pt>
    <dgm:pt modelId="{40B618DC-E586-F949-A59D-3555334565F4}" type="pres">
      <dgm:prSet presAssocID="{C76FFDD8-26A3-1740-BDDC-D19B35A206C9}" presName="connectorText" presStyleLbl="sibTrans2D1" presStyleIdx="5" presStyleCnt="6"/>
      <dgm:spPr/>
    </dgm:pt>
  </dgm:ptLst>
  <dgm:cxnLst>
    <dgm:cxn modelId="{04688B02-E0F2-4F74-8984-C9B3B453AE62}" type="presOf" srcId="{E48EC2FB-85B7-47CF-A76D-9DED9752039E}" destId="{6DD47C70-ECD4-43EF-B78E-F4C988668C63}" srcOrd="0" destOrd="0" presId="urn:microsoft.com/office/officeart/2005/8/layout/cycle2"/>
    <dgm:cxn modelId="{4645830C-7F6B-A74E-8E32-7FAEDA8731EF}" srcId="{A3D2A64B-E917-9040-A33B-FAA4187D9727}" destId="{630EF2AF-21AB-454C-A5C8-5849D2727262}" srcOrd="0" destOrd="0" parTransId="{1998488B-FBEF-0046-9A82-BC4A0671C7BC}" sibTransId="{FAD799B6-729E-2649-83AF-241E3FDBA283}"/>
    <dgm:cxn modelId="{5035EC25-3F00-4244-96DA-E978B90C2945}" type="presOf" srcId="{2CD39FCB-C058-2B4D-AF42-3D16650FD8F8}" destId="{9ACA14B8-299A-B54A-BBF6-4B59D9162A00}" srcOrd="1" destOrd="0" presId="urn:microsoft.com/office/officeart/2005/8/layout/cycle2"/>
    <dgm:cxn modelId="{8B300427-6FBB-4464-898C-0CAD975C2A70}" type="presOf" srcId="{16421273-19F3-1D43-9241-B0E8AA56A04B}" destId="{25A68D0E-7D09-D648-8324-63AB9E0EC393}" srcOrd="0" destOrd="0" presId="urn:microsoft.com/office/officeart/2005/8/layout/cycle2"/>
    <dgm:cxn modelId="{59AB2228-69A6-4190-A279-BEFF7375F90A}" type="presOf" srcId="{16421273-19F3-1D43-9241-B0E8AA56A04B}" destId="{96A7BC46-2FC8-E840-B0F8-7FD63ED67C4F}" srcOrd="1" destOrd="0" presId="urn:microsoft.com/office/officeart/2005/8/layout/cycle2"/>
    <dgm:cxn modelId="{0848F030-33D9-49A8-9345-EF5DCB7AB4E1}" type="presOf" srcId="{A3D2A64B-E917-9040-A33B-FAA4187D9727}" destId="{A9070A4C-B110-7146-99B6-9186F0E29A3E}" srcOrd="0" destOrd="0" presId="urn:microsoft.com/office/officeart/2005/8/layout/cycle2"/>
    <dgm:cxn modelId="{BA82E633-593F-47F1-B5F2-758D11A26624}" type="presOf" srcId="{C76FFDD8-26A3-1740-BDDC-D19B35A206C9}" destId="{40B618DC-E586-F949-A59D-3555334565F4}" srcOrd="1" destOrd="0" presId="urn:microsoft.com/office/officeart/2005/8/layout/cycle2"/>
    <dgm:cxn modelId="{17B2A93F-E895-264D-BF88-BE3F5ACB8842}" srcId="{A3D2A64B-E917-9040-A33B-FAA4187D9727}" destId="{97FFDBDB-A9A1-4445-A0FE-45FB4DBE4E28}" srcOrd="1" destOrd="0" parTransId="{AC1B603D-5C92-6F44-AC42-AE58657D035F}" sibTransId="{13CE9128-EA64-2B4F-A51D-83CC6DC2AB8A}"/>
    <dgm:cxn modelId="{B8D87241-B63B-4846-AB04-BDBBE5CBD8A0}" type="presOf" srcId="{2CD39FCB-C058-2B4D-AF42-3D16650FD8F8}" destId="{71DE825F-0070-6241-9E04-04B5F05FE64B}" srcOrd="0" destOrd="0" presId="urn:microsoft.com/office/officeart/2005/8/layout/cycle2"/>
    <dgm:cxn modelId="{DF9E8665-5F22-48AD-9C03-B09D3560FB49}" type="presOf" srcId="{55C344FB-618E-3448-A292-5459AE3BDAC8}" destId="{C6A12B53-C75D-394D-AE6D-BCF576BAC0F7}" srcOrd="0" destOrd="0" presId="urn:microsoft.com/office/officeart/2005/8/layout/cycle2"/>
    <dgm:cxn modelId="{E079A873-59A9-44A7-96C6-FF9865749096}" type="presOf" srcId="{925F6917-7A62-CF4C-8D65-642D992AF3A7}" destId="{207CB759-F9AE-2E4F-8D1B-85D1BCD074C0}" srcOrd="0" destOrd="0" presId="urn:microsoft.com/office/officeart/2005/8/layout/cycle2"/>
    <dgm:cxn modelId="{B319FC79-0FA1-4969-ABA8-075C1C011E4C}" type="presOf" srcId="{FAD799B6-729E-2649-83AF-241E3FDBA283}" destId="{594FB7AD-DE84-8E4F-ACCA-108C1C8E546C}" srcOrd="0" destOrd="0" presId="urn:microsoft.com/office/officeart/2005/8/layout/cycle2"/>
    <dgm:cxn modelId="{78F8C27E-92FD-4C91-88EF-0C5DFF9237D5}" type="presOf" srcId="{13CE9128-EA64-2B4F-A51D-83CC6DC2AB8A}" destId="{AC82CB4A-499B-4141-B60A-3675F337A899}" srcOrd="1" destOrd="0" presId="urn:microsoft.com/office/officeart/2005/8/layout/cycle2"/>
    <dgm:cxn modelId="{06D3F587-432B-E14B-8CC9-0DD0C28C962C}" srcId="{A3D2A64B-E917-9040-A33B-FAA4187D9727}" destId="{925F6917-7A62-CF4C-8D65-642D992AF3A7}" srcOrd="3" destOrd="0" parTransId="{93BAB992-1E4C-2D44-81C1-247C4C2348FE}" sibTransId="{16421273-19F3-1D43-9241-B0E8AA56A04B}"/>
    <dgm:cxn modelId="{99C8E28B-0E9F-B842-9F01-578E3B437EB4}" srcId="{A3D2A64B-E917-9040-A33B-FAA4187D9727}" destId="{55C344FB-618E-3448-A292-5459AE3BDAC8}" srcOrd="4" destOrd="0" parTransId="{CDC6F54D-83F3-4D4D-94E9-92E52413F30B}" sibTransId="{2CD39FCB-C058-2B4D-AF42-3D16650FD8F8}"/>
    <dgm:cxn modelId="{AD174990-F4DE-46B9-8EE3-42493AC54EBE}" type="presOf" srcId="{13CE9128-EA64-2B4F-A51D-83CC6DC2AB8A}" destId="{CCC60202-8AA6-7D49-A394-DC6E086BBCC5}" srcOrd="0" destOrd="0" presId="urn:microsoft.com/office/officeart/2005/8/layout/cycle2"/>
    <dgm:cxn modelId="{2831FF9D-905D-4B59-9A77-76DA871FF7C4}" type="presOf" srcId="{9A2AEEB4-C767-4C11-B338-885A3AD9557B}" destId="{69AB5411-541E-45E9-A14F-A9AFD3515B63}" srcOrd="0" destOrd="0" presId="urn:microsoft.com/office/officeart/2005/8/layout/cycle2"/>
    <dgm:cxn modelId="{9675819E-C34C-4C6B-8A4F-F72121D3760A}" type="presOf" srcId="{C76FFDD8-26A3-1740-BDDC-D19B35A206C9}" destId="{0C11C6A8-C8C0-E847-8D3B-AC53903898A1}" srcOrd="0" destOrd="0" presId="urn:microsoft.com/office/officeart/2005/8/layout/cycle2"/>
    <dgm:cxn modelId="{E15D3FA5-F0FA-421C-A708-D60E04E07B57}" type="presOf" srcId="{A1051FBE-CCE0-6346-90E3-AA7E9A930B94}" destId="{FFA41211-28BF-2B4B-B5DD-F1F804F7ACCA}" srcOrd="0" destOrd="0" presId="urn:microsoft.com/office/officeart/2005/8/layout/cycle2"/>
    <dgm:cxn modelId="{AA8F63C4-FC8D-4560-BE7E-2CB6B5A2CED8}" type="presOf" srcId="{630EF2AF-21AB-454C-A5C8-5849D2727262}" destId="{E6483752-114F-6546-B1E8-D05112F79EDA}" srcOrd="0" destOrd="0" presId="urn:microsoft.com/office/officeart/2005/8/layout/cycle2"/>
    <dgm:cxn modelId="{F2B1ADC9-F1B8-4FFE-A809-6DDF8E1D2E95}" type="presOf" srcId="{FAD799B6-729E-2649-83AF-241E3FDBA283}" destId="{AD1CBE87-C3D4-714D-82BC-82D2422C6E8F}" srcOrd="1" destOrd="0" presId="urn:microsoft.com/office/officeart/2005/8/layout/cycle2"/>
    <dgm:cxn modelId="{38192FDF-0D29-47F1-A59C-10DC5226B17D}" type="presOf" srcId="{97FFDBDB-A9A1-4445-A0FE-45FB4DBE4E28}" destId="{7CD7D468-FB4B-AC40-818F-2FD9B9F04785}" srcOrd="0" destOrd="0" presId="urn:microsoft.com/office/officeart/2005/8/layout/cycle2"/>
    <dgm:cxn modelId="{9A7B7AE0-EEE8-4539-B6C2-C7CEC4517592}" type="presOf" srcId="{9A2AEEB4-C767-4C11-B338-885A3AD9557B}" destId="{A1EC9C98-BBA9-4BD8-9527-16F1F1CDDB3C}" srcOrd="1" destOrd="0" presId="urn:microsoft.com/office/officeart/2005/8/layout/cycle2"/>
    <dgm:cxn modelId="{BB400BE2-F080-416F-ADAE-CAC95C362B8F}" srcId="{A3D2A64B-E917-9040-A33B-FAA4187D9727}" destId="{E48EC2FB-85B7-47CF-A76D-9DED9752039E}" srcOrd="2" destOrd="0" parTransId="{1522084C-C0B5-461B-B373-670EAE03B228}" sibTransId="{9A2AEEB4-C767-4C11-B338-885A3AD9557B}"/>
    <dgm:cxn modelId="{E732D1EF-942A-1A4D-A1D0-EDDA9DB8243C}" srcId="{A3D2A64B-E917-9040-A33B-FAA4187D9727}" destId="{A1051FBE-CCE0-6346-90E3-AA7E9A930B94}" srcOrd="5" destOrd="0" parTransId="{B96EC350-9A18-BE49-A767-5FCF8D619DD2}" sibTransId="{C76FFDD8-26A3-1740-BDDC-D19B35A206C9}"/>
    <dgm:cxn modelId="{4A7DC85C-D538-4339-9765-56C109A8850F}" type="presParOf" srcId="{A9070A4C-B110-7146-99B6-9186F0E29A3E}" destId="{E6483752-114F-6546-B1E8-D05112F79EDA}" srcOrd="0" destOrd="0" presId="urn:microsoft.com/office/officeart/2005/8/layout/cycle2"/>
    <dgm:cxn modelId="{A914B0AB-0B4E-4058-9424-0B8F6706DD42}" type="presParOf" srcId="{A9070A4C-B110-7146-99B6-9186F0E29A3E}" destId="{594FB7AD-DE84-8E4F-ACCA-108C1C8E546C}" srcOrd="1" destOrd="0" presId="urn:microsoft.com/office/officeart/2005/8/layout/cycle2"/>
    <dgm:cxn modelId="{32E07C93-DEDE-4435-83EF-04BCA624010E}" type="presParOf" srcId="{594FB7AD-DE84-8E4F-ACCA-108C1C8E546C}" destId="{AD1CBE87-C3D4-714D-82BC-82D2422C6E8F}" srcOrd="0" destOrd="0" presId="urn:microsoft.com/office/officeart/2005/8/layout/cycle2"/>
    <dgm:cxn modelId="{686B5B68-66CD-4D55-9E82-6D9766E2A6DE}" type="presParOf" srcId="{A9070A4C-B110-7146-99B6-9186F0E29A3E}" destId="{7CD7D468-FB4B-AC40-818F-2FD9B9F04785}" srcOrd="2" destOrd="0" presId="urn:microsoft.com/office/officeart/2005/8/layout/cycle2"/>
    <dgm:cxn modelId="{0B6797B8-8610-43FF-A434-1E5EF2105943}" type="presParOf" srcId="{A9070A4C-B110-7146-99B6-9186F0E29A3E}" destId="{CCC60202-8AA6-7D49-A394-DC6E086BBCC5}" srcOrd="3" destOrd="0" presId="urn:microsoft.com/office/officeart/2005/8/layout/cycle2"/>
    <dgm:cxn modelId="{FEC90A64-0875-4247-914D-9983BCF86B4A}" type="presParOf" srcId="{CCC60202-8AA6-7D49-A394-DC6E086BBCC5}" destId="{AC82CB4A-499B-4141-B60A-3675F337A899}" srcOrd="0" destOrd="0" presId="urn:microsoft.com/office/officeart/2005/8/layout/cycle2"/>
    <dgm:cxn modelId="{F7E9B0BD-76FF-46F8-A20A-09DA7D9E24BB}" type="presParOf" srcId="{A9070A4C-B110-7146-99B6-9186F0E29A3E}" destId="{6DD47C70-ECD4-43EF-B78E-F4C988668C63}" srcOrd="4" destOrd="0" presId="urn:microsoft.com/office/officeart/2005/8/layout/cycle2"/>
    <dgm:cxn modelId="{EF4E38A6-CB60-4134-8789-895A513584B3}" type="presParOf" srcId="{A9070A4C-B110-7146-99B6-9186F0E29A3E}" destId="{69AB5411-541E-45E9-A14F-A9AFD3515B63}" srcOrd="5" destOrd="0" presId="urn:microsoft.com/office/officeart/2005/8/layout/cycle2"/>
    <dgm:cxn modelId="{223B5CC3-BA36-406D-8668-E244B25BEC69}" type="presParOf" srcId="{69AB5411-541E-45E9-A14F-A9AFD3515B63}" destId="{A1EC9C98-BBA9-4BD8-9527-16F1F1CDDB3C}" srcOrd="0" destOrd="0" presId="urn:microsoft.com/office/officeart/2005/8/layout/cycle2"/>
    <dgm:cxn modelId="{191E400F-800E-4F62-9678-DA541A463EEB}" type="presParOf" srcId="{A9070A4C-B110-7146-99B6-9186F0E29A3E}" destId="{207CB759-F9AE-2E4F-8D1B-85D1BCD074C0}" srcOrd="6" destOrd="0" presId="urn:microsoft.com/office/officeart/2005/8/layout/cycle2"/>
    <dgm:cxn modelId="{6BADE41B-2A06-4E56-AB30-F6CDCFF52397}" type="presParOf" srcId="{A9070A4C-B110-7146-99B6-9186F0E29A3E}" destId="{25A68D0E-7D09-D648-8324-63AB9E0EC393}" srcOrd="7" destOrd="0" presId="urn:microsoft.com/office/officeart/2005/8/layout/cycle2"/>
    <dgm:cxn modelId="{1BC2F229-6230-45FE-A1EC-A11B3209CDF7}" type="presParOf" srcId="{25A68D0E-7D09-D648-8324-63AB9E0EC393}" destId="{96A7BC46-2FC8-E840-B0F8-7FD63ED67C4F}" srcOrd="0" destOrd="0" presId="urn:microsoft.com/office/officeart/2005/8/layout/cycle2"/>
    <dgm:cxn modelId="{A7B445BC-E6CA-460C-9FE4-4142B87C62C5}" type="presParOf" srcId="{A9070A4C-B110-7146-99B6-9186F0E29A3E}" destId="{C6A12B53-C75D-394D-AE6D-BCF576BAC0F7}" srcOrd="8" destOrd="0" presId="urn:microsoft.com/office/officeart/2005/8/layout/cycle2"/>
    <dgm:cxn modelId="{71B5815D-236A-48B6-AC6C-3776A70034CE}" type="presParOf" srcId="{A9070A4C-B110-7146-99B6-9186F0E29A3E}" destId="{71DE825F-0070-6241-9E04-04B5F05FE64B}" srcOrd="9" destOrd="0" presId="urn:microsoft.com/office/officeart/2005/8/layout/cycle2"/>
    <dgm:cxn modelId="{9553AB30-281A-47C5-A195-C29A27369E53}" type="presParOf" srcId="{71DE825F-0070-6241-9E04-04B5F05FE64B}" destId="{9ACA14B8-299A-B54A-BBF6-4B59D9162A00}" srcOrd="0" destOrd="0" presId="urn:microsoft.com/office/officeart/2005/8/layout/cycle2"/>
    <dgm:cxn modelId="{0E07DF72-8049-4B31-880A-77BEC3BB2EB3}" type="presParOf" srcId="{A9070A4C-B110-7146-99B6-9186F0E29A3E}" destId="{FFA41211-28BF-2B4B-B5DD-F1F804F7ACCA}" srcOrd="10" destOrd="0" presId="urn:microsoft.com/office/officeart/2005/8/layout/cycle2"/>
    <dgm:cxn modelId="{B7B85744-180A-4D28-A460-3E8569DA3FA4}" type="presParOf" srcId="{A9070A4C-B110-7146-99B6-9186F0E29A3E}" destId="{0C11C6A8-C8C0-E847-8D3B-AC53903898A1}" srcOrd="11" destOrd="0" presId="urn:microsoft.com/office/officeart/2005/8/layout/cycle2"/>
    <dgm:cxn modelId="{6438FC61-F3F1-4BDF-87F8-B4EB613BCD5B}" type="presParOf" srcId="{0C11C6A8-C8C0-E847-8D3B-AC53903898A1}" destId="{40B618DC-E586-F949-A59D-3555334565F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C58C9-6379-4F47-BC0D-ECD22E179643}">
      <dsp:nvSpPr>
        <dsp:cNvPr id="0" name=""/>
        <dsp:cNvSpPr/>
      </dsp:nvSpPr>
      <dsp:spPr>
        <a:xfrm rot="10800000">
          <a:off x="1587173" y="957"/>
          <a:ext cx="5606035" cy="70050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04" tIns="60960" rIns="113792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Mise en place d’une </a:t>
          </a:r>
          <a:r>
            <a:rPr lang="fr-FR" sz="1600" b="1" u="sng" kern="1200" dirty="0">
              <a:solidFill>
                <a:srgbClr val="006988"/>
              </a:solidFill>
            </a:rPr>
            <a:t>coordination des soins de support</a:t>
          </a:r>
          <a:r>
            <a:rPr lang="fr-FR" sz="1600" b="1" kern="1200" dirty="0"/>
            <a:t> </a:t>
          </a:r>
          <a:r>
            <a:rPr lang="fr-FR" sz="1600" kern="1200" dirty="0"/>
            <a:t>pluri professionnelle réunissant l’ambulatoire et l’hospitalier</a:t>
          </a:r>
        </a:p>
      </dsp:txBody>
      <dsp:txXfrm rot="10800000">
        <a:off x="1762300" y="957"/>
        <a:ext cx="5430908" cy="700507"/>
      </dsp:txXfrm>
    </dsp:sp>
    <dsp:sp modelId="{A594F1DC-FFF8-435F-8823-BB088564BFB4}">
      <dsp:nvSpPr>
        <dsp:cNvPr id="0" name=""/>
        <dsp:cNvSpPr/>
      </dsp:nvSpPr>
      <dsp:spPr>
        <a:xfrm>
          <a:off x="1236919" y="957"/>
          <a:ext cx="700507" cy="70050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8936D-33B9-4D24-A64A-7B12C6041DFE}">
      <dsp:nvSpPr>
        <dsp:cNvPr id="0" name=""/>
        <dsp:cNvSpPr/>
      </dsp:nvSpPr>
      <dsp:spPr>
        <a:xfrm rot="10800000">
          <a:off x="1630535" y="904249"/>
          <a:ext cx="5595383" cy="69926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0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400" b="1" kern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Méthodologie </a:t>
          </a:r>
          <a:r>
            <a:rPr lang="fr-FR" altLang="fr-FR" sz="1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</a:rPr>
            <a:t>:  </a:t>
          </a:r>
          <a:r>
            <a:rPr lang="fr-FR" altLang="fr-FR" sz="1400" kern="1200" dirty="0">
              <a:effectLst/>
              <a:latin typeface="Times New Roman" panose="02020603050405020304" pitchFamily="18" charset="0"/>
            </a:rPr>
            <a:t>État(s) des lieux ,Groupes de travail, Journée régionale</a:t>
          </a:r>
          <a:endParaRPr lang="fr-FR" altLang="fr-FR" sz="1400" b="1" kern="1200" dirty="0">
            <a:solidFill>
              <a:srgbClr val="FFCC66"/>
            </a:solidFill>
            <a:effectLst/>
            <a:latin typeface="Times New Roman" panose="02020603050405020304" pitchFamily="18" charset="0"/>
          </a:endParaRPr>
        </a:p>
      </dsp:txBody>
      <dsp:txXfrm rot="10800000">
        <a:off x="1805352" y="904249"/>
        <a:ext cx="5420566" cy="699267"/>
      </dsp:txXfrm>
    </dsp:sp>
    <dsp:sp modelId="{9CFF4A9F-CCF8-4F2F-8BF0-623B73A1AD56}">
      <dsp:nvSpPr>
        <dsp:cNvPr id="0" name=""/>
        <dsp:cNvSpPr/>
      </dsp:nvSpPr>
      <dsp:spPr>
        <a:xfrm>
          <a:off x="1239582" y="910571"/>
          <a:ext cx="700507" cy="70050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E8C4B-ECB3-49C4-9829-E555DE22E861}">
      <dsp:nvSpPr>
        <dsp:cNvPr id="0" name=""/>
        <dsp:cNvSpPr/>
      </dsp:nvSpPr>
      <dsp:spPr>
        <a:xfrm rot="10800000">
          <a:off x="1587173" y="1820185"/>
          <a:ext cx="5606035" cy="70050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04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900" b="1" kern="1200"/>
            <a:t>Coordination Interdisciplinarité Complémentarité</a:t>
          </a:r>
          <a:endParaRPr lang="fr-FR" altLang="fr-FR" sz="1900" kern="1200" dirty="0">
            <a:latin typeface="Times New Roman" panose="02020603050405020304" pitchFamily="18" charset="0"/>
          </a:endParaRPr>
        </a:p>
      </dsp:txBody>
      <dsp:txXfrm rot="10800000">
        <a:off x="1762300" y="1820185"/>
        <a:ext cx="5430908" cy="700507"/>
      </dsp:txXfrm>
    </dsp:sp>
    <dsp:sp modelId="{772AA16C-26A9-4EB8-BE6D-BFD55997304B}">
      <dsp:nvSpPr>
        <dsp:cNvPr id="0" name=""/>
        <dsp:cNvSpPr/>
      </dsp:nvSpPr>
      <dsp:spPr>
        <a:xfrm>
          <a:off x="1236919" y="1820185"/>
          <a:ext cx="700507" cy="70050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60A05-5348-49A6-B852-ED2D5B393D59}">
      <dsp:nvSpPr>
        <dsp:cNvPr id="0" name=""/>
        <dsp:cNvSpPr/>
      </dsp:nvSpPr>
      <dsp:spPr>
        <a:xfrm rot="10800000">
          <a:off x="1703638" y="2729799"/>
          <a:ext cx="5450747" cy="700507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904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900" b="1" kern="1200" dirty="0">
              <a:solidFill>
                <a:srgbClr val="006988"/>
              </a:solidFill>
            </a:rPr>
            <a:t>Les soins de support ne sont pas une spécialité</a:t>
          </a:r>
          <a:endParaRPr lang="fr-FR" sz="1900" b="1" kern="1200" dirty="0">
            <a:solidFill>
              <a:srgbClr val="006988"/>
            </a:solidFill>
          </a:endParaRPr>
        </a:p>
      </dsp:txBody>
      <dsp:txXfrm rot="10800000">
        <a:off x="1878765" y="2729799"/>
        <a:ext cx="5275620" cy="700507"/>
      </dsp:txXfrm>
    </dsp:sp>
    <dsp:sp modelId="{2D56863D-0558-4FCF-B4A0-0866D8B2BE89}">
      <dsp:nvSpPr>
        <dsp:cNvPr id="0" name=""/>
        <dsp:cNvSpPr/>
      </dsp:nvSpPr>
      <dsp:spPr>
        <a:xfrm>
          <a:off x="1275741" y="2729799"/>
          <a:ext cx="700507" cy="70050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1985F-59D0-4B61-9CED-3A0EE7D9C18B}">
      <dsp:nvSpPr>
        <dsp:cNvPr id="0" name=""/>
        <dsp:cNvSpPr/>
      </dsp:nvSpPr>
      <dsp:spPr>
        <a:xfrm>
          <a:off x="0" y="0"/>
          <a:ext cx="8140983" cy="622133"/>
        </a:xfrm>
        <a:prstGeom prst="roundRect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u="sng" kern="1200" dirty="0">
              <a:solidFill>
                <a:srgbClr val="006988"/>
              </a:solidFill>
            </a:rPr>
            <a:t>Répertorier</a:t>
          </a:r>
          <a:r>
            <a:rPr lang="fr-FR" sz="1800" kern="1200" dirty="0"/>
            <a:t> </a:t>
          </a:r>
          <a:r>
            <a:rPr lang="fr-FR" sz="1300" kern="1200" dirty="0">
              <a:solidFill>
                <a:srgbClr val="006988"/>
              </a:solidFill>
            </a:rPr>
            <a:t>les compétences et expertise dans les différentes composantes des soins de support</a:t>
          </a:r>
        </a:p>
      </dsp:txBody>
      <dsp:txXfrm>
        <a:off x="30370" y="30370"/>
        <a:ext cx="8080243" cy="561393"/>
      </dsp:txXfrm>
    </dsp:sp>
    <dsp:sp modelId="{7661D006-D523-416D-A4D4-459C53339678}">
      <dsp:nvSpPr>
        <dsp:cNvPr id="0" name=""/>
        <dsp:cNvSpPr/>
      </dsp:nvSpPr>
      <dsp:spPr>
        <a:xfrm>
          <a:off x="0" y="683377"/>
          <a:ext cx="8140983" cy="622133"/>
        </a:xfrm>
        <a:prstGeom prst="roundRect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solidFill>
                <a:srgbClr val="006988"/>
              </a:solidFill>
            </a:rPr>
            <a:t>Analyser le parcours des patients </a:t>
          </a:r>
          <a:r>
            <a:rPr lang="fr-FR" sz="1300" kern="1200" dirty="0">
              <a:solidFill>
                <a:srgbClr val="006988"/>
              </a:solidFill>
            </a:rPr>
            <a:t>et éventuels dysfonctionnements afin d’optimiser la prise en charge</a:t>
          </a:r>
        </a:p>
      </dsp:txBody>
      <dsp:txXfrm>
        <a:off x="30370" y="713747"/>
        <a:ext cx="8080243" cy="561393"/>
      </dsp:txXfrm>
    </dsp:sp>
    <dsp:sp modelId="{1D857BBF-CD5C-4303-BD3C-256FBEF31AB4}">
      <dsp:nvSpPr>
        <dsp:cNvPr id="0" name=""/>
        <dsp:cNvSpPr/>
      </dsp:nvSpPr>
      <dsp:spPr>
        <a:xfrm>
          <a:off x="0" y="1348711"/>
          <a:ext cx="8140983" cy="622133"/>
        </a:xfrm>
        <a:prstGeom prst="roundRect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solidFill>
                <a:srgbClr val="006988"/>
              </a:solidFill>
            </a:rPr>
            <a:t>Inciter au </a:t>
          </a:r>
          <a:r>
            <a:rPr lang="fr-FR" sz="1800" b="1" u="sng" kern="1200" dirty="0">
              <a:solidFill>
                <a:srgbClr val="006988"/>
              </a:solidFill>
            </a:rPr>
            <a:t>développement des initiatives</a:t>
          </a:r>
          <a:r>
            <a:rPr lang="fr-FR" sz="1800" kern="1200" dirty="0">
              <a:solidFill>
                <a:srgbClr val="006988"/>
              </a:solidFill>
            </a:rPr>
            <a:t> </a:t>
          </a:r>
          <a:r>
            <a:rPr lang="fr-FR" sz="1300" kern="1200" dirty="0">
              <a:solidFill>
                <a:srgbClr val="006988"/>
              </a:solidFill>
            </a:rPr>
            <a:t>locales, territoriales</a:t>
          </a:r>
        </a:p>
      </dsp:txBody>
      <dsp:txXfrm>
        <a:off x="30370" y="1379081"/>
        <a:ext cx="8080243" cy="561393"/>
      </dsp:txXfrm>
    </dsp:sp>
    <dsp:sp modelId="{9A0B491C-EC63-4623-A642-9AD76AD53FAC}">
      <dsp:nvSpPr>
        <dsp:cNvPr id="0" name=""/>
        <dsp:cNvSpPr/>
      </dsp:nvSpPr>
      <dsp:spPr>
        <a:xfrm>
          <a:off x="0" y="2014044"/>
          <a:ext cx="8140983" cy="622133"/>
        </a:xfrm>
        <a:prstGeom prst="roundRect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u="sng" kern="1200" dirty="0">
              <a:solidFill>
                <a:srgbClr val="006988"/>
              </a:solidFill>
            </a:rPr>
            <a:t>Mutualiser</a:t>
          </a:r>
          <a:r>
            <a:rPr lang="fr-FR" sz="1500" kern="1200" dirty="0">
              <a:solidFill>
                <a:srgbClr val="006988"/>
              </a:solidFill>
            </a:rPr>
            <a:t> les outils  entre la ville et l’hôpital et tous les établissements pour une démarche concertée, organisée, systématisée</a:t>
          </a:r>
        </a:p>
      </dsp:txBody>
      <dsp:txXfrm>
        <a:off x="30370" y="2044414"/>
        <a:ext cx="8080243" cy="561393"/>
      </dsp:txXfrm>
    </dsp:sp>
    <dsp:sp modelId="{4CA358CC-CA84-4D62-B18F-046783900FCC}">
      <dsp:nvSpPr>
        <dsp:cNvPr id="0" name=""/>
        <dsp:cNvSpPr/>
      </dsp:nvSpPr>
      <dsp:spPr>
        <a:xfrm>
          <a:off x="0" y="2679378"/>
          <a:ext cx="8140983" cy="622133"/>
        </a:xfrm>
        <a:prstGeom prst="roundRect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solidFill>
                <a:srgbClr val="006988"/>
              </a:solidFill>
            </a:rPr>
            <a:t>Définir des indicateurs </a:t>
          </a:r>
          <a:r>
            <a:rPr lang="fr-FR" sz="1500" b="0" u="none" kern="1200" dirty="0">
              <a:solidFill>
                <a:srgbClr val="006988"/>
              </a:solidFill>
            </a:rPr>
            <a:t>de suivi  et développer </a:t>
          </a:r>
          <a:r>
            <a:rPr lang="fr-FR" sz="1500" b="1" u="sng" kern="1200" dirty="0">
              <a:solidFill>
                <a:srgbClr val="006988"/>
              </a:solidFill>
            </a:rPr>
            <a:t>formation et  information </a:t>
          </a:r>
          <a:r>
            <a:rPr lang="fr-FR" sz="1500" b="0" u="none" kern="1200" dirty="0">
              <a:solidFill>
                <a:srgbClr val="006988"/>
              </a:solidFill>
            </a:rPr>
            <a:t>des patients et professionnels de santé</a:t>
          </a:r>
        </a:p>
      </dsp:txBody>
      <dsp:txXfrm>
        <a:off x="30370" y="2709748"/>
        <a:ext cx="8080243" cy="561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83752-114F-6546-B1E8-D05112F79EDA}">
      <dsp:nvSpPr>
        <dsp:cNvPr id="0" name=""/>
        <dsp:cNvSpPr/>
      </dsp:nvSpPr>
      <dsp:spPr>
        <a:xfrm>
          <a:off x="3740493" y="-38510"/>
          <a:ext cx="1418569" cy="1233808"/>
        </a:xfrm>
        <a:prstGeom prst="ellipse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200" kern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PARCOURS PATIENT </a:t>
          </a:r>
          <a:endParaRPr lang="fr-FR" sz="1200" kern="1200" dirty="0">
            <a:solidFill>
              <a:srgbClr val="006988"/>
            </a:solidFill>
          </a:endParaRPr>
        </a:p>
      </dsp:txBody>
      <dsp:txXfrm>
        <a:off x="3948238" y="142177"/>
        <a:ext cx="1003079" cy="872434"/>
      </dsp:txXfrm>
    </dsp:sp>
    <dsp:sp modelId="{594FB7AD-DE84-8E4F-ACCA-108C1C8E546C}">
      <dsp:nvSpPr>
        <dsp:cNvPr id="0" name=""/>
        <dsp:cNvSpPr/>
      </dsp:nvSpPr>
      <dsp:spPr>
        <a:xfrm rot="1800000">
          <a:off x="5119379" y="829233"/>
          <a:ext cx="268936" cy="426781"/>
        </a:xfrm>
        <a:prstGeom prst="rightArrow">
          <a:avLst>
            <a:gd name="adj1" fmla="val 60000"/>
            <a:gd name="adj2" fmla="val 50000"/>
          </a:avLst>
        </a:prstGeom>
        <a:solidFill>
          <a:srgbClr val="00244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5124784" y="894419"/>
        <a:ext cx="188255" cy="256069"/>
      </dsp:txXfrm>
    </dsp:sp>
    <dsp:sp modelId="{7CD7D468-FB4B-AC40-818F-2FD9B9F04785}">
      <dsp:nvSpPr>
        <dsp:cNvPr id="0" name=""/>
        <dsp:cNvSpPr/>
      </dsp:nvSpPr>
      <dsp:spPr>
        <a:xfrm>
          <a:off x="5385136" y="818643"/>
          <a:ext cx="1418569" cy="1418569"/>
        </a:xfrm>
        <a:prstGeom prst="ellipse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200" kern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 OUTLS DE DEPISTAGE</a:t>
          </a:r>
          <a:endParaRPr lang="fr-FR" sz="1200" kern="1200" dirty="0">
            <a:solidFill>
              <a:srgbClr val="006988"/>
            </a:solidFill>
          </a:endParaRPr>
        </a:p>
      </dsp:txBody>
      <dsp:txXfrm>
        <a:off x="5592881" y="1026388"/>
        <a:ext cx="1003079" cy="1003079"/>
      </dsp:txXfrm>
    </dsp:sp>
    <dsp:sp modelId="{CCC60202-8AA6-7D49-A394-DC6E086BBCC5}">
      <dsp:nvSpPr>
        <dsp:cNvPr id="0" name=""/>
        <dsp:cNvSpPr/>
      </dsp:nvSpPr>
      <dsp:spPr>
        <a:xfrm rot="5418303">
          <a:off x="5987711" y="2210381"/>
          <a:ext cx="203881" cy="4267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 rot="10800000">
        <a:off x="6018456" y="2265155"/>
        <a:ext cx="142717" cy="256069"/>
      </dsp:txXfrm>
    </dsp:sp>
    <dsp:sp modelId="{6DD47C70-ECD4-43EF-B78E-F4C988668C63}">
      <dsp:nvSpPr>
        <dsp:cNvPr id="0" name=""/>
        <dsp:cNvSpPr/>
      </dsp:nvSpPr>
      <dsp:spPr>
        <a:xfrm>
          <a:off x="5393893" y="2621874"/>
          <a:ext cx="1382947" cy="1213196"/>
        </a:xfrm>
        <a:prstGeom prst="ellipse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>
            <a:solidFill>
              <a:schemeClr val="bg1"/>
            </a:solidFill>
            <a:effectLst/>
            <a:ea typeface="Times New Roman" panose="02020603050405020304" pitchFamily="18" charset="0"/>
          </a:endParaRP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chemeClr val="bg1"/>
              </a:solidFill>
              <a:effectLst/>
              <a:ea typeface="Times New Roman" panose="02020603050405020304" pitchFamily="18" charset="0"/>
            </a:rPr>
            <a:t> </a:t>
          </a:r>
          <a:r>
            <a:rPr lang="fr-FR" altLang="fr-FR" sz="1400" kern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Protocoles, référentiels, infos patients</a:t>
          </a:r>
          <a:endParaRPr lang="fr-FR" sz="1400" kern="1200" dirty="0">
            <a:solidFill>
              <a:srgbClr val="006988"/>
            </a:solidFill>
          </a:endParaRPr>
        </a:p>
      </dsp:txBody>
      <dsp:txXfrm>
        <a:off x="5596421" y="2799542"/>
        <a:ext cx="977891" cy="857860"/>
      </dsp:txXfrm>
    </dsp:sp>
    <dsp:sp modelId="{69AB5411-541E-45E9-A14F-A9AFD3515B63}">
      <dsp:nvSpPr>
        <dsp:cNvPr id="0" name=""/>
        <dsp:cNvSpPr/>
      </dsp:nvSpPr>
      <dsp:spPr>
        <a:xfrm rot="8696039">
          <a:off x="5135696" y="3566540"/>
          <a:ext cx="328069" cy="426781"/>
        </a:xfrm>
        <a:prstGeom prst="rightArrow">
          <a:avLst>
            <a:gd name="adj1" fmla="val 60000"/>
            <a:gd name="adj2" fmla="val 50000"/>
          </a:avLst>
        </a:prstGeom>
        <a:solidFill>
          <a:srgbClr val="00244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>
            <a:solidFill>
              <a:srgbClr val="FEFFFE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5225185" y="3623624"/>
        <a:ext cx="229648" cy="256069"/>
      </dsp:txXfrm>
    </dsp:sp>
    <dsp:sp modelId="{207CB759-F9AE-2E4F-8D1B-85D1BCD074C0}">
      <dsp:nvSpPr>
        <dsp:cNvPr id="0" name=""/>
        <dsp:cNvSpPr/>
      </dsp:nvSpPr>
      <dsp:spPr>
        <a:xfrm>
          <a:off x="3740493" y="3634353"/>
          <a:ext cx="1418569" cy="1484363"/>
        </a:xfrm>
        <a:prstGeom prst="ellipse">
          <a:avLst/>
        </a:prstGeom>
        <a:solidFill>
          <a:srgbClr val="34B5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00698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</a:t>
          </a:r>
          <a:r>
            <a:rPr lang="fr-FR" altLang="fr-FR" sz="1200" kern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Expertise régionale </a:t>
          </a:r>
          <a:r>
            <a:rPr lang="fr-FR" altLang="fr-FR" sz="1200" kern="1200" dirty="0">
              <a:effectLst/>
              <a:latin typeface="Times New Roman" panose="02020603050405020304" pitchFamily="18" charset="0"/>
            </a:rPr>
            <a:t>(évaluation de l’existant, analyse des besoins, formation)</a:t>
          </a:r>
          <a:endParaRPr lang="fr-FR" sz="1200" kern="1200" dirty="0">
            <a:solidFill>
              <a:schemeClr val="bg1"/>
            </a:solidFill>
          </a:endParaRPr>
        </a:p>
      </dsp:txBody>
      <dsp:txXfrm>
        <a:off x="3948238" y="3851733"/>
        <a:ext cx="1003079" cy="1049603"/>
      </dsp:txXfrm>
    </dsp:sp>
    <dsp:sp modelId="{25A68D0E-7D09-D648-8324-63AB9E0EC393}">
      <dsp:nvSpPr>
        <dsp:cNvPr id="0" name=""/>
        <dsp:cNvSpPr/>
      </dsp:nvSpPr>
      <dsp:spPr>
        <a:xfrm rot="12600000">
          <a:off x="3504951" y="3689968"/>
          <a:ext cx="250524" cy="4267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 rot="10800000">
        <a:off x="3575073" y="3794113"/>
        <a:ext cx="175367" cy="256069"/>
      </dsp:txXfrm>
    </dsp:sp>
    <dsp:sp modelId="{C6A12B53-C75D-394D-AE6D-BCF576BAC0F7}">
      <dsp:nvSpPr>
        <dsp:cNvPr id="0" name=""/>
        <dsp:cNvSpPr/>
      </dsp:nvSpPr>
      <dsp:spPr>
        <a:xfrm>
          <a:off x="2095849" y="2717714"/>
          <a:ext cx="1418569" cy="1418569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600" kern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Relation ville hôpital</a:t>
          </a:r>
          <a:endParaRPr lang="fr-FR" sz="1600" kern="1200" dirty="0">
            <a:solidFill>
              <a:srgbClr val="006988"/>
            </a:solidFill>
            <a:effectLst/>
            <a:latin typeface="Calibri" panose="020F0502020204030204" pitchFamily="34" charset="0"/>
            <a:ea typeface="Times New Roman" panose="02020603050405020304" pitchFamily="18" charset="0"/>
          </a:endParaRPr>
        </a:p>
      </dsp:txBody>
      <dsp:txXfrm>
        <a:off x="2303594" y="2925459"/>
        <a:ext cx="1003079" cy="1003079"/>
      </dsp:txXfrm>
    </dsp:sp>
    <dsp:sp modelId="{71DE825F-0070-6241-9E04-04B5F05FE64B}">
      <dsp:nvSpPr>
        <dsp:cNvPr id="0" name=""/>
        <dsp:cNvSpPr/>
      </dsp:nvSpPr>
      <dsp:spPr>
        <a:xfrm rot="16200000">
          <a:off x="2657392" y="2233928"/>
          <a:ext cx="295484" cy="426781"/>
        </a:xfrm>
        <a:prstGeom prst="rightArrow">
          <a:avLst>
            <a:gd name="adj1" fmla="val 60000"/>
            <a:gd name="adj2" fmla="val 50000"/>
          </a:avLst>
        </a:prstGeom>
        <a:solidFill>
          <a:srgbClr val="00244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2701715" y="2363607"/>
        <a:ext cx="206839" cy="256069"/>
      </dsp:txXfrm>
    </dsp:sp>
    <dsp:sp modelId="{FFA41211-28BF-2B4B-B5DD-F1F804F7ACCA}">
      <dsp:nvSpPr>
        <dsp:cNvPr id="0" name=""/>
        <dsp:cNvSpPr/>
      </dsp:nvSpPr>
      <dsp:spPr>
        <a:xfrm>
          <a:off x="2152260" y="895660"/>
          <a:ext cx="1305747" cy="1264536"/>
        </a:xfrm>
        <a:prstGeom prst="ellips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400" kern="1200" dirty="0"/>
        </a:p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altLang="fr-FR" sz="1200" kern="1200" dirty="0">
              <a:solidFill>
                <a:srgbClr val="006988"/>
              </a:solidFill>
              <a:effectLst/>
              <a:latin typeface="Times New Roman" panose="02020603050405020304" pitchFamily="18" charset="0"/>
            </a:rPr>
            <a:t>Indicateurs de suivi : </a:t>
          </a:r>
          <a:r>
            <a:rPr lang="fr-FR" altLang="fr-FR" sz="1200" kern="1200" dirty="0">
              <a:effectLst/>
              <a:latin typeface="Times New Roman" panose="02020603050405020304" pitchFamily="18" charset="0"/>
            </a:rPr>
            <a:t>qualitatifs, quantitatifs </a:t>
          </a:r>
          <a:endParaRPr lang="fr-FR" sz="1200" kern="1200" dirty="0">
            <a:solidFill>
              <a:schemeClr val="bg1"/>
            </a:solidFill>
            <a:effectLst/>
            <a:latin typeface="Calibri" panose="020F0502020204030204" pitchFamily="34" charset="0"/>
            <a:ea typeface="Times New Roman" panose="02020603050405020304" pitchFamily="18" charset="0"/>
          </a:endParaRPr>
        </a:p>
      </dsp:txBody>
      <dsp:txXfrm>
        <a:off x="2343482" y="1080847"/>
        <a:ext cx="923303" cy="894162"/>
      </dsp:txXfrm>
    </dsp:sp>
    <dsp:sp modelId="{0C11C6A8-C8C0-E847-8D3B-AC53903898A1}">
      <dsp:nvSpPr>
        <dsp:cNvPr id="0" name=""/>
        <dsp:cNvSpPr/>
      </dsp:nvSpPr>
      <dsp:spPr>
        <a:xfrm rot="19800000">
          <a:off x="3454150" y="852745"/>
          <a:ext cx="301664" cy="426781"/>
        </a:xfrm>
        <a:prstGeom prst="rightArrow">
          <a:avLst>
            <a:gd name="adj1" fmla="val 60000"/>
            <a:gd name="adj2" fmla="val 50000"/>
          </a:avLst>
        </a:prstGeom>
        <a:solidFill>
          <a:srgbClr val="00244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3460212" y="960726"/>
        <a:ext cx="211165" cy="256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E038A-B3C2-5B4D-AA99-21BB36D6C719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7A25-D14E-7F43-9C77-D320865E644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782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F55D9-CCFA-2846-B821-B686CB36EC59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02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4020505" y="9722310"/>
            <a:ext cx="3075479" cy="5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480" tIns="50690" rIns="97480" bIns="50690" anchor="b"/>
          <a:lstStyle>
            <a:lvl1pPr defTabSz="469900" eaLnBrk="0" hangingPunct="0"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9900" eaLnBrk="0" hangingPunct="0"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9900" eaLnBrk="0" hangingPunct="0"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9900" eaLnBrk="0" hangingPunct="0"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9900" eaLnBrk="0" hangingPunct="0"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5675" algn="l"/>
                <a:tab pos="1911350" algn="l"/>
                <a:tab pos="2867025" algn="l"/>
                <a:tab pos="3822700" algn="l"/>
                <a:tab pos="4778375" algn="l"/>
                <a:tab pos="5734050" algn="l"/>
                <a:tab pos="6688138" algn="l"/>
                <a:tab pos="7643813" algn="l"/>
                <a:tab pos="8599488" algn="l"/>
                <a:tab pos="9555163" algn="l"/>
                <a:tab pos="10510838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D0837B9-9668-304A-90DE-7D71F5DE93CC}" type="slidenum">
              <a:rPr lang="en-GB" sz="1300">
                <a:solidFill>
                  <a:srgbClr val="000000"/>
                </a:solidFill>
              </a:rPr>
              <a:pPr algn="r" eaLnBrk="1" hangingPunct="1"/>
              <a:t>12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1182112" y="767638"/>
            <a:ext cx="4735077" cy="38381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9040" tIns="49520" rIns="99040" bIns="49520" anchor="ctr"/>
          <a:lstStyle>
            <a:lvl1pPr defTabSz="4699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99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99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99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99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7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7A25-D14E-7F43-9C77-D320865E6448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88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7A25-D14E-7F43-9C77-D320865E6448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2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7A25-D14E-7F43-9C77-D320865E6448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1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7A25-D14E-7F43-9C77-D320865E6448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7A25-D14E-7F43-9C77-D320865E6448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1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F55D9-CCFA-2846-B821-B686CB36EC5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79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851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198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61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03305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1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6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5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3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27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3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584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44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1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29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2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90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70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1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6624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85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56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19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15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68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6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42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9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48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679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93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73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08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56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40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56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8471AB2-B217-464F-B4CE-6E0E76CEA923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A04C54D-A178-43C4-B389-548B053C30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12762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70749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086930"/>
            <a:ext cx="7886700" cy="354579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7A00BA2-7789-4686-8A19-DF395631D288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6FEF2FC-BC95-49D4-8644-EBD33CF5D2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8424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0F912F1-4760-4BDE-9885-F94385885BB2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EA6C200-1A93-4244-B948-5DFC4E7374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73695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EB262D5-2460-4C9F-824E-B792E7B2EF0E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7D1C68B-4800-4CE2-B0E9-EC4C03AE70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05876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850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490B4BF-296E-47D0-923E-53AAF5024839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64A8255-B427-4F4F-A2BB-A070ED54A8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8069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2CA5A32-4D6A-4545-8AD7-4DD3D4408A44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D50E0FC-43E8-417D-AEEC-C850D0215B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6850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92AD664-6904-49FF-AF70-E4292DBC8EE4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14972F5-009B-45F0-99C5-6F565ED279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8224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7B00F44-08DC-4DD0-A6E5-14A1C2DF637E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E6C636E-3A86-4B63-B1E8-F108F133D3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39850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65A0AA6-DD69-454B-8019-67BD1558F6DF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1249B1-131B-457E-BCD9-0EB8164C82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92497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40CCF99-4BCB-4A3F-B25D-B37F141F2427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F2B264-6EF9-46A7-AA5E-6B3FF4DE12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41610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24410A3-4180-4609-BC9F-A7D2FE3D9BD2}" type="datetimeFigureOut">
              <a:rPr lang="fr-FR"/>
              <a:pPr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7059386-C471-4D1F-91D8-F0A19B86C0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66732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5844"/>
            <a:ext cx="8229600" cy="3017282"/>
          </a:xfrm>
        </p:spPr>
        <p:txBody>
          <a:bodyPr/>
          <a:lstStyle>
            <a:lvl1pPr>
              <a:buClr>
                <a:srgbClr val="FF7D00"/>
              </a:buClr>
              <a:defRPr sz="1100"/>
            </a:lvl1pPr>
            <a:lvl2pPr>
              <a:buClr>
                <a:srgbClr val="FF7D00"/>
              </a:buClr>
              <a:defRPr sz="1001"/>
            </a:lvl2pPr>
            <a:lvl3pPr marL="426250" indent="-112714">
              <a:buClr>
                <a:srgbClr val="FF7D00"/>
              </a:buClr>
              <a:defRPr sz="900"/>
            </a:lvl3pPr>
            <a:lvl4pPr>
              <a:buClr>
                <a:srgbClr val="FF7D00"/>
              </a:buClr>
              <a:defRPr/>
            </a:lvl4pPr>
            <a:lvl5pPr>
              <a:buClr>
                <a:srgbClr val="FF7D00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57205" y="457200"/>
            <a:ext cx="8234363" cy="361950"/>
          </a:xfrm>
        </p:spPr>
        <p:txBody>
          <a:bodyPr/>
          <a:lstStyle>
            <a:lvl1pPr marL="0" indent="0">
              <a:buNone/>
              <a:defRPr b="1">
                <a:solidFill>
                  <a:srgbClr val="FF80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444501" y="4177904"/>
            <a:ext cx="8242300" cy="456009"/>
          </a:xfrm>
        </p:spPr>
        <p:txBody>
          <a:bodyPr/>
          <a:lstStyle>
            <a:lvl1pPr marL="161134" indent="-161134">
              <a:buClr>
                <a:schemeClr val="accent3"/>
              </a:buClr>
              <a:buFont typeface="Lucida Grande"/>
              <a:buChar char="➜"/>
              <a:defRPr sz="900" b="1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8"/>
          </p:nvPr>
        </p:nvSpPr>
        <p:spPr>
          <a:xfrm>
            <a:off x="3657600" y="4767262"/>
            <a:ext cx="5029200" cy="376238"/>
          </a:xfrm>
        </p:spPr>
        <p:txBody>
          <a:bodyPr anchor="ctr"/>
          <a:lstStyle>
            <a:lvl1pPr marL="0" indent="0" algn="r">
              <a:buNone/>
              <a:defRPr sz="600">
                <a:solidFill>
                  <a:srgbClr val="7F7F7F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9"/>
          </p:nvPr>
        </p:nvSpPr>
        <p:spPr>
          <a:xfrm>
            <a:off x="8686800" y="69057"/>
            <a:ext cx="368300" cy="273844"/>
          </a:xfrm>
        </p:spPr>
        <p:txBody>
          <a:bodyPr/>
          <a:lstStyle>
            <a:lvl1pPr defTabSz="457206" eaLnBrk="0" fontAlgn="base" hangingPunct="0">
              <a:spcBef>
                <a:spcPct val="0"/>
              </a:spcBef>
              <a:spcAft>
                <a:spcPct val="0"/>
              </a:spcAft>
              <a:defRPr u="sng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44D249A-F6D1-4416-9EA1-535A0E4A36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80963" y="4798219"/>
            <a:ext cx="3302000" cy="273844"/>
          </a:xfrm>
        </p:spPr>
        <p:txBody>
          <a:bodyPr/>
          <a:lstStyle>
            <a:lvl1pPr algn="l" defTabSz="457206" eaLnBrk="0" fontAlgn="auto" hangingPunct="0">
              <a:spcBef>
                <a:spcPts val="0"/>
              </a:spcBef>
              <a:spcAft>
                <a:spcPts val="0"/>
              </a:spcAft>
              <a:defRPr sz="600" b="0" i="1" u="sng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/>
              <a:t>Correspondances en </a:t>
            </a:r>
            <a:r>
              <a:rPr lang="fr-FR" err="1"/>
              <a:t>Onco-hématologie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83442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1843" y="2701526"/>
            <a:ext cx="4070157" cy="1582621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 b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Sous-titres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0EC5B-9BA9-F546-B2A9-36DE76110176}"/>
              </a:ext>
            </a:extLst>
          </p:cNvPr>
          <p:cNvSpPr/>
          <p:nvPr userDrawn="1"/>
        </p:nvSpPr>
        <p:spPr>
          <a:xfrm>
            <a:off x="4766328" y="870558"/>
            <a:ext cx="3875830" cy="3413590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FEFFF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6DEA4-9E94-6F44-BD04-F98D35A60FDD}"/>
              </a:ext>
            </a:extLst>
          </p:cNvPr>
          <p:cNvSpPr/>
          <p:nvPr userDrawn="1"/>
        </p:nvSpPr>
        <p:spPr>
          <a:xfrm>
            <a:off x="501843" y="454246"/>
            <a:ext cx="1001731" cy="69384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FEFFFE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AD5E31-CEB3-8A49-A195-4512B6661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8197" y="1248888"/>
            <a:ext cx="3438274" cy="264572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806E4C-E7CB-BF47-A5C3-60DAB51CB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D3A4490E-1038-B34D-80CF-81EF92378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C7BE495-8863-5547-A970-F4880A0F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1375576"/>
            <a:ext cx="4070157" cy="1066397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735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OGO Txt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843" y="1515301"/>
            <a:ext cx="8139540" cy="30445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2"/>
              </a:buBlip>
              <a:defRPr sz="1600"/>
            </a:lvl1pPr>
            <a:lvl2pPr marL="514350" indent="-171450">
              <a:buFontTx/>
              <a:buBlip>
                <a:blip r:embed="rId3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2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778356-7A3C-5543-9C2E-D8F856BEC0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999" y="11453"/>
            <a:ext cx="773044" cy="59485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6CF88E-CDF5-614C-94E7-13D276499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0271A632-DB7D-E14A-8CC7-BD209C586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ED4CF869-AC4C-FD49-AFA8-7AD649CF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648001"/>
            <a:ext cx="8139540" cy="52879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1787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0805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GNE Txt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5" name="Image 1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9929A1B-7076-CC4F-80B6-00B899EA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5EEE2C-1BAB-1E44-9B07-743AA8A87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1843" y="1515301"/>
            <a:ext cx="8139540" cy="30445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3"/>
              </a:buBlip>
              <a:defRPr sz="1600"/>
            </a:lvl1pPr>
            <a:lvl2pPr marL="514350" indent="-171450">
              <a:buFontTx/>
              <a:buBlip>
                <a:blip r:embed="rId4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/>
            </a:lvl4pPr>
            <a:lvl5pPr marL="1543050" indent="-17145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2EB2D2D-6831-0946-B410-46D692FFE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7EFA9937-451D-2C4D-84B4-49E129D6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6993C1-F6E7-994E-967D-26343EC5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648001"/>
            <a:ext cx="8139540" cy="52879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95807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Txt cou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FF138F-30A5-CB4D-B612-C72402CBAA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1843" y="1087446"/>
            <a:ext cx="4125816" cy="3472435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2"/>
              </a:buBlip>
              <a:defRPr sz="1600"/>
            </a:lvl1pPr>
            <a:lvl2pPr marL="514350" indent="-171450">
              <a:buFontTx/>
              <a:buBlip>
                <a:blip r:embed="rId3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2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697911-216D-CD4A-989C-87691BA223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799" y="0"/>
            <a:ext cx="773044" cy="59485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996535F-0BEE-334E-8A5E-DBE74125E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4" name="Espace réservé du pied de page 1">
            <a:extLst>
              <a:ext uri="{FF2B5EF4-FFF2-40B4-BE49-F238E27FC236}">
                <a16:creationId xmlns:a16="http://schemas.microsoft.com/office/drawing/2014/main" id="{DB147DF3-8C6E-324A-8C75-B5674A596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0027B6-9A09-B44E-9A19-AFEAA1D5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648001"/>
            <a:ext cx="4125816" cy="40127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154C4C33-2DFB-1B47-9AAA-743F485FEC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487" y="615810"/>
            <a:ext cx="3866670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557767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E - Txt cou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5" name="Image 1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9929A1B-7076-CC4F-80B6-00B899EA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FF138F-30A5-CB4D-B612-C72402CBAA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1843" y="1087446"/>
            <a:ext cx="4125816" cy="3472435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3"/>
              </a:buBlip>
              <a:defRPr sz="1600"/>
            </a:lvl1pPr>
            <a:lvl2pPr marL="514350" indent="-171450">
              <a:buFontTx/>
              <a:buBlip>
                <a:blip r:embed="rId4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/>
            </a:lvl4pPr>
            <a:lvl5pPr marL="1543050" indent="-17145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85B9130-F381-3641-8213-EAB2620CD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0" name="Espace réservé du pied de page 1">
            <a:extLst>
              <a:ext uri="{FF2B5EF4-FFF2-40B4-BE49-F238E27FC236}">
                <a16:creationId xmlns:a16="http://schemas.microsoft.com/office/drawing/2014/main" id="{A3006023-7F27-E14A-8224-D1EBB018A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AD479C9-8300-4144-8A2E-3A07E115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7BD6114C-B69A-7545-9B49-306716A6D0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487" y="615810"/>
            <a:ext cx="3866670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4004370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Txt court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B216CB0-E5C1-BA42-9AC2-FB6CA25A8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99" y="0"/>
            <a:ext cx="773044" cy="59485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481DF6-F6B6-A44D-A0BE-4436C1CD95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5487" y="1087446"/>
            <a:ext cx="3867581" cy="3472435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3"/>
              </a:buBlip>
              <a:defRPr sz="1600"/>
            </a:lvl1pPr>
            <a:lvl2pPr marL="514350" indent="-171450">
              <a:buFontTx/>
              <a:buBlip>
                <a:blip r:embed="rId4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/>
            </a:lvl4pPr>
            <a:lvl5pPr marL="1543050" indent="-17145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864354A-75D1-9141-8FD6-BF81EF73E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0" name="Espace réservé du pied de page 1">
            <a:extLst>
              <a:ext uri="{FF2B5EF4-FFF2-40B4-BE49-F238E27FC236}">
                <a16:creationId xmlns:a16="http://schemas.microsoft.com/office/drawing/2014/main" id="{1DE67000-A531-C344-8855-60405ED37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4B5B66-F49F-0B42-BA67-BCBDA8A5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487" y="648001"/>
            <a:ext cx="3867581" cy="52879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92DAFAD7-1915-A543-9BDB-F868C695D5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900" y="615810"/>
            <a:ext cx="3866670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3562008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e - Txt court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92F2F-AA7D-8547-A801-2AF81454DB4E}"/>
              </a:ext>
            </a:extLst>
          </p:cNvPr>
          <p:cNvSpPr/>
          <p:nvPr userDrawn="1"/>
        </p:nvSpPr>
        <p:spPr>
          <a:xfrm>
            <a:off x="0" y="0"/>
            <a:ext cx="1762812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481DF6-F6B6-A44D-A0BE-4436C1CD95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5487" y="1087446"/>
            <a:ext cx="3867581" cy="3472435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Tx/>
              <a:buBlip>
                <a:blip r:embed="rId2"/>
              </a:buBlip>
              <a:defRPr sz="1600"/>
            </a:lvl1pPr>
            <a:lvl2pPr marL="514350" indent="-171450">
              <a:buFontTx/>
              <a:buBlip>
                <a:blip r:embed="rId3"/>
              </a:buBlip>
              <a:defRPr sz="1600">
                <a:solidFill>
                  <a:srgbClr val="34B5AD"/>
                </a:solidFill>
              </a:defRPr>
            </a:lvl2pPr>
            <a:lvl3pPr marL="857250" indent="-171450">
              <a:buFontTx/>
              <a:buBlip>
                <a:blip r:embed="rId2"/>
              </a:buBlip>
              <a:defRPr>
                <a:solidFill>
                  <a:srgbClr val="006988"/>
                </a:solidFill>
              </a:defRPr>
            </a:lvl3pPr>
            <a:lvl4pPr marL="1200150" indent="-171450">
              <a:buFontTx/>
              <a:buBlip>
                <a:blip r:embed="rId2"/>
              </a:buBlip>
              <a:defRPr/>
            </a:lvl4pPr>
            <a:lvl5pPr marL="15430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 Deuxième niveau</a:t>
            </a:r>
          </a:p>
        </p:txBody>
      </p:sp>
      <p:pic>
        <p:nvPicPr>
          <p:cNvPr id="9" name="Image 8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1253474-CE28-F544-9042-D2FF5F3D74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E0BBC80-79B3-4742-9240-3AF73BE1C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451AE381-EA3F-3148-9A26-61F88EFA3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CE3F79-20DA-084C-8CE6-230990D77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487" y="648001"/>
            <a:ext cx="3867581" cy="43944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7C570E8A-F3B4-5248-9B85-BD97A3B837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900" y="615810"/>
            <a:ext cx="3866670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33409282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OGO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79B7F2A-174A-6E45-9C1B-4C0D03455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99" y="0"/>
            <a:ext cx="773044" cy="59485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3744B6E-9E66-5F4F-9D6D-B630AFD48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B1858A49-53E6-414A-B83D-A909448BD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78B04E-D1EF-2F4B-B7E2-2850B2D7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78637A8D-F395-DC44-A055-78E26558B9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6108" y="1606374"/>
            <a:ext cx="1742462" cy="2773031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3D4103C0-FBB1-8041-B811-6E3223370B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6833" y="1606374"/>
            <a:ext cx="1742462" cy="2773031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17802392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SIGN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5" name="Image 1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9929A1B-7076-CC4F-80B6-00B899EA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7F82923-AB30-6B41-8205-963A653D5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1EDDA0F4-A768-A640-B63F-C2F172003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6972EA-DD3F-5948-B5C4-39F053E3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D67B4006-72F8-4744-A92C-6E208EA513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6108" y="1606374"/>
            <a:ext cx="1742462" cy="2773031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92F908AF-1DF9-8D4D-AB69-758E2842A2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6833" y="1606374"/>
            <a:ext cx="1742462" cy="2773031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25399746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OGO -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79B7F2A-174A-6E45-9C1B-4C0D03455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99" y="0"/>
            <a:ext cx="773044" cy="59485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3744B6E-9E66-5F4F-9D6D-B630AFD48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B1858A49-53E6-414A-B83D-A909448BD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78B04E-D1EF-2F4B-B7E2-2850B2D7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71136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SIGNE -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5" name="Image 1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9929A1B-7076-CC4F-80B6-00B899EA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7F82923-AB30-6B41-8205-963A653D5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3" name="Espace réservé du pied de page 1">
            <a:extLst>
              <a:ext uri="{FF2B5EF4-FFF2-40B4-BE49-F238E27FC236}">
                <a16:creationId xmlns:a16="http://schemas.microsoft.com/office/drawing/2014/main" id="{1EDDA0F4-A768-A640-B63F-C2F172003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6972EA-DD3F-5948-B5C4-39F053E3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31485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logo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892F2F-AA7D-8547-A801-2AF81454DB4E}"/>
              </a:ext>
            </a:extLst>
          </p:cNvPr>
          <p:cNvSpPr/>
          <p:nvPr userDrawn="1"/>
        </p:nvSpPr>
        <p:spPr>
          <a:xfrm>
            <a:off x="0" y="0"/>
            <a:ext cx="1762812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216CB0-E5C1-BA42-9AC2-FB6CA25A8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99" y="0"/>
            <a:ext cx="773044" cy="59485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6436DAF-5B9B-8D4C-AA8F-E9857AE6B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10" name="Espace réservé du pied de page 1">
            <a:extLst>
              <a:ext uri="{FF2B5EF4-FFF2-40B4-BE49-F238E27FC236}">
                <a16:creationId xmlns:a16="http://schemas.microsoft.com/office/drawing/2014/main" id="{6187373C-BF19-9A47-A5A2-C539C5A48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F85AF8ED-FD0C-644A-AB51-13BB0278B5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899" y="615810"/>
            <a:ext cx="8139731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133488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790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SIGN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926415-EEDC-9C44-A0B4-3429BC1C1676}"/>
              </a:ext>
            </a:extLst>
          </p:cNvPr>
          <p:cNvSpPr/>
          <p:nvPr userDrawn="1"/>
        </p:nvSpPr>
        <p:spPr>
          <a:xfrm>
            <a:off x="810705" y="329938"/>
            <a:ext cx="692869" cy="22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pic>
        <p:nvPicPr>
          <p:cNvPr id="15" name="Image 1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E9929A1B-7076-CC4F-80B6-00B899EAB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842" y="102393"/>
            <a:ext cx="281453" cy="34091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F6E3427-F7A9-F241-AADF-442A88E42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D668266E-5D09-0D4C-A75A-B24ABDEBB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9B4CDBE0-8667-6343-A87A-5673E5203C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899" y="615810"/>
            <a:ext cx="8139731" cy="3911880"/>
          </a:xfrm>
          <a:prstGeom prst="rect">
            <a:avLst/>
          </a:prstGeom>
          <a:pattFill prst="pct50">
            <a:fgClr>
              <a:schemeClr val="bg2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100" i="1"/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Ajouter ici une photo</a:t>
            </a:r>
          </a:p>
        </p:txBody>
      </p:sp>
    </p:spTree>
    <p:extLst>
      <p:ext uri="{BB962C8B-B14F-4D97-AF65-F5344CB8AC3E}">
        <p14:creationId xmlns:p14="http://schemas.microsoft.com/office/powerpoint/2010/main" val="3912249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26D429-9659-174E-B3B7-93960F676BAE}"/>
              </a:ext>
            </a:extLst>
          </p:cNvPr>
          <p:cNvSpPr/>
          <p:nvPr userDrawn="1"/>
        </p:nvSpPr>
        <p:spPr>
          <a:xfrm>
            <a:off x="511003" y="870558"/>
            <a:ext cx="8131155" cy="3413590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FEFFF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05725-5482-DA43-98FF-016E160A3C4A}"/>
              </a:ext>
            </a:extLst>
          </p:cNvPr>
          <p:cNvSpPr/>
          <p:nvPr userDrawn="1"/>
        </p:nvSpPr>
        <p:spPr>
          <a:xfrm>
            <a:off x="501843" y="454246"/>
            <a:ext cx="1001731" cy="69384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FEFFFE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DCCD1E4-2C8B-1442-93F8-6C28DFD8DD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3811" y="2718121"/>
            <a:ext cx="1936377" cy="1490026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1011BFC-018F-A748-B072-72A65567A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2" name="ZoneTexte 1"/>
          <p:cNvSpPr txBox="1"/>
          <p:nvPr userDrawn="1"/>
        </p:nvSpPr>
        <p:spPr>
          <a:xfrm>
            <a:off x="628650" y="1758950"/>
            <a:ext cx="7886700" cy="67710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4400" b="1" dirty="0">
                <a:solidFill>
                  <a:srgbClr val="34B5AD"/>
                </a:solidFill>
              </a:rPr>
              <a:t>  MERCI ! </a:t>
            </a:r>
            <a:r>
              <a:rPr lang="fr-FR" dirty="0">
                <a:solidFill>
                  <a:srgbClr val="002447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2219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>
                <a:solidFill>
                  <a:srgbClr val="002447"/>
                </a:solidFill>
              </a:rPr>
              <a:pPr/>
              <a:t>‹N°›</a:t>
            </a:fld>
            <a:endParaRPr lang="fr-FR" dirty="0">
              <a:solidFill>
                <a:srgbClr val="002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0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83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99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file://localhost/Users/philippe/Documents/JOBS/COMM'SANTE%CC%81/PPT%20AFSOS/LINKS/LINKS%20PPT/NEWS%20FONDS%20copie.jp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file://localhost/Users/philippe/Documents/JOBS/COMM'SANTE%CC%81/PPT%20AFSOS/LINKS/LINKS%20PPT/NEWS%20FONDS%20copie.jpg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file://localhost/Users/philippe/Documents/JOBS/COMM'SANTE%CC%81/PPT%20AFSOS/LINKS/LINKS%20PPT/NEWS%20FONDS%20copie.jpg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47833-2EFC-A843-B730-5337DA44C636}" type="datetimeFigureOut">
              <a:rPr lang="fr-FR" smtClean="0"/>
              <a:t>23/06/2023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7261-E461-0E4B-A05C-644E62FD29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96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FONDS ECRANS PPT7 copie.jpg">
            <a:extLst>
              <a:ext uri="{FF2B5EF4-FFF2-40B4-BE49-F238E27FC236}">
                <a16:creationId xmlns:a16="http://schemas.microsoft.com/office/drawing/2014/main" id="{37EB6025-5CBD-4DE6-939E-9E7F0DD1D342}"/>
              </a:ext>
            </a:extLst>
          </p:cNvPr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FONDS ECRANS PPT7 copie.jpg">
            <a:extLst>
              <a:ext uri="{FF2B5EF4-FFF2-40B4-BE49-F238E27FC236}">
                <a16:creationId xmlns:a16="http://schemas.microsoft.com/office/drawing/2014/main" id="{37EB6025-5CBD-4DE6-939E-9E7F0DD1D342}"/>
              </a:ext>
            </a:extLst>
          </p:cNvPr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47833-2EFC-A843-B730-5337DA44C63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23/06/2023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7261-E461-0E4B-A05C-644E62FD29D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FONDS ECRANS PPT7 copie.jpg">
            <a:extLst>
              <a:ext uri="{FF2B5EF4-FFF2-40B4-BE49-F238E27FC236}">
                <a16:creationId xmlns:a16="http://schemas.microsoft.com/office/drawing/2014/main" id="{37EB6025-5CBD-4DE6-939E-9E7F0DD1D342}"/>
              </a:ext>
            </a:extLst>
          </p:cNvPr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989410"/>
            <a:ext cx="78867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 defTabSz="685800">
              <a:defRPr/>
            </a:pPr>
            <a:fld id="{CFF4050D-95C9-46B5-A134-40BC1BE550F7}" type="datetimeFigureOut">
              <a:rPr lang="fr-FR" smtClean="0"/>
              <a:pPr defTabSz="685800">
                <a:defRPr/>
              </a:pPr>
              <a:t>23/06/2023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 defTabSz="685800"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 defTabSz="685800">
              <a:defRPr/>
            </a:pPr>
            <a:fld id="{F16B1143-DC02-4BDC-887A-BC375EC30D83}" type="slidenum">
              <a:rPr lang="fr-FR" smtClean="0"/>
              <a:pPr defTabSz="685800"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2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>
    <p:fade/>
  </p:transition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 kern="1200">
          <a:solidFill>
            <a:srgbClr val="2F5597"/>
          </a:solidFill>
          <a:latin typeface="+mn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 b="1">
          <a:solidFill>
            <a:srgbClr val="2F5597"/>
          </a:solidFill>
          <a:latin typeface="Calibri" panose="020F05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57FCF3-918D-3840-A36C-5EBFB7CDA7AA}"/>
              </a:ext>
            </a:extLst>
          </p:cNvPr>
          <p:cNvSpPr/>
          <p:nvPr userDrawn="1"/>
        </p:nvSpPr>
        <p:spPr>
          <a:xfrm>
            <a:off x="4775487" y="3451"/>
            <a:ext cx="3866670" cy="450795"/>
          </a:xfrm>
          <a:prstGeom prst="rect">
            <a:avLst/>
          </a:prstGeom>
          <a:solidFill>
            <a:srgbClr val="34B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 dirty="0">
              <a:solidFill>
                <a:srgbClr val="FEFFF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28B0C-74D7-0B4F-9717-00E905BEEFDA}"/>
              </a:ext>
            </a:extLst>
          </p:cNvPr>
          <p:cNvSpPr/>
          <p:nvPr userDrawn="1"/>
        </p:nvSpPr>
        <p:spPr>
          <a:xfrm>
            <a:off x="4775487" y="4766159"/>
            <a:ext cx="3866670" cy="387443"/>
          </a:xfrm>
          <a:prstGeom prst="rect">
            <a:avLst/>
          </a:prstGeom>
          <a:solidFill>
            <a:srgbClr val="34B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 dirty="0">
              <a:solidFill>
                <a:srgbClr val="FEFFF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0D92CA-C7E7-6C43-92E5-67F4FF0E0E85}"/>
              </a:ext>
            </a:extLst>
          </p:cNvPr>
          <p:cNvSpPr/>
          <p:nvPr userDrawn="1"/>
        </p:nvSpPr>
        <p:spPr>
          <a:xfrm>
            <a:off x="501843" y="4629265"/>
            <a:ext cx="1001731" cy="140700"/>
          </a:xfrm>
          <a:prstGeom prst="rect">
            <a:avLst/>
          </a:prstGeom>
          <a:solidFill>
            <a:srgbClr val="002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002544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822A12-1D06-6140-BFA9-EBA4A531D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843" y="4767263"/>
            <a:ext cx="516635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rgbClr val="006988"/>
                </a:solidFill>
              </a:defRPr>
            </a:lvl1pPr>
          </a:lstStyle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6389B81-7970-FB46-B1B0-EAA8E3BD1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8478" y="4767263"/>
            <a:ext cx="375700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5" name="Espace réservé du titre 4">
            <a:extLst>
              <a:ext uri="{FF2B5EF4-FFF2-40B4-BE49-F238E27FC236}">
                <a16:creationId xmlns:a16="http://schemas.microsoft.com/office/drawing/2014/main" id="{E2FF5A7A-F384-3144-A003-2736827F7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0" y="648001"/>
            <a:ext cx="4275087" cy="5287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06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002447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6988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6988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6988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6988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6988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hilippe/Documents/JOBS/COMM'SANTE%CC%81/PPT%20AFSOS/LINKS/LINKS%20PPT/NEWS%20FONDS%20copie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hilippe/Documents/JOBS/COMM'SANTE%CC%81/PPT%20AFSOS/LINKS/LINKS%20PPT/NEWS%20FONDS3%20copie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file://localhost/Users/philippe/Documents/JOBS/COMM'SANTE%CC%81/PPT%20AFSOS/LINKS/LINKS%20PPT/NEWS%20FONDS%20copie.jpg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://www.afsos.org/referentiels-recommandations/decouvrir-tous-les-referentiel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hilippe/Documents/JOBS/COMM'SANTE%CC%81/PPT%20AFSOS/LINKS/LINKS%20PPT/NEWS%20FONDS%20copie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jpeg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38.jpeg"/><Relationship Id="rId31" Type="http://schemas.openxmlformats.org/officeDocument/2006/relationships/image" Target="../media/image50.png"/><Relationship Id="rId4" Type="http://schemas.openxmlformats.org/officeDocument/2006/relationships/image" Target="file://localhost/Users/philippe/Documents/JOBS/COMM'SANTE%CC%81/PPT%20AFSOS/LINKS/LINKS%20PPT/NEW%20FOND%20ECRAN%20UBLICS%20copie.jpg" TargetMode="Externa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jpeg"/><Relationship Id="rId8" Type="http://schemas.openxmlformats.org/officeDocument/2006/relationships/image" Target="../media/image27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file://localhost/Users/philippe/Documents/JOBS/COMM'SANTE%CC%81/PPT%20AFSOS/LINKS/LINKS%20PPT/NEWS%20FONDS%20copie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philippe/Documents/JOBS/COMM'SANTE%CC%81/PPT%20AFSOS/LINKS/LINKS%20PPT/fonds%20projets2%20copie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file://localhost/Users/philippe/Documents/JOBS/COMM'SANTE%CC%81/PPT%20AFSOS/LINKS/LINKS%20PPT/AFSOS%20XL.png" TargetMode="External"/><Relationship Id="rId5" Type="http://schemas.openxmlformats.org/officeDocument/2006/relationships/image" Target="../media/image62.png"/><Relationship Id="rId4" Type="http://schemas.openxmlformats.org/officeDocument/2006/relationships/image" Target="file://localhost/Users/philippe/Documents/JOBS/COMM'SANTE%CC%81/PPT%20AFSOS/LINKS/LINKS%20PPT/fond%20bleu_2%20copie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4.jpg"/><Relationship Id="rId4" Type="http://schemas.openxmlformats.org/officeDocument/2006/relationships/image" Target="file://localhost/Users/philippe/Documents/JOBS/COMM'SANTE%CC%81/PPT%20AFSOS/LINKS/LINKS%20PPT/fonds%20projets3%20copie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8.web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370" y="0"/>
            <a:ext cx="39786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0674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ECRANS PPT7 copi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31586" y="1136777"/>
            <a:ext cx="7649128" cy="3802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L’ association a pour objet de promouvoir la connaissance et la mise en œuvre des soins oncologiques de support « l’ ensemble des soins et soutiens nécessaires aux personnes malades tout au long de la maladie conjointement aux traitements onco-hémato spécifiques, lorsqu’il y en a».*</a:t>
            </a:r>
          </a:p>
          <a:p>
            <a:endParaRPr lang="fr-FR" sz="1400" dirty="0">
              <a:solidFill>
                <a:srgbClr val="000000"/>
              </a:solidFill>
              <a:latin typeface="Alwyn-Light"/>
              <a:ea typeface="ＭＳ Ｐゴシック" charset="0"/>
            </a:endParaRPr>
          </a:p>
          <a:p>
            <a:r>
              <a:rPr lang="fr-FR" sz="1400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L’AFSOS a pour but de mutualiser savoir, recherche, formation, protocoles, entre le milieu cancérologique francophone et les différents acteurs des Soins Oncologiques de Support.</a:t>
            </a:r>
          </a:p>
          <a:p>
            <a:r>
              <a:rPr lang="fr-FR" sz="1400" b="1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Elle a été créé en 2008 à l’initiative de cancérologues et des associations suivantes :</a:t>
            </a:r>
          </a:p>
          <a:p>
            <a:endParaRPr lang="fr-FR" sz="1400" dirty="0">
              <a:solidFill>
                <a:srgbClr val="000000"/>
              </a:solidFill>
              <a:latin typeface="Alwyn-Light"/>
              <a:ea typeface="ＭＳ Ｐゴシック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L’AESCO – Association Européenne pour les Soins de Confort en Oncologie,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La FNCLCC – Groupe soins de support de la Fédération des CRLCC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Le GRASSPHO – Groupe de Réflexion sur l’Accompagnement et les Soins de Support pour les Patients en Hématologie et Oncologie.</a:t>
            </a:r>
          </a:p>
          <a:p>
            <a:pPr lvl="1"/>
            <a:endParaRPr lang="fr-FR" sz="1400" dirty="0">
              <a:solidFill>
                <a:srgbClr val="000000"/>
              </a:solidFill>
              <a:latin typeface="Alwyn-Light"/>
              <a:ea typeface="ＭＳ Ｐゴシック" charset="0"/>
            </a:endParaRPr>
          </a:p>
          <a:p>
            <a:pPr>
              <a:lnSpc>
                <a:spcPct val="130000"/>
              </a:lnSpc>
            </a:pPr>
            <a:r>
              <a:rPr lang="fr-FR" sz="1400" b="1" dirty="0">
                <a:solidFill>
                  <a:srgbClr val="000000"/>
                </a:solidFill>
                <a:latin typeface="Alwyn-Light"/>
                <a:ea typeface="ＭＳ Ｐゴシック" charset="0"/>
              </a:rPr>
              <a:t>L’AFSOS a pour but de mutualiser savoir, recherche, formation, protocoles, entre le milieu cancérologique francophone et les différents acteurs des Soins Oncologiques de Support.</a:t>
            </a:r>
            <a:endParaRPr lang="fr-FR" sz="2400" b="1" dirty="0">
              <a:solidFill>
                <a:schemeClr val="accent3"/>
              </a:solidFill>
              <a:latin typeface="Alwyn-Light"/>
              <a:ea typeface="ＭＳ Ｐゴシック" charset="0"/>
            </a:endParaRPr>
          </a:p>
          <a:p>
            <a:pPr algn="ctr">
              <a:lnSpc>
                <a:spcPct val="130000"/>
              </a:lnSpc>
            </a:pPr>
            <a:r>
              <a:rPr lang="fr-FR" sz="2400" b="1" dirty="0">
                <a:solidFill>
                  <a:schemeClr val="accent3"/>
                </a:solidFill>
                <a:latin typeface="Alwyn-Light"/>
                <a:ea typeface="ＭＳ Ｐゴシック" charset="0"/>
              </a:rPr>
              <a:t>www.afsos.org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21312" y="528594"/>
            <a:ext cx="4588885" cy="430887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fr-FR" sz="2500" dirty="0">
                <a:latin typeface="Alwyn-Light"/>
                <a:cs typeface="Alwyn-Light"/>
              </a:rPr>
              <a:t>L’AFSOS, société savante nationale :</a:t>
            </a:r>
          </a:p>
        </p:txBody>
      </p:sp>
    </p:spTree>
    <p:extLst>
      <p:ext uri="{BB962C8B-B14F-4D97-AF65-F5344CB8AC3E}">
        <p14:creationId xmlns:p14="http://schemas.microsoft.com/office/powerpoint/2010/main" val="340197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ECRANS PPT10 copi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" y="6391"/>
            <a:ext cx="9143872" cy="514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1312" y="514864"/>
            <a:ext cx="4371424" cy="43088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fr-FR" sz="2500" dirty="0">
                <a:latin typeface="Alwyn-Light"/>
                <a:cs typeface="Alwyn-Light"/>
              </a:rPr>
              <a:t>Les missions de l’AFSOS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692718" y="2580391"/>
            <a:ext cx="58490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  <a:latin typeface="Alwyn-Light"/>
                <a:cs typeface="Alwyn-Light"/>
              </a:rPr>
              <a:t>Faciliter la prise en charge des symptômes à toutes les phases de la maladie</a:t>
            </a:r>
          </a:p>
        </p:txBody>
      </p:sp>
      <p:grpSp>
        <p:nvGrpSpPr>
          <p:cNvPr id="40" name="Grouper 39"/>
          <p:cNvGrpSpPr/>
          <p:nvPr/>
        </p:nvGrpSpPr>
        <p:grpSpPr>
          <a:xfrm>
            <a:off x="3745635" y="1258643"/>
            <a:ext cx="2204753" cy="2151009"/>
            <a:chOff x="3599428" y="1173970"/>
            <a:chExt cx="1800142" cy="1800132"/>
          </a:xfrm>
        </p:grpSpPr>
        <p:sp>
          <p:nvSpPr>
            <p:cNvPr id="24" name="Ellipse 23"/>
            <p:cNvSpPr/>
            <p:nvPr/>
          </p:nvSpPr>
          <p:spPr>
            <a:xfrm>
              <a:off x="3599428" y="1173970"/>
              <a:ext cx="1800142" cy="1800132"/>
            </a:xfrm>
            <a:prstGeom prst="ellipse">
              <a:avLst/>
            </a:prstGeom>
            <a:solidFill>
              <a:srgbClr val="CC00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650734" y="1599703"/>
              <a:ext cx="1697528" cy="9272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Alwyn-Light"/>
                </a:rPr>
                <a:t>« Symptômes »</a:t>
              </a:r>
            </a:p>
            <a:p>
              <a:pPr algn="ctr"/>
              <a:r>
                <a:rPr lang="fr-FR" sz="1100" dirty="0">
                  <a:solidFill>
                    <a:srgbClr val="FFFFFF"/>
                  </a:solidFill>
                  <a:latin typeface="Alwyn-Light"/>
                </a:rPr>
                <a:t>Mieux prendre en charge les symptômes liés à la maladie ou aux traitements en proposant des </a:t>
              </a:r>
              <a:r>
                <a:rPr lang="fr-FR" sz="1100" dirty="0">
                  <a:solidFill>
                    <a:srgbClr val="FFFFFF"/>
                  </a:solidFill>
                  <a:latin typeface="Alwyn-Ligh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référentiels en soins oncologiques de support</a:t>
              </a:r>
              <a:r>
                <a:rPr lang="fr-FR" sz="1200" dirty="0">
                  <a:solidFill>
                    <a:srgbClr val="FFFFFF"/>
                  </a:solidFill>
                  <a:latin typeface="Alwyn-Light"/>
                </a:rPr>
                <a:t>.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1377428" y="2739389"/>
            <a:ext cx="2085370" cy="2151008"/>
            <a:chOff x="7404580" y="2074036"/>
            <a:chExt cx="1800142" cy="1800132"/>
          </a:xfrm>
        </p:grpSpPr>
        <p:sp>
          <p:nvSpPr>
            <p:cNvPr id="27" name="Ellipse 26"/>
            <p:cNvSpPr/>
            <p:nvPr/>
          </p:nvSpPr>
          <p:spPr>
            <a:xfrm>
              <a:off x="7404580" y="2074036"/>
              <a:ext cx="1800142" cy="1800132"/>
            </a:xfrm>
            <a:prstGeom prst="ellipse">
              <a:avLst/>
            </a:prstGeom>
            <a:solidFill>
              <a:srgbClr val="CC00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470022" y="2558122"/>
              <a:ext cx="1669257" cy="9143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Alwyn-Light"/>
                </a:rPr>
                <a:t>« Organisation »</a:t>
              </a:r>
            </a:p>
            <a:p>
              <a:pPr algn="ctr"/>
              <a:r>
                <a:rPr lang="fr-FR" sz="1100" dirty="0">
                  <a:solidFill>
                    <a:srgbClr val="FFFFFF"/>
                  </a:solidFill>
                  <a:latin typeface="Alwyn-Light"/>
                </a:rPr>
                <a:t>Proposer une organisation permettant une coordination et un accès aux composantes des soins de support, en établissement et à domicile</a:t>
              </a:r>
            </a:p>
          </p:txBody>
        </p:sp>
      </p:grpSp>
      <p:grpSp>
        <p:nvGrpSpPr>
          <p:cNvPr id="42" name="Grouper 41"/>
          <p:cNvGrpSpPr/>
          <p:nvPr/>
        </p:nvGrpSpPr>
        <p:grpSpPr>
          <a:xfrm>
            <a:off x="6469927" y="2760860"/>
            <a:ext cx="2197980" cy="2151009"/>
            <a:chOff x="6977537" y="3740785"/>
            <a:chExt cx="1800142" cy="1800132"/>
          </a:xfrm>
        </p:grpSpPr>
        <p:sp>
          <p:nvSpPr>
            <p:cNvPr id="36" name="Ellipse 35"/>
            <p:cNvSpPr/>
            <p:nvPr/>
          </p:nvSpPr>
          <p:spPr>
            <a:xfrm>
              <a:off x="6977537" y="3740785"/>
              <a:ext cx="1800142" cy="1800132"/>
            </a:xfrm>
            <a:prstGeom prst="ellipse">
              <a:avLst/>
            </a:prstGeom>
            <a:solidFill>
              <a:srgbClr val="CC006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047697" y="4020290"/>
              <a:ext cx="1663190" cy="10560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FF"/>
                  </a:solidFill>
                  <a:latin typeface="Alwyn-Light"/>
                </a:rPr>
                <a:t>« Qualité de vie»</a:t>
              </a:r>
            </a:p>
            <a:p>
              <a:pPr algn="ctr"/>
              <a:r>
                <a:rPr lang="fr-FR" sz="1100" dirty="0">
                  <a:solidFill>
                    <a:srgbClr val="FFFFFF"/>
                  </a:solidFill>
                  <a:latin typeface="Alwyn-Light"/>
                </a:rPr>
                <a:t>Proposer un modèle de management d’équipe permettant une meilleure prise en charge globale des patients et des proches en améliorant la qualité de vie au travail des soignants.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4683253" y="1035373"/>
            <a:ext cx="329513" cy="430887"/>
            <a:chOff x="4887784" y="992176"/>
            <a:chExt cx="329513" cy="430887"/>
          </a:xfrm>
        </p:grpSpPr>
        <p:sp>
          <p:nvSpPr>
            <p:cNvPr id="4" name="Ellipse 3"/>
            <p:cNvSpPr/>
            <p:nvPr/>
          </p:nvSpPr>
          <p:spPr>
            <a:xfrm>
              <a:off x="4887784" y="1070918"/>
              <a:ext cx="329513" cy="32951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976880" y="992176"/>
              <a:ext cx="185948" cy="430887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r>
                <a:rPr lang="fr-FR" sz="2500" dirty="0">
                  <a:solidFill>
                    <a:srgbClr val="FFFFFF"/>
                  </a:solidFill>
                  <a:latin typeface="Alwyn-Light"/>
                  <a:cs typeface="Alwyn-Light"/>
                </a:rPr>
                <a:t>1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233391" y="2469833"/>
            <a:ext cx="329513" cy="473366"/>
            <a:chOff x="4887784" y="983087"/>
            <a:chExt cx="329513" cy="430887"/>
          </a:xfrm>
        </p:grpSpPr>
        <p:sp>
          <p:nvSpPr>
            <p:cNvPr id="8" name="Ellipse 7"/>
            <p:cNvSpPr/>
            <p:nvPr/>
          </p:nvSpPr>
          <p:spPr>
            <a:xfrm>
              <a:off x="4887784" y="1070918"/>
              <a:ext cx="329513" cy="32951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973461" y="983087"/>
              <a:ext cx="185948" cy="430887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r>
                <a:rPr lang="fr-FR" sz="2500" dirty="0">
                  <a:solidFill>
                    <a:srgbClr val="FFFFFF"/>
                  </a:solidFill>
                  <a:latin typeface="Alwyn-Light"/>
                  <a:cs typeface="Alwyn-Light"/>
                </a:rPr>
                <a:t>2</a:t>
              </a: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7404162" y="2425047"/>
            <a:ext cx="329513" cy="430887"/>
            <a:chOff x="4887784" y="983274"/>
            <a:chExt cx="329513" cy="430887"/>
          </a:xfrm>
        </p:grpSpPr>
        <p:sp>
          <p:nvSpPr>
            <p:cNvPr id="11" name="Ellipse 10"/>
            <p:cNvSpPr/>
            <p:nvPr/>
          </p:nvSpPr>
          <p:spPr>
            <a:xfrm>
              <a:off x="4887784" y="1070918"/>
              <a:ext cx="329513" cy="32951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83745" y="983274"/>
              <a:ext cx="185948" cy="430887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r>
                <a:rPr lang="fr-FR" sz="2500" dirty="0">
                  <a:solidFill>
                    <a:srgbClr val="FFFFFF"/>
                  </a:solidFill>
                  <a:latin typeface="Alwyn-Light"/>
                  <a:cs typeface="Alwyn-Light"/>
                </a:rPr>
                <a:t>3</a:t>
              </a:r>
            </a:p>
          </p:txBody>
        </p:sp>
      </p:grpSp>
      <p:pic>
        <p:nvPicPr>
          <p:cNvPr id="23" name="FONDS ECRANS PPT7 copie.jpg">
            <a:extLst>
              <a:ext uri="{FF2B5EF4-FFF2-40B4-BE49-F238E27FC236}">
                <a16:creationId xmlns:a16="http://schemas.microsoft.com/office/drawing/2014/main" id="{78A358AF-101A-4DF5-993E-D7ECDBDB63E2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05"/>
          <a:stretch>
            <a:fillRect/>
          </a:stretch>
        </p:blipFill>
        <p:spPr bwMode="auto">
          <a:xfrm>
            <a:off x="20913" y="6391"/>
            <a:ext cx="1073678" cy="51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603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062037" y="782249"/>
            <a:ext cx="7105408" cy="3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2600" indent="-2921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lnSpc>
                <a:spcPct val="113000"/>
              </a:lnSpc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800" b="1" dirty="0"/>
              <a:t> Elaboration de référentiels symptômes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800" b="1" dirty="0"/>
              <a:t> Rédaction de textes et recommandations sur l’organisation des soins de support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180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1800" b="1" dirty="0"/>
              <a:t> Promotion de la démarche participative dans les soins</a:t>
            </a:r>
          </a:p>
          <a:p>
            <a:endParaRPr lang="fr-FR" sz="1800" b="1" dirty="0"/>
          </a:p>
          <a:p>
            <a:pPr marL="739775" lvl="1" indent="-257175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Commission Démarche participative </a:t>
            </a:r>
            <a:r>
              <a:rPr lang="fr-F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 devenue </a:t>
            </a:r>
            <a:r>
              <a:rPr lang="fr-FR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AQuaVieS</a:t>
            </a:r>
            <a:r>
              <a:rPr lang="fr-F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Association pour la Qualité de Vie des Soignants</a:t>
            </a:r>
            <a:endParaRPr lang="fr-FR" sz="1600" b="1" dirty="0">
              <a:solidFill>
                <a:srgbClr val="002060"/>
              </a:solidFill>
              <a:cs typeface="Arial" charset="0"/>
            </a:endParaRPr>
          </a:p>
          <a:p>
            <a:pPr algn="just" eaLnBrk="1" hangingPunct="1">
              <a:lnSpc>
                <a:spcPct val="113000"/>
              </a:lnSpc>
            </a:pPr>
            <a:r>
              <a:rPr lang="fr-FR" sz="1050" dirty="0">
                <a:solidFill>
                  <a:srgbClr val="000000"/>
                </a:solidFill>
                <a:cs typeface="Arial" charset="0"/>
              </a:rPr>
              <a:t>	</a:t>
            </a:r>
          </a:p>
        </p:txBody>
      </p:sp>
      <p:sp>
        <p:nvSpPr>
          <p:cNvPr id="6" name="Arrondir un rectangle avec un coin du même côté 5"/>
          <p:cNvSpPr/>
          <p:nvPr/>
        </p:nvSpPr>
        <p:spPr>
          <a:xfrm rot="5400000">
            <a:off x="3957043" y="-2796183"/>
            <a:ext cx="485775" cy="668536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A63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endParaRPr lang="fr-FR" sz="1350" cap="small">
              <a:solidFill>
                <a:schemeClr val="tx1"/>
              </a:solidFill>
            </a:endParaRPr>
          </a:p>
        </p:txBody>
      </p:sp>
      <p:sp>
        <p:nvSpPr>
          <p:cNvPr id="22532" name="Titre 1"/>
          <p:cNvSpPr txBox="1">
            <a:spLocks/>
          </p:cNvSpPr>
          <p:nvPr/>
        </p:nvSpPr>
        <p:spPr bwMode="auto">
          <a:xfrm>
            <a:off x="1062037" y="250039"/>
            <a:ext cx="6416279" cy="53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fr-FR" sz="21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2533" name="Espace réservé du contenu 2"/>
          <p:cNvSpPr txBox="1">
            <a:spLocks/>
          </p:cNvSpPr>
          <p:nvPr/>
        </p:nvSpPr>
        <p:spPr bwMode="auto">
          <a:xfrm>
            <a:off x="953598" y="303498"/>
            <a:ext cx="696634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8775" indent="-358775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>
              <a:buClr>
                <a:srgbClr val="D76609"/>
              </a:buClr>
            </a:pPr>
            <a:r>
              <a:rPr lang="fr-FR" sz="2700" b="1" dirty="0">
                <a:solidFill>
                  <a:schemeClr val="bg1"/>
                </a:solidFill>
                <a:latin typeface="Calibri" charset="0"/>
              </a:rPr>
              <a:t>Les objectifs de l’AFSOS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62D5B8-0A06-48F6-A4DD-765640D26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84" y="3017520"/>
            <a:ext cx="1647000" cy="17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21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ECRANS PPT7 copi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pic>
        <p:nvPicPr>
          <p:cNvPr id="5" name="Picture 2" descr="Association Francophone des Soins Oncologiques de Support">
            <a:extLst>
              <a:ext uri="{FF2B5EF4-FFF2-40B4-BE49-F238E27FC236}">
                <a16:creationId xmlns:a16="http://schemas.microsoft.com/office/drawing/2014/main" id="{C82708A4-BC31-4E02-B7D7-DB8DD7AF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92" y="294317"/>
            <a:ext cx="1677725" cy="62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8FA5134-F322-4F46-A244-0738C94296A8}"/>
              </a:ext>
            </a:extLst>
          </p:cNvPr>
          <p:cNvSpPr txBox="1"/>
          <p:nvPr/>
        </p:nvSpPr>
        <p:spPr>
          <a:xfrm>
            <a:off x="2717089" y="571833"/>
            <a:ext cx="523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CC006A"/>
                </a:solidFill>
                <a:latin typeface="Alwyn-Light"/>
              </a:rPr>
              <a:t>LES INSTANCES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42107F-FEB7-4B42-872C-3072EA29ED77}"/>
              </a:ext>
            </a:extLst>
          </p:cNvPr>
          <p:cNvSpPr txBox="1"/>
          <p:nvPr/>
        </p:nvSpPr>
        <p:spPr>
          <a:xfrm>
            <a:off x="4879640" y="1870767"/>
            <a:ext cx="3951940" cy="175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b="1" dirty="0">
                <a:solidFill>
                  <a:srgbClr val="25262B"/>
                </a:solidFill>
                <a:latin typeface="Century Gothic" panose="020B0502020202020204" pitchFamily="34" charset="0"/>
              </a:rPr>
              <a:t>Karine BEERBLOCK</a:t>
            </a:r>
            <a:r>
              <a:rPr lang="fr-FR" sz="1050" dirty="0">
                <a:solidFill>
                  <a:srgbClr val="25262B"/>
                </a:solidFill>
                <a:latin typeface="Century Gothic" panose="020B0502020202020204" pitchFamily="34" charset="0"/>
              </a:rPr>
              <a:t>, Oncologue médical et praticien en APA – </a:t>
            </a:r>
            <a:r>
              <a:rPr lang="fr-FR" sz="1050" i="1" dirty="0">
                <a:solidFill>
                  <a:srgbClr val="25262B"/>
                </a:solidFill>
                <a:latin typeface="Century Gothic" panose="020B0502020202020204" pitchFamily="34" charset="0"/>
              </a:rPr>
              <a:t>Paris</a:t>
            </a:r>
          </a:p>
          <a:p>
            <a:pPr>
              <a:lnSpc>
                <a:spcPct val="150000"/>
              </a:lnSpc>
            </a:pPr>
            <a:r>
              <a:rPr lang="fr-FR" sz="1050" b="1" dirty="0">
                <a:solidFill>
                  <a:srgbClr val="25262B"/>
                </a:solidFill>
                <a:latin typeface="Century Gothic" panose="020B0502020202020204" pitchFamily="34" charset="0"/>
              </a:rPr>
              <a:t>Antoine LEMAIRE</a:t>
            </a:r>
            <a:r>
              <a:rPr lang="fr-FR" sz="1050" dirty="0">
                <a:solidFill>
                  <a:srgbClr val="25262B"/>
                </a:solidFill>
                <a:latin typeface="Century Gothic" panose="020B0502020202020204" pitchFamily="34" charset="0"/>
              </a:rPr>
              <a:t>, Médecin douleur &amp; soins palliatifs – </a:t>
            </a:r>
            <a:r>
              <a:rPr lang="fr-FR" sz="1050" i="1" dirty="0">
                <a:solidFill>
                  <a:srgbClr val="25262B"/>
                </a:solidFill>
                <a:latin typeface="Century Gothic" panose="020B0502020202020204" pitchFamily="34" charset="0"/>
              </a:rPr>
              <a:t>Valenciennes</a:t>
            </a:r>
          </a:p>
          <a:p>
            <a:pPr>
              <a:lnSpc>
                <a:spcPct val="150000"/>
              </a:lnSpc>
            </a:pPr>
            <a:r>
              <a:rPr lang="fr-FR" sz="1050" b="1" dirty="0">
                <a:solidFill>
                  <a:srgbClr val="25262B"/>
                </a:solidFill>
                <a:latin typeface="Century Gothic" panose="020B0502020202020204" pitchFamily="34" charset="0"/>
              </a:rPr>
              <a:t>Magali PONS</a:t>
            </a:r>
            <a:r>
              <a:rPr lang="fr-FR" sz="1050" dirty="0">
                <a:solidFill>
                  <a:srgbClr val="25262B"/>
                </a:solidFill>
                <a:latin typeface="Century Gothic" panose="020B0502020202020204" pitchFamily="34" charset="0"/>
              </a:rPr>
              <a:t>, Cadre diététique – </a:t>
            </a:r>
            <a:r>
              <a:rPr lang="fr-FR" sz="1050" i="1" dirty="0">
                <a:solidFill>
                  <a:srgbClr val="25262B"/>
                </a:solidFill>
                <a:latin typeface="Century Gothic" panose="020B0502020202020204" pitchFamily="34" charset="0"/>
              </a:rPr>
              <a:t>Villejuif</a:t>
            </a:r>
          </a:p>
          <a:p>
            <a:pPr>
              <a:lnSpc>
                <a:spcPct val="150000"/>
              </a:lnSpc>
            </a:pPr>
            <a:r>
              <a:rPr lang="fr-FR" sz="1050" b="1" dirty="0">
                <a:solidFill>
                  <a:srgbClr val="25262B"/>
                </a:solidFill>
                <a:latin typeface="Century Gothic" panose="020B0502020202020204" pitchFamily="34" charset="0"/>
              </a:rPr>
              <a:t>Martine RAFFIN RAINTEAU</a:t>
            </a:r>
            <a:r>
              <a:rPr lang="fr-FR" sz="1050" dirty="0">
                <a:solidFill>
                  <a:srgbClr val="25262B"/>
                </a:solidFill>
                <a:latin typeface="Century Gothic" panose="020B0502020202020204" pitchFamily="34" charset="0"/>
              </a:rPr>
              <a:t>, Masseur kinésithérapeute – </a:t>
            </a:r>
            <a:r>
              <a:rPr lang="fr-FR" sz="1050" i="1" dirty="0">
                <a:solidFill>
                  <a:srgbClr val="25262B"/>
                </a:solidFill>
                <a:latin typeface="Century Gothic" panose="020B0502020202020204" pitchFamily="34" charset="0"/>
              </a:rPr>
              <a:t>Paris</a:t>
            </a:r>
          </a:p>
          <a:p>
            <a:pPr>
              <a:lnSpc>
                <a:spcPct val="150000"/>
              </a:lnSpc>
            </a:pPr>
            <a:r>
              <a:rPr lang="fr-FR" sz="1050" b="1" dirty="0">
                <a:solidFill>
                  <a:srgbClr val="25262B"/>
                </a:solidFill>
                <a:latin typeface="Century Gothic" panose="020B0502020202020204" pitchFamily="34" charset="0"/>
              </a:rPr>
              <a:t>Stéphanie TRAGER</a:t>
            </a:r>
            <a:r>
              <a:rPr lang="fr-FR" sz="1050" dirty="0">
                <a:solidFill>
                  <a:srgbClr val="25262B"/>
                </a:solidFill>
                <a:latin typeface="Century Gothic" panose="020B0502020202020204" pitchFamily="34" charset="0"/>
              </a:rPr>
              <a:t>, Oncologue – </a:t>
            </a:r>
            <a:r>
              <a:rPr lang="fr-FR" sz="1050" i="1" dirty="0">
                <a:solidFill>
                  <a:srgbClr val="25262B"/>
                </a:solidFill>
                <a:latin typeface="Century Gothic" panose="020B0502020202020204" pitchFamily="34" charset="0"/>
              </a:rPr>
              <a:t>Puteaux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A650DC-9B5D-4380-A1F8-CAE89F4006BC}"/>
              </a:ext>
            </a:extLst>
          </p:cNvPr>
          <p:cNvSpPr txBox="1"/>
          <p:nvPr/>
        </p:nvSpPr>
        <p:spPr>
          <a:xfrm>
            <a:off x="1408261" y="1739879"/>
            <a:ext cx="3167080" cy="393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fr-FR" sz="1050" b="1" cap="small" dirty="0">
                <a:solidFill>
                  <a:srgbClr val="82C59C"/>
                </a:solidFill>
                <a:latin typeface="Century Gothic" panose="020B0502020202020204" pitchFamily="34" charset="0"/>
              </a:rPr>
              <a:t>Président</a:t>
            </a:r>
            <a:endParaRPr lang="fr-FR" sz="105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Ivan KRAKOWSKI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Oncologue médical </a:t>
            </a:r>
          </a:p>
          <a:p>
            <a:pPr algn="just">
              <a:lnSpc>
                <a:spcPct val="114000"/>
              </a:lnSpc>
            </a:pP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Bordeaux</a:t>
            </a:r>
          </a:p>
          <a:p>
            <a:pPr algn="just">
              <a:lnSpc>
                <a:spcPct val="114000"/>
              </a:lnSpc>
            </a:pPr>
            <a:endParaRPr lang="fr-FR" sz="9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fr-FR" sz="1050" b="1" cap="small" dirty="0">
                <a:solidFill>
                  <a:srgbClr val="82C59C"/>
                </a:solidFill>
                <a:latin typeface="Century Gothic" panose="020B0502020202020204" pitchFamily="34" charset="0"/>
              </a:rPr>
              <a:t>Vice-présidents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Florian SCOTTE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Oncologue médical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Villejuif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Mario DI PALMA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Oncologue médical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Villejuif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Christine PRÉAUBERT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Infirmière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Montauban</a:t>
            </a: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fr-FR" sz="1050" b="1" cap="small" dirty="0">
                <a:solidFill>
                  <a:srgbClr val="82C59C"/>
                </a:solidFill>
                <a:latin typeface="Century Gothic" panose="020B0502020202020204" pitchFamily="34" charset="0"/>
              </a:rPr>
              <a:t>Secrétaire Général et Adjoint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Didier MAYEUR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Oncologue médical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Dijon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Stéphane CHEZE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Hématologue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Caen</a:t>
            </a: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fr-FR" sz="1050" b="1" cap="small" dirty="0">
                <a:solidFill>
                  <a:srgbClr val="82C59C"/>
                </a:solidFill>
                <a:latin typeface="Century Gothic" panose="020B0502020202020204" pitchFamily="34" charset="0"/>
              </a:rPr>
              <a:t>Trésoriers &amp; adjoint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Philippe POULAIN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Médecin de la douleur &amp; soins palliatifs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Tarbes</a:t>
            </a:r>
          </a:p>
          <a:p>
            <a:pPr algn="just">
              <a:lnSpc>
                <a:spcPct val="114000"/>
              </a:lnSpc>
            </a:pPr>
            <a:r>
              <a:rPr lang="fr-FR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Audrey ECHE GASS</a:t>
            </a:r>
            <a:r>
              <a:rPr lang="fr-FR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, Médecin généraliste – </a:t>
            </a:r>
            <a:r>
              <a:rPr lang="fr-FR" sz="9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Toulouse</a:t>
            </a: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4000"/>
              </a:lnSpc>
            </a:pPr>
            <a:endParaRPr lang="fr-FR" sz="1000" i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BFAC2D9-0325-31B2-1ECB-D4ACEB0F2E1D}"/>
              </a:ext>
            </a:extLst>
          </p:cNvPr>
          <p:cNvSpPr/>
          <p:nvPr/>
        </p:nvSpPr>
        <p:spPr>
          <a:xfrm>
            <a:off x="2202209" y="528594"/>
            <a:ext cx="457010" cy="457010"/>
          </a:xfrm>
          <a:prstGeom prst="ellipse">
            <a:avLst/>
          </a:prstGeom>
          <a:solidFill>
            <a:srgbClr val="CC00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7EAA4-FF58-EA27-3FA3-3B25C3F9CD9D}"/>
              </a:ext>
            </a:extLst>
          </p:cNvPr>
          <p:cNvSpPr/>
          <p:nvPr/>
        </p:nvSpPr>
        <p:spPr>
          <a:xfrm>
            <a:off x="1511599" y="1143522"/>
            <a:ext cx="7624279" cy="400110"/>
          </a:xfrm>
          <a:prstGeom prst="rect">
            <a:avLst/>
          </a:prstGeom>
          <a:solidFill>
            <a:srgbClr val="1C9C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515FB8-DCE4-397C-FE8C-42D0CA32C9A8}"/>
              </a:ext>
            </a:extLst>
          </p:cNvPr>
          <p:cNvSpPr txBox="1"/>
          <p:nvPr/>
        </p:nvSpPr>
        <p:spPr>
          <a:xfrm>
            <a:off x="1496360" y="1190439"/>
            <a:ext cx="5236322" cy="26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fr-FR" sz="1100" b="1" cap="small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LE BUREAU</a:t>
            </a:r>
            <a:endParaRPr lang="fr-FR" sz="1200" b="1" cap="small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030A48-252F-CCED-C556-2A312EC939DF}"/>
              </a:ext>
            </a:extLst>
          </p:cNvPr>
          <p:cNvSpPr txBox="1"/>
          <p:nvPr/>
        </p:nvSpPr>
        <p:spPr>
          <a:xfrm>
            <a:off x="4877079" y="1202609"/>
            <a:ext cx="5236322" cy="26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fr-FR" sz="1100" b="1" cap="small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LE CONSEIL D’ADMINISTRATION</a:t>
            </a:r>
            <a:endParaRPr lang="fr-FR" sz="1200" b="1" cap="small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702F844-3463-A7C0-45C3-C713C57CDD00}"/>
              </a:ext>
            </a:extLst>
          </p:cNvPr>
          <p:cNvSpPr txBox="1"/>
          <p:nvPr/>
        </p:nvSpPr>
        <p:spPr>
          <a:xfrm>
            <a:off x="-62706" y="528594"/>
            <a:ext cx="119818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00" dirty="0">
                <a:solidFill>
                  <a:prstClr val="white"/>
                </a:solidFill>
                <a:latin typeface="Century Gothic" panose="020B0502020202020204" pitchFamily="34" charset="0"/>
              </a:rPr>
              <a:t>A PROPOS</a:t>
            </a:r>
          </a:p>
        </p:txBody>
      </p:sp>
    </p:spTree>
    <p:extLst>
      <p:ext uri="{BB962C8B-B14F-4D97-AF65-F5344CB8AC3E}">
        <p14:creationId xmlns:p14="http://schemas.microsoft.com/office/powerpoint/2010/main" val="424435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7073" b="23291"/>
          <a:stretch/>
        </p:blipFill>
        <p:spPr>
          <a:xfrm>
            <a:off x="2141731" y="84763"/>
            <a:ext cx="4899521" cy="48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ECRANS PPT10 copie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2090"/>
            <a:ext cx="9143872" cy="5147999"/>
          </a:xfrm>
          <a:prstGeom prst="rect">
            <a:avLst/>
          </a:prstGeom>
        </p:spPr>
      </p:pic>
      <p:sp>
        <p:nvSpPr>
          <p:cNvPr id="57" name="Ellipse 56"/>
          <p:cNvSpPr/>
          <p:nvPr/>
        </p:nvSpPr>
        <p:spPr>
          <a:xfrm>
            <a:off x="6759087" y="2894557"/>
            <a:ext cx="2177516" cy="2177514"/>
          </a:xfrm>
          <a:prstGeom prst="ellipse">
            <a:avLst/>
          </a:prstGeom>
          <a:solidFill>
            <a:srgbClr val="FFFFFF"/>
          </a:solidFill>
          <a:ln>
            <a:solidFill>
              <a:srgbClr val="1640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/>
          <p:cNvSpPr/>
          <p:nvPr/>
        </p:nvSpPr>
        <p:spPr>
          <a:xfrm>
            <a:off x="1417497" y="1020163"/>
            <a:ext cx="4357888" cy="3992286"/>
          </a:xfrm>
          <a:prstGeom prst="ellipse">
            <a:avLst/>
          </a:prstGeom>
          <a:solidFill>
            <a:schemeClr val="bg1"/>
          </a:solidFill>
          <a:ln>
            <a:solidFill>
              <a:srgbClr val="1640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5537368" y="0"/>
            <a:ext cx="3312851" cy="2933658"/>
          </a:xfrm>
          <a:prstGeom prst="ellipse">
            <a:avLst/>
          </a:prstGeom>
          <a:solidFill>
            <a:srgbClr val="FFFFFF"/>
          </a:solidFill>
          <a:ln>
            <a:solidFill>
              <a:srgbClr val="1640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95849" y="507492"/>
            <a:ext cx="1544974" cy="430887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fr-FR" sz="2500" dirty="0">
                <a:latin typeface="Alwyn-Light"/>
                <a:cs typeface="Alwyn-Light"/>
              </a:rPr>
              <a:t>Nos publics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4772171" y="535459"/>
            <a:ext cx="1055442" cy="1055436"/>
            <a:chOff x="4976880" y="879578"/>
            <a:chExt cx="1055442" cy="1055436"/>
          </a:xfrm>
        </p:grpSpPr>
        <p:sp>
          <p:nvSpPr>
            <p:cNvPr id="24" name="Ellipse 23"/>
            <p:cNvSpPr/>
            <p:nvPr/>
          </p:nvSpPr>
          <p:spPr>
            <a:xfrm>
              <a:off x="4976880" y="879578"/>
              <a:ext cx="1055442" cy="1055436"/>
            </a:xfrm>
            <a:prstGeom prst="ellipse">
              <a:avLst/>
            </a:prstGeom>
            <a:solidFill>
              <a:srgbClr val="1640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021602" y="1202944"/>
              <a:ext cx="940257" cy="538609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Institutions</a:t>
              </a:r>
            </a:p>
            <a:p>
              <a:pPr algn="ctr"/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&amp; fédé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5804343" y="2896170"/>
            <a:ext cx="1055442" cy="1055436"/>
            <a:chOff x="4976880" y="879578"/>
            <a:chExt cx="1055442" cy="1055436"/>
          </a:xfrm>
        </p:grpSpPr>
        <p:sp>
          <p:nvSpPr>
            <p:cNvPr id="30" name="Ellipse 29"/>
            <p:cNvSpPr/>
            <p:nvPr/>
          </p:nvSpPr>
          <p:spPr>
            <a:xfrm>
              <a:off x="4976880" y="879578"/>
              <a:ext cx="1055442" cy="1055436"/>
            </a:xfrm>
            <a:prstGeom prst="ellipse">
              <a:avLst/>
            </a:prstGeom>
            <a:solidFill>
              <a:srgbClr val="1640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178734" y="921282"/>
              <a:ext cx="675826" cy="838948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fr-FR" sz="1600" dirty="0">
                <a:solidFill>
                  <a:srgbClr val="FFFFFF"/>
                </a:solidFill>
                <a:latin typeface="Alwyn-Light"/>
                <a:cs typeface="Alwyn-Light"/>
              </a:endParaRPr>
            </a:p>
            <a:p>
              <a:pPr algn="ctr">
                <a:lnSpc>
                  <a:spcPct val="8000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Asso</a:t>
              </a:r>
            </a:p>
            <a:p>
              <a:pPr algn="ctr">
                <a:lnSpc>
                  <a:spcPct val="8000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de</a:t>
              </a:r>
            </a:p>
            <a:p>
              <a:pPr algn="ctr">
                <a:lnSpc>
                  <a:spcPct val="8000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patients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7A617AE9-3A92-465F-AAAD-5C62213C79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12" y="1594148"/>
            <a:ext cx="874088" cy="3293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4FEEB71-8534-4A47-926D-A74A4A097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55" y="1260249"/>
            <a:ext cx="605506" cy="60550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FFB44C7-8DB3-4807-A775-86CD180F1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54" y="1815126"/>
            <a:ext cx="702274" cy="44558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E75DC77-0158-4A74-97FA-6BDE408B8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43" y="721037"/>
            <a:ext cx="690344" cy="3347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EBF62FE-4884-4476-98D9-1651D05C23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42" y="412577"/>
            <a:ext cx="604892" cy="59244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5E01C2C-AB3A-4E70-A3FA-9DB7FD7B3A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1657" y="1256083"/>
            <a:ext cx="947745" cy="31473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8808870-6DB0-4387-A8AD-9603A217FA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51" y="3046581"/>
            <a:ext cx="650158" cy="37151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B5BD459-73E2-4CA6-888C-CE91659C82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70" y="3192021"/>
            <a:ext cx="433436" cy="45215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E08CD70-DB01-471F-9373-3BA22CFB4D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56" y="4238931"/>
            <a:ext cx="458250" cy="37805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8C26361-730D-4CFA-AD9B-9C5CC19E9A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54" y="4632307"/>
            <a:ext cx="364604" cy="36460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491A0DCD-2FC0-4A46-B1E1-4691E60E21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08" y="3472014"/>
            <a:ext cx="637745" cy="25509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5D560DB-1BC7-42C9-9B67-C87930C119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95" y="3392706"/>
            <a:ext cx="576476" cy="57647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B207816-A75E-48BC-BC7E-01B8857A40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09" y="2277462"/>
            <a:ext cx="933606" cy="53565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5B8D7A7-1EE8-40E9-81F3-47AD6BFF8B2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74" y="2842362"/>
            <a:ext cx="983862" cy="27421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821BB22-BBAE-44A2-AFFB-8EEE5465BC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24257"/>
          <a:stretch/>
        </p:blipFill>
        <p:spPr>
          <a:xfrm>
            <a:off x="3771775" y="2565330"/>
            <a:ext cx="442520" cy="58634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91687CE-3EB7-43BC-9F54-55BAF2C3CA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73" y="3165736"/>
            <a:ext cx="911906" cy="24384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F96A596-57DC-4DF2-AE6E-87B9596FA93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7" y="2982754"/>
            <a:ext cx="883300" cy="42890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1F0D226-2BE4-445D-BC2B-25A3561D9C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34" y="1860564"/>
            <a:ext cx="855680" cy="53565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FA2E0E0-2100-4E73-AD33-61FBB21F17F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55" y="1339003"/>
            <a:ext cx="547064" cy="35208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EC7FAB7-5808-47A8-AD22-5F3EC1BFA48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9" b="18996"/>
          <a:stretch/>
        </p:blipFill>
        <p:spPr>
          <a:xfrm>
            <a:off x="2334820" y="1475747"/>
            <a:ext cx="793648" cy="49345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605002A-44F7-4530-882E-3273003DEC0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00" y="2528305"/>
            <a:ext cx="755572" cy="566678"/>
          </a:xfrm>
          <a:prstGeom prst="rect">
            <a:avLst/>
          </a:prstGeom>
        </p:spPr>
      </p:pic>
      <p:pic>
        <p:nvPicPr>
          <p:cNvPr id="54" name="Picture 2" descr="GEMO, Groupe EuropÃ©en d'Etude des MÃ©tastases Osseuses">
            <a:extLst>
              <a:ext uri="{FF2B5EF4-FFF2-40B4-BE49-F238E27FC236}">
                <a16:creationId xmlns:a16="http://schemas.microsoft.com/office/drawing/2014/main" id="{734C176E-79FC-42FE-A87B-BAFD64E1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99" y="2073595"/>
            <a:ext cx="529260" cy="369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B1D0D6D0-404B-46BE-B7AE-F10CE14D58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43253" y="1521762"/>
            <a:ext cx="468886" cy="516154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1120041" y="1077887"/>
            <a:ext cx="1055442" cy="1055436"/>
            <a:chOff x="4976880" y="879578"/>
            <a:chExt cx="1055442" cy="1055436"/>
          </a:xfrm>
        </p:grpSpPr>
        <p:sp>
          <p:nvSpPr>
            <p:cNvPr id="27" name="Ellipse 26"/>
            <p:cNvSpPr/>
            <p:nvPr/>
          </p:nvSpPr>
          <p:spPr>
            <a:xfrm>
              <a:off x="4976880" y="879578"/>
              <a:ext cx="1055442" cy="1055436"/>
            </a:xfrm>
            <a:prstGeom prst="ellipse">
              <a:avLst/>
            </a:prstGeom>
            <a:solidFill>
              <a:srgbClr val="1640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002821" y="1159534"/>
              <a:ext cx="1027654" cy="292388"/>
            </a:xfrm>
            <a:prstGeom prst="rect">
              <a:avLst/>
            </a:prstGeom>
            <a:noFill/>
          </p:spPr>
          <p:txBody>
            <a:bodyPr wrap="none" lIns="0" rIns="0" bIns="0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FFFF"/>
                  </a:solidFill>
                  <a:latin typeface="Alwyn-Light"/>
                  <a:cs typeface="Alwyn-Light"/>
                </a:rPr>
                <a:t>Sté savantes</a:t>
              </a:r>
            </a:p>
          </p:txBody>
        </p:sp>
      </p:grpSp>
      <p:pic>
        <p:nvPicPr>
          <p:cNvPr id="1026" name="Picture 2" descr="RÃ©sultat de recherche d'images pour &quot;sfh hematologie&quot;">
            <a:extLst>
              <a:ext uri="{FF2B5EF4-FFF2-40B4-BE49-F238E27FC236}">
                <a16:creationId xmlns:a16="http://schemas.microsoft.com/office/drawing/2014/main" id="{A73462D8-5216-4F38-BB17-7295CA12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62" y="3570193"/>
            <a:ext cx="495420" cy="4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rose up association&quot;">
            <a:extLst>
              <a:ext uri="{FF2B5EF4-FFF2-40B4-BE49-F238E27FC236}">
                <a16:creationId xmlns:a16="http://schemas.microsoft.com/office/drawing/2014/main" id="{6FE1EFD4-B03A-45A2-BDE8-15F450ECB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13" y="3638348"/>
            <a:ext cx="702138" cy="7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tincelle.asso.fr/wp-content/uploads/2018/10/logo-etincelle-transparent.png">
            <a:extLst>
              <a:ext uri="{FF2B5EF4-FFF2-40B4-BE49-F238E27FC236}">
                <a16:creationId xmlns:a16="http://schemas.microsoft.com/office/drawing/2014/main" id="{FB370A35-46AB-4325-83A1-98844791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70" y="4081939"/>
            <a:ext cx="691971" cy="3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Patients en rÃ©seau blanc">
            <a:extLst>
              <a:ext uri="{FF2B5EF4-FFF2-40B4-BE49-F238E27FC236}">
                <a16:creationId xmlns:a16="http://schemas.microsoft.com/office/drawing/2014/main" id="{40B5E29B-9486-4C86-96EF-76BF89F2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72" y="3772927"/>
            <a:ext cx="811846" cy="4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coresca">
            <a:extLst>
              <a:ext uri="{FF2B5EF4-FFF2-40B4-BE49-F238E27FC236}">
                <a16:creationId xmlns:a16="http://schemas.microsoft.com/office/drawing/2014/main" id="{F6406C54-A6D1-4758-A798-11AD794A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57" y="2090"/>
            <a:ext cx="763561" cy="5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édétation Hospitalière de France">
            <a:extLst>
              <a:ext uri="{FF2B5EF4-FFF2-40B4-BE49-F238E27FC236}">
                <a16:creationId xmlns:a16="http://schemas.microsoft.com/office/drawing/2014/main" id="{29FE86F6-B4A8-49C7-8B2F-E196FDC3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54" y="684630"/>
            <a:ext cx="790087" cy="3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 SFNCM V2">
            <a:extLst>
              <a:ext uri="{FF2B5EF4-FFF2-40B4-BE49-F238E27FC236}">
                <a16:creationId xmlns:a16="http://schemas.microsoft.com/office/drawing/2014/main" id="{B0B35185-583E-4270-97DE-6C9EB18D8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3" y="2071820"/>
            <a:ext cx="1203971" cy="6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7F608BB-B423-4CB4-9501-E4DF09B32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15" y="3499740"/>
            <a:ext cx="703716" cy="70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fhp&quot;">
            <a:extLst>
              <a:ext uri="{FF2B5EF4-FFF2-40B4-BE49-F238E27FC236}">
                <a16:creationId xmlns:a16="http://schemas.microsoft.com/office/drawing/2014/main" id="{971E5F83-EEA5-4EB0-A2CE-7B512616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78" y="2260843"/>
            <a:ext cx="564723" cy="4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FSPO Logo">
            <a:extLst>
              <a:ext uri="{FF2B5EF4-FFF2-40B4-BE49-F238E27FC236}">
                <a16:creationId xmlns:a16="http://schemas.microsoft.com/office/drawing/2014/main" id="{A5CC80C4-DD33-4070-B19F-591077A1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49" y="3654083"/>
            <a:ext cx="1626619" cy="6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283ED4-3269-4241-B765-3C21598E256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912577" y="4289628"/>
            <a:ext cx="751806" cy="576000"/>
          </a:xfrm>
          <a:prstGeom prst="rect">
            <a:avLst/>
          </a:prstGeom>
        </p:spPr>
      </p:pic>
      <p:pic>
        <p:nvPicPr>
          <p:cNvPr id="58" name="Image 57" descr="01_Logo Aficth-or.pdf">
            <a:extLst>
              <a:ext uri="{FF2B5EF4-FFF2-40B4-BE49-F238E27FC236}">
                <a16:creationId xmlns:a16="http://schemas.microsoft.com/office/drawing/2014/main" id="{32831419-50DF-4B2A-B363-9A1FF08E163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972400" y="3209790"/>
            <a:ext cx="83961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ECRANS PPT7 copie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" y="1"/>
            <a:ext cx="9135879" cy="5143499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4133939-FA1A-48F9-8D32-0B8CE6957009}"/>
              </a:ext>
            </a:extLst>
          </p:cNvPr>
          <p:cNvSpPr/>
          <p:nvPr/>
        </p:nvSpPr>
        <p:spPr>
          <a:xfrm>
            <a:off x="323850" y="2428498"/>
            <a:ext cx="445770" cy="430531"/>
          </a:xfrm>
          <a:prstGeom prst="ellipse">
            <a:avLst/>
          </a:prstGeom>
          <a:solidFill>
            <a:srgbClr val="75B6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FA1AC6-83AF-4796-BA32-A6D1F6DE8D17}"/>
              </a:ext>
            </a:extLst>
          </p:cNvPr>
          <p:cNvSpPr/>
          <p:nvPr/>
        </p:nvSpPr>
        <p:spPr>
          <a:xfrm>
            <a:off x="4564486" y="4523445"/>
            <a:ext cx="556742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F5496"/>
                </a:solidFill>
                <a:latin typeface="Century Gothic" panose="020B0502020202020204" pitchFamily="34" charset="0"/>
                <a:ea typeface="Arial Unicode MS" pitchFamily="34" charset="-128"/>
              </a:rPr>
              <a:t>GEX (groupes experts) et ateliers des métiers  </a:t>
            </a:r>
          </a:p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F5496"/>
                </a:solidFill>
                <a:latin typeface="Century Gothic" panose="020B0502020202020204" pitchFamily="34" charset="0"/>
                <a:ea typeface="Arial Unicode MS" pitchFamily="34" charset="-128"/>
              </a:rPr>
              <a:t>IMPLICATION DANS LES REFERENTIELS EN SOS</a:t>
            </a:r>
          </a:p>
          <a:p>
            <a:pPr defTabSz="957263"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6F157D-68CC-4DE7-AAE9-DE6CC516D78A}"/>
              </a:ext>
            </a:extLst>
          </p:cNvPr>
          <p:cNvSpPr txBox="1"/>
          <p:nvPr/>
        </p:nvSpPr>
        <p:spPr>
          <a:xfrm>
            <a:off x="2821312" y="580127"/>
            <a:ext cx="1617174" cy="353943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fr-FR" sz="2000" dirty="0">
                <a:solidFill>
                  <a:srgbClr val="009FE4"/>
                </a:solidFill>
                <a:latin typeface="Alwyn-Light"/>
              </a:rPr>
              <a:t>ORGANISATION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B6F56BF-732A-6982-B773-BC581A9E59D1}"/>
              </a:ext>
            </a:extLst>
          </p:cNvPr>
          <p:cNvSpPr/>
          <p:nvPr/>
        </p:nvSpPr>
        <p:spPr>
          <a:xfrm>
            <a:off x="2202209" y="528594"/>
            <a:ext cx="457010" cy="457010"/>
          </a:xfrm>
          <a:prstGeom prst="ellipse">
            <a:avLst/>
          </a:prstGeom>
          <a:solidFill>
            <a:srgbClr val="009FE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7203D-3913-3A80-C48C-25841CD6C856}"/>
              </a:ext>
            </a:extLst>
          </p:cNvPr>
          <p:cNvSpPr/>
          <p:nvPr/>
        </p:nvSpPr>
        <p:spPr>
          <a:xfrm>
            <a:off x="1511599" y="1143522"/>
            <a:ext cx="7624279" cy="400110"/>
          </a:xfrm>
          <a:prstGeom prst="rect">
            <a:avLst/>
          </a:prstGeom>
          <a:solidFill>
            <a:srgbClr val="1C9C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F62A3B-1C22-BBF2-2C02-AB243CA17FDE}"/>
              </a:ext>
            </a:extLst>
          </p:cNvPr>
          <p:cNvSpPr txBox="1"/>
          <p:nvPr/>
        </p:nvSpPr>
        <p:spPr>
          <a:xfrm>
            <a:off x="1496360" y="1190439"/>
            <a:ext cx="5236322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fr-FR" sz="1100" b="1" cap="small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COMMISSIONS ORGANISATIONNELLES ET PILOTAGE  </a:t>
            </a:r>
          </a:p>
          <a:p>
            <a:pPr algn="just">
              <a:lnSpc>
                <a:spcPct val="114000"/>
              </a:lnSpc>
            </a:pPr>
            <a:endParaRPr lang="fr-FR" sz="1200" b="1" cap="small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25C452E-1FB9-C0BE-4A02-086D93511DF4}"/>
              </a:ext>
            </a:extLst>
          </p:cNvPr>
          <p:cNvSpPr/>
          <p:nvPr/>
        </p:nvSpPr>
        <p:spPr>
          <a:xfrm>
            <a:off x="1739032" y="1771226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Information et communication</a:t>
            </a:r>
          </a:p>
          <a:p>
            <a:pPr algn="ctr"/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Site internet - newsletter – coordination et animation des soutiens en région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7CED9BC-E992-BC49-5352-B710057788BC}"/>
              </a:ext>
            </a:extLst>
          </p:cNvPr>
          <p:cNvSpPr/>
          <p:nvPr/>
        </p:nvSpPr>
        <p:spPr>
          <a:xfrm>
            <a:off x="4041494" y="1753084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Référentiels </a:t>
            </a:r>
          </a:p>
          <a:p>
            <a:pPr algn="ctr"/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Organisation des JRSOS et garant de la méthodologie référentiels AFSOS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9B0F24F-5307-FB1C-EA76-66192092FCCA}"/>
              </a:ext>
            </a:extLst>
          </p:cNvPr>
          <p:cNvSpPr/>
          <p:nvPr/>
        </p:nvSpPr>
        <p:spPr>
          <a:xfrm>
            <a:off x="6311161" y="1743823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Formation</a:t>
            </a:r>
          </a:p>
          <a:p>
            <a:pPr algn="ctr"/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Coordination des programmes de formation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78917D3-4AD9-12A6-2CFE-43AB54525542}"/>
              </a:ext>
            </a:extLst>
          </p:cNvPr>
          <p:cNvSpPr/>
          <p:nvPr/>
        </p:nvSpPr>
        <p:spPr>
          <a:xfrm>
            <a:off x="1777817" y="3185472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Evénementielle, congres, et relations internationales</a:t>
            </a:r>
          </a:p>
          <a:p>
            <a:pPr algn="ctr"/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Congrès national et liens avec les partenaires internationaux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6CBBD02-6EEC-DE17-4B78-95AF96359255}"/>
              </a:ext>
            </a:extLst>
          </p:cNvPr>
          <p:cNvSpPr/>
          <p:nvPr/>
        </p:nvSpPr>
        <p:spPr>
          <a:xfrm>
            <a:off x="4080279" y="3167330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Soins de support et maladies chroniques </a:t>
            </a:r>
          </a:p>
          <a:p>
            <a:pPr algn="ctr"/>
            <a:r>
              <a:rPr lang="fr-FR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Organisation des soins de support dans les autres maladies chroniques / organisation du congrès annuel</a:t>
            </a:r>
          </a:p>
        </p:txBody>
      </p:sp>
      <p:sp>
        <p:nvSpPr>
          <p:cNvPr id="22" name="Signe Plus 21">
            <a:extLst>
              <a:ext uri="{FF2B5EF4-FFF2-40B4-BE49-F238E27FC236}">
                <a16:creationId xmlns:a16="http://schemas.microsoft.com/office/drawing/2014/main" id="{2D484A13-3ADE-5AF3-E282-D38D8177BF40}"/>
              </a:ext>
            </a:extLst>
          </p:cNvPr>
          <p:cNvSpPr/>
          <p:nvPr/>
        </p:nvSpPr>
        <p:spPr>
          <a:xfrm>
            <a:off x="4012152" y="4508686"/>
            <a:ext cx="629717" cy="594988"/>
          </a:xfrm>
          <a:prstGeom prst="mathPlus">
            <a:avLst/>
          </a:prstGeom>
          <a:solidFill>
            <a:srgbClr val="0F54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6B20A5-C376-8ED4-48EE-A6F1A4E026EE}"/>
              </a:ext>
            </a:extLst>
          </p:cNvPr>
          <p:cNvSpPr/>
          <p:nvPr/>
        </p:nvSpPr>
        <p:spPr>
          <a:xfrm>
            <a:off x="6382741" y="3158378"/>
            <a:ext cx="2150062" cy="1242143"/>
          </a:xfrm>
          <a:prstGeom prst="roundRect">
            <a:avLst/>
          </a:prstGeom>
          <a:noFill/>
          <a:ln>
            <a:solidFill>
              <a:srgbClr val="90C3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9FE4"/>
                </a:solidFill>
                <a:latin typeface="Century Gothic" panose="020B0502020202020204" pitchFamily="34" charset="0"/>
              </a:rPr>
              <a:t>Intergroupe AFSOS / UNICANCER</a:t>
            </a:r>
          </a:p>
          <a:p>
            <a:pPr algn="ctr"/>
            <a:r>
              <a:rPr lang="fr-F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Recherche en soins de support</a:t>
            </a:r>
          </a:p>
        </p:txBody>
      </p:sp>
    </p:spTree>
    <p:extLst>
      <p:ext uri="{BB962C8B-B14F-4D97-AF65-F5344CB8AC3E}">
        <p14:creationId xmlns:p14="http://schemas.microsoft.com/office/powerpoint/2010/main" val="155900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128" y="-4500"/>
            <a:ext cx="9143872" cy="5148000"/>
            <a:chOff x="0" y="-4500"/>
            <a:chExt cx="9143872" cy="5148000"/>
          </a:xfrm>
        </p:grpSpPr>
        <p:pic>
          <p:nvPicPr>
            <p:cNvPr id="2" name="fonds projets2 copie.jpg" descr="/Users/philippe/Documents/JOBS/COMM'SANTÉ/PPT AFSOS/LINKS/LINKS PPT/fonds projets2 copie.jpg"/>
            <p:cNvPicPr>
              <a:picLocks noChangeAspect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500"/>
              <a:ext cx="9143872" cy="5148000"/>
            </a:xfrm>
            <a:prstGeom prst="rect">
              <a:avLst/>
            </a:prstGeom>
          </p:spPr>
        </p:pic>
        <p:sp>
          <p:nvSpPr>
            <p:cNvPr id="16" name="Ellipse 15"/>
            <p:cNvSpPr>
              <a:spLocks/>
            </p:cNvSpPr>
            <p:nvPr/>
          </p:nvSpPr>
          <p:spPr>
            <a:xfrm>
              <a:off x="2136118" y="472248"/>
              <a:ext cx="593914" cy="5939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er 18">
            <a:extLst>
              <a:ext uri="{FF2B5EF4-FFF2-40B4-BE49-F238E27FC236}">
                <a16:creationId xmlns:a16="http://schemas.microsoft.com/office/drawing/2014/main" id="{E094064A-11EE-45EC-82CC-F73C1B7573E7}"/>
              </a:ext>
            </a:extLst>
          </p:cNvPr>
          <p:cNvGrpSpPr/>
          <p:nvPr/>
        </p:nvGrpSpPr>
        <p:grpSpPr>
          <a:xfrm>
            <a:off x="1610671" y="372747"/>
            <a:ext cx="429852" cy="600164"/>
            <a:chOff x="2187909" y="2861323"/>
            <a:chExt cx="429852" cy="600164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2F69AFE-E6DD-44CE-A16D-7E406F122673}"/>
                </a:ext>
              </a:extLst>
            </p:cNvPr>
            <p:cNvSpPr>
              <a:spLocks/>
            </p:cNvSpPr>
            <p:nvPr/>
          </p:nvSpPr>
          <p:spPr>
            <a:xfrm>
              <a:off x="2187909" y="3027755"/>
              <a:ext cx="429852" cy="429852"/>
            </a:xfrm>
            <a:prstGeom prst="ellipse">
              <a:avLst/>
            </a:prstGeom>
            <a:solidFill>
              <a:srgbClr val="1C9C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1210E5D-857F-4400-9ECC-BC7F1F652511}"/>
                </a:ext>
              </a:extLst>
            </p:cNvPr>
            <p:cNvSpPr txBox="1"/>
            <p:nvPr/>
          </p:nvSpPr>
          <p:spPr>
            <a:xfrm flipH="1">
              <a:off x="2282532" y="2861323"/>
              <a:ext cx="110280" cy="600164"/>
            </a:xfrm>
            <a:prstGeom prst="rect">
              <a:avLst/>
            </a:prstGeom>
            <a:noFill/>
          </p:spPr>
          <p:txBody>
            <a:bodyPr wrap="square" lIns="0" rIns="0" bIns="0" rtlCol="0">
              <a:spAutoFit/>
            </a:bodyPr>
            <a:lstStyle/>
            <a:p>
              <a:r>
                <a:rPr lang="fr-FR" sz="3600" dirty="0">
                  <a:solidFill>
                    <a:srgbClr val="FFFFFF"/>
                  </a:solidFill>
                  <a:latin typeface="Alwyn-Light"/>
                  <a:cs typeface="Alwyn-Light"/>
                </a:rPr>
                <a:t>&gt;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3FC08C0D-554C-03A6-9095-111EC6FDAC10}"/>
              </a:ext>
            </a:extLst>
          </p:cNvPr>
          <p:cNvSpPr txBox="1"/>
          <p:nvPr/>
        </p:nvSpPr>
        <p:spPr>
          <a:xfrm>
            <a:off x="2208738" y="562221"/>
            <a:ext cx="7103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entury Gothic" panose="020B0502020202020204" pitchFamily="34" charset="0"/>
              </a:rPr>
              <a:t>Mini site « RESSOURCES » à destination des patients  </a:t>
            </a:r>
          </a:p>
        </p:txBody>
      </p:sp>
      <p:pic>
        <p:nvPicPr>
          <p:cNvPr id="29" name="Image 28" descr="Une image contenant texte, capture d’écran, écran, équipement électronique&#10;&#10;Description générée automatiquement">
            <a:extLst>
              <a:ext uri="{FF2B5EF4-FFF2-40B4-BE49-F238E27FC236}">
                <a16:creationId xmlns:a16="http://schemas.microsoft.com/office/drawing/2014/main" id="{E69AA7C3-A513-6114-D89F-8BE2CB98E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3578" y="783436"/>
            <a:ext cx="9732092" cy="36462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4E0CFB-5AEF-FF11-8684-67971A83DE78}"/>
              </a:ext>
            </a:extLst>
          </p:cNvPr>
          <p:cNvSpPr txBox="1"/>
          <p:nvPr/>
        </p:nvSpPr>
        <p:spPr>
          <a:xfrm>
            <a:off x="3528680" y="4346058"/>
            <a:ext cx="2910662" cy="3787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prstClr val="black"/>
                </a:solidFill>
                <a:ea typeface="Calibri"/>
                <a:cs typeface="Calibri"/>
              </a:rPr>
              <a:t>             www.afsos.org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1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ond bleu_2 copie.png" descr="/Users/philippe/Documents/JOBS/COMM'SANTÉ/PPT AFSOS/LINKS/LINKS PPT/fond bleu_2 copie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pic>
        <p:nvPicPr>
          <p:cNvPr id="5" name="AFSOS XL.png" descr="/Users/philippe/Documents/JOBS/COMM'SANTÉ/PPT AFSOS/LINKS/LINKS PPT/AFSOS XL.pn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5312"/>
            <a:ext cx="3035808" cy="12435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21" y="1950814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b="1" dirty="0">
              <a:solidFill>
                <a:srgbClr val="1F497D"/>
              </a:solidFill>
              <a:latin typeface="Alwyn-Light"/>
              <a:cs typeface="Alwyn-Light"/>
            </a:endParaRPr>
          </a:p>
          <a:p>
            <a:pPr algn="ctr"/>
            <a:r>
              <a:rPr lang="fr-FR" sz="2000" b="1" dirty="0">
                <a:solidFill>
                  <a:srgbClr val="1F497D"/>
                </a:solidFill>
                <a:latin typeface="Alwyn-Light"/>
                <a:cs typeface="Alwyn-Light"/>
              </a:rPr>
              <a:t>Les prochains RDV</a:t>
            </a:r>
          </a:p>
          <a:p>
            <a:pPr algn="ctr"/>
            <a:r>
              <a:rPr lang="fr-FR" sz="2000" b="1" dirty="0">
                <a:solidFill>
                  <a:srgbClr val="1F497D"/>
                </a:solidFill>
                <a:latin typeface="Alwyn-Light"/>
                <a:cs typeface="Alwyn-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41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s projets3 copie.jpg" descr="/Users/philippe/Documents/JOBS/COMM'SANTÉ/PPT AFSOS/LINKS/LINKS PPT/fonds projets3 copie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0"/>
            <a:ext cx="913587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34955" y="584855"/>
            <a:ext cx="2490490" cy="353943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fr-FR" sz="2000" dirty="0">
                <a:solidFill>
                  <a:srgbClr val="94C21D"/>
                </a:solidFill>
                <a:latin typeface="Alwyn-Light"/>
              </a:rPr>
              <a:t>LE CONGRÈS DE L’AFSOS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3BAB3C4-3BDA-6C37-2F4D-CC7082D96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320" y="1140239"/>
            <a:ext cx="5729146" cy="3466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E34C804E-8903-5063-7699-075CC3709841}"/>
              </a:ext>
            </a:extLst>
          </p:cNvPr>
          <p:cNvSpPr/>
          <p:nvPr/>
        </p:nvSpPr>
        <p:spPr>
          <a:xfrm>
            <a:off x="2210092" y="536477"/>
            <a:ext cx="457010" cy="457010"/>
          </a:xfrm>
          <a:prstGeom prst="ellipse">
            <a:avLst/>
          </a:prstGeom>
          <a:solidFill>
            <a:srgbClr val="94C2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7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4601" y="143219"/>
            <a:ext cx="6756400" cy="1178805"/>
          </a:xfrm>
          <a:noFill/>
        </p:spPr>
        <p:txBody>
          <a:bodyPr>
            <a:normAutofit fontScale="90000"/>
          </a:bodyPr>
          <a:lstStyle/>
          <a:p>
            <a:r>
              <a:rPr lang="fr-FR" altLang="fr-FR" sz="3600" b="1" u="sng" dirty="0">
                <a:solidFill>
                  <a:srgbClr val="031759"/>
                </a:solidFill>
              </a:rPr>
              <a:t>INTRODUCTION JOURNEES SOS/AFSOS </a:t>
            </a:r>
            <a:br>
              <a:rPr lang="fr-FR" altLang="fr-FR" b="1" u="sng" dirty="0">
                <a:solidFill>
                  <a:srgbClr val="031759"/>
                </a:solidFill>
              </a:rPr>
            </a:br>
            <a:br>
              <a:rPr lang="fr-FR" altLang="fr-FR" sz="2267" dirty="0">
                <a:solidFill>
                  <a:srgbClr val="031759"/>
                </a:solidFill>
              </a:rPr>
            </a:br>
            <a:r>
              <a:rPr lang="fr-FR" altLang="fr-FR" sz="2267" dirty="0">
                <a:solidFill>
                  <a:srgbClr val="031759"/>
                </a:solidFill>
              </a:rPr>
              <a:t> </a:t>
            </a:r>
            <a:endParaRPr lang="fr-FR" altLang="fr-FR" sz="2700" u="sng" dirty="0">
              <a:solidFill>
                <a:srgbClr val="031759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0164" y="1322024"/>
            <a:ext cx="7450157" cy="2148290"/>
          </a:xfrm>
          <a:noFill/>
        </p:spPr>
        <p:txBody>
          <a:bodyPr>
            <a:normAutofit fontScale="25000" lnSpcReduction="20000"/>
          </a:bodyPr>
          <a:lstStyle/>
          <a:p>
            <a:pPr marL="195794" lvl="1" indent="2117">
              <a:lnSpc>
                <a:spcPct val="120000"/>
              </a:lnSpc>
              <a:buNone/>
            </a:pPr>
            <a:r>
              <a:rPr lang="fr-FR" altLang="fr-FR" sz="8000" b="1" dirty="0">
                <a:solidFill>
                  <a:srgbClr val="000000"/>
                </a:solidFill>
              </a:rPr>
              <a:t>		      Dr Claire Delorme, Dr Stéphane </a:t>
            </a:r>
            <a:r>
              <a:rPr lang="fr-FR" altLang="fr-FR" sz="8000" b="1" dirty="0" err="1">
                <a:solidFill>
                  <a:srgbClr val="000000"/>
                </a:solidFill>
              </a:rPr>
              <a:t>Chèze</a:t>
            </a:r>
            <a:endParaRPr lang="fr-FR" altLang="fr-FR" sz="8000" b="1" dirty="0">
              <a:solidFill>
                <a:srgbClr val="000000"/>
              </a:solidFill>
            </a:endParaRPr>
          </a:p>
          <a:p>
            <a:pPr marL="195794" lvl="1" indent="2117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1762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1762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1762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1762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fr-FR" altLang="fr-FR" sz="8000" b="1" dirty="0">
              <a:solidFill>
                <a:srgbClr val="1762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altLang="fr-FR" sz="8000" b="1" dirty="0">
                <a:solidFill>
                  <a:srgbClr val="1762A0"/>
                </a:solidFill>
              </a:rPr>
              <a:t>www.afsos.org</a:t>
            </a:r>
          </a:p>
          <a:p>
            <a:pPr marL="195794" lvl="1" indent="2117">
              <a:lnSpc>
                <a:spcPct val="90000"/>
              </a:lnSpc>
              <a:buNone/>
            </a:pPr>
            <a:endParaRPr lang="fr-FR" altLang="fr-FR" sz="8000" dirty="0">
              <a:solidFill>
                <a:srgbClr val="000000"/>
              </a:solidFill>
            </a:endParaRPr>
          </a:p>
          <a:p>
            <a:pPr marL="195794" lvl="1" indent="2117">
              <a:lnSpc>
                <a:spcPct val="90000"/>
              </a:lnSpc>
              <a:buNone/>
            </a:pPr>
            <a:r>
              <a:rPr lang="fr-FR" altLang="fr-FR" sz="8000" dirty="0">
                <a:solidFill>
                  <a:srgbClr val="000000"/>
                </a:solidFill>
              </a:rPr>
              <a:t>										</a:t>
            </a:r>
          </a:p>
          <a:p>
            <a:pPr marL="195794" lvl="1" indent="2117">
              <a:lnSpc>
                <a:spcPct val="90000"/>
              </a:lnSpc>
              <a:buNone/>
            </a:pPr>
            <a:r>
              <a:rPr lang="fr-FR" altLang="fr-FR" sz="1267" dirty="0"/>
              <a:t>						</a:t>
            </a:r>
          </a:p>
          <a:p>
            <a:pPr marL="195794" lvl="1" indent="2117">
              <a:lnSpc>
                <a:spcPct val="90000"/>
              </a:lnSpc>
              <a:buNone/>
            </a:pPr>
            <a:r>
              <a:rPr lang="fr-FR" altLang="fr-FR" sz="1200" dirty="0">
                <a:solidFill>
                  <a:srgbClr val="000000"/>
                </a:solidFill>
              </a:rPr>
              <a:t>						   </a:t>
            </a:r>
            <a:r>
              <a:rPr lang="fr-FR" altLang="fr-FR" sz="1267" dirty="0"/>
              <a:t>	</a:t>
            </a:r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97" y="3665806"/>
            <a:ext cx="295866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152" y="2218284"/>
            <a:ext cx="1707689" cy="7376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013" y="3063107"/>
            <a:ext cx="1196139" cy="5143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F186B6-7ADA-DC6B-35B0-8C0ABCB9F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465" y="2027329"/>
            <a:ext cx="1700341" cy="13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4942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827335" y="574577"/>
            <a:ext cx="3782446" cy="66172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fr-FR" sz="2000" dirty="0">
                <a:solidFill>
                  <a:srgbClr val="94C21D"/>
                </a:solidFill>
                <a:latin typeface="Alwyn-Light"/>
              </a:rPr>
              <a:t>LES ÉVÈNEMENTS INTERNATIONAUX</a:t>
            </a:r>
            <a:endParaRPr lang="fr-FR" sz="2000" dirty="0">
              <a:solidFill>
                <a:srgbClr val="FF6600"/>
              </a:solidFill>
              <a:latin typeface="Alwyn-Light"/>
              <a:cs typeface="Tahoma"/>
            </a:endParaRPr>
          </a:p>
          <a:p>
            <a:endParaRPr lang="fr-FR" sz="2000" dirty="0">
              <a:solidFill>
                <a:srgbClr val="94C21D"/>
              </a:solidFill>
              <a:latin typeface="Alwyn-Light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34C804E-8903-5063-7699-075CC3709841}"/>
              </a:ext>
            </a:extLst>
          </p:cNvPr>
          <p:cNvSpPr/>
          <p:nvPr/>
        </p:nvSpPr>
        <p:spPr>
          <a:xfrm>
            <a:off x="2210092" y="536477"/>
            <a:ext cx="457010" cy="457010"/>
          </a:xfrm>
          <a:prstGeom prst="ellipse">
            <a:avLst/>
          </a:prstGeom>
          <a:solidFill>
            <a:srgbClr val="94C21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098" name="Picture 2" descr="2023 Nara - Save the Date, June 22-24, 2023">
            <a:extLst>
              <a:ext uri="{FF2B5EF4-FFF2-40B4-BE49-F238E27FC236}">
                <a16:creationId xmlns:a16="http://schemas.microsoft.com/office/drawing/2014/main" id="{DF35F67D-44EF-17DD-2D93-5929DD7B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27" y="1220077"/>
            <a:ext cx="2886554" cy="176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SMO Congress 2023">
            <a:extLst>
              <a:ext uri="{FF2B5EF4-FFF2-40B4-BE49-F238E27FC236}">
                <a16:creationId xmlns:a16="http://schemas.microsoft.com/office/drawing/2014/main" id="{7C935553-F760-07BF-9709-264B41287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38" y="3717923"/>
            <a:ext cx="5262029" cy="13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randing Center - MASCC">
            <a:extLst>
              <a:ext uri="{FF2B5EF4-FFF2-40B4-BE49-F238E27FC236}">
                <a16:creationId xmlns:a16="http://schemas.microsoft.com/office/drawing/2014/main" id="{C06C7184-ED1F-0E2C-CDEE-699E18EC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61" y="2915944"/>
            <a:ext cx="1236054" cy="66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munication – TAO-CTM Meeting">
            <a:extLst>
              <a:ext uri="{FF2B5EF4-FFF2-40B4-BE49-F238E27FC236}">
                <a16:creationId xmlns:a16="http://schemas.microsoft.com/office/drawing/2014/main" id="{5B76295C-0FCA-FE23-BEDA-FF2DFD961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1" y="1203707"/>
            <a:ext cx="3782446" cy="18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art, Graphique, conception&#10;&#10;Description générée automatiquement">
            <a:extLst>
              <a:ext uri="{FF2B5EF4-FFF2-40B4-BE49-F238E27FC236}">
                <a16:creationId xmlns:a16="http://schemas.microsoft.com/office/drawing/2014/main" id="{B1FF7174-E921-E1DC-D3BD-60D137A7A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3002" b="1"/>
          <a:stretch/>
        </p:blipFill>
        <p:spPr>
          <a:xfrm>
            <a:off x="710418" y="18464"/>
            <a:ext cx="7723164" cy="51341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E8895B0-88B0-87B7-CE34-253164FD8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91" y="-23674"/>
            <a:ext cx="3988191" cy="51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23021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art, Graphique, conception&#10;&#10;Description générée automatiquement">
            <a:extLst>
              <a:ext uri="{FF2B5EF4-FFF2-40B4-BE49-F238E27FC236}">
                <a16:creationId xmlns:a16="http://schemas.microsoft.com/office/drawing/2014/main" id="{6FDC1FCC-849B-4D51-BC25-6277A20A1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3002" b="1"/>
          <a:stretch/>
        </p:blipFill>
        <p:spPr>
          <a:xfrm>
            <a:off x="1143000" y="1164"/>
            <a:ext cx="6735147" cy="5142336"/>
          </a:xfrm>
          <a:custGeom>
            <a:avLst/>
            <a:gdLst/>
            <a:ahLst/>
            <a:cxnLst/>
            <a:rect l="l" t="t" r="r" b="b"/>
            <a:pathLst>
              <a:path w="12168757" h="6856448">
                <a:moveTo>
                  <a:pt x="0" y="0"/>
                </a:moveTo>
                <a:lnTo>
                  <a:pt x="11275572" y="0"/>
                </a:lnTo>
                <a:lnTo>
                  <a:pt x="11279725" y="311311"/>
                </a:lnTo>
                <a:cubicBezTo>
                  <a:pt x="11362648" y="3365106"/>
                  <a:pt x="12638651" y="3558944"/>
                  <a:pt x="11981282" y="6618698"/>
                </a:cubicBezTo>
                <a:lnTo>
                  <a:pt x="11926949" y="6856448"/>
                </a:lnTo>
                <a:lnTo>
                  <a:pt x="0" y="6856448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193626-69F8-CBA8-1B51-E3B1B7D872B6}"/>
              </a:ext>
            </a:extLst>
          </p:cNvPr>
          <p:cNvSpPr/>
          <p:nvPr/>
        </p:nvSpPr>
        <p:spPr>
          <a:xfrm>
            <a:off x="4075317" y="3630"/>
            <a:ext cx="3925683" cy="5143499"/>
          </a:xfrm>
          <a:prstGeom prst="rect">
            <a:avLst/>
          </a:prstGeom>
          <a:solidFill>
            <a:srgbClr val="FAF1E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949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179AF-7228-8C23-9AFA-18D952485548}"/>
              </a:ext>
            </a:extLst>
          </p:cNvPr>
          <p:cNvSpPr txBox="1"/>
          <p:nvPr/>
        </p:nvSpPr>
        <p:spPr>
          <a:xfrm>
            <a:off x="4391355" y="144461"/>
            <a:ext cx="275637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baseline="3000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defRPr>
            </a:lvl1pPr>
          </a:lstStyle>
          <a:p>
            <a:r>
              <a:rPr lang="fr-FR" sz="1476" dirty="0"/>
              <a:t>14h00 – 1 Atelier au choix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6D1F5-78F2-008D-605B-E29A7D612012}"/>
              </a:ext>
            </a:extLst>
          </p:cNvPr>
          <p:cNvSpPr txBox="1"/>
          <p:nvPr/>
        </p:nvSpPr>
        <p:spPr>
          <a:xfrm>
            <a:off x="4391355" y="612138"/>
            <a:ext cx="3411856" cy="78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385175"/>
                </a:solidFill>
                <a:latin typeface="DINCond-Black Regular"/>
              </a:rPr>
              <a:t>Socio-esthétique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Emmanuelle BON - Socio-esthéticienne Centre Henri Becquerel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Laetitia GERBON – Socio-esthéticienne Comité départemental de la ligue contre le cancer 27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Cathy LE BRUN – Socio-esthéticienne Centre François </a:t>
            </a:r>
            <a:r>
              <a:rPr lang="fr-FR" sz="1055" b="1" baseline="30000" dirty="0" err="1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Baclesse</a:t>
            </a:r>
            <a:endParaRPr lang="fr-FR" sz="1055" b="1" baseline="30000" dirty="0">
              <a:solidFill>
                <a:srgbClr val="385175"/>
              </a:solidFill>
              <a:latin typeface="Bahnschrift SemiBold SemiConden" panose="020B0502040204020203" pitchFamily="34" charset="0"/>
              <a:cs typeface="AngsanaUPC" panose="020B0502040204020203" pitchFamily="18" charset="-34"/>
            </a:endParaRPr>
          </a:p>
          <a:p>
            <a:r>
              <a:rPr lang="fr-FR" sz="1055" b="1" baseline="30000" dirty="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Modération: </a:t>
            </a:r>
            <a:endParaRPr lang="fr-FR" sz="1055" b="1" baseline="30000" dirty="0">
              <a:solidFill>
                <a:srgbClr val="385175"/>
              </a:solidFill>
              <a:latin typeface="Bahnschrift SemiBold SemiConden" panose="020B0502040204020203" pitchFamily="34" charset="0"/>
              <a:cs typeface="AngsanaUPC" panose="020B0502040204020203" pitchFamily="18" charset="-34"/>
            </a:endParaRP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Marielle RENOU - Cadre de santé Centre François </a:t>
            </a:r>
            <a:r>
              <a:rPr lang="fr-FR" sz="1055" b="1" baseline="30000" dirty="0" err="1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Baclesse</a:t>
            </a:r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F79691-C419-6B32-3D1C-6F1E41C89B56}"/>
              </a:ext>
            </a:extLst>
          </p:cNvPr>
          <p:cNvSpPr txBox="1"/>
          <p:nvPr/>
        </p:nvSpPr>
        <p:spPr>
          <a:xfrm>
            <a:off x="4391355" y="1656608"/>
            <a:ext cx="3411856" cy="100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385175"/>
                </a:solidFill>
                <a:latin typeface="DINCond-Black Regular"/>
              </a:rPr>
              <a:t>Recherche en Soins de support – Soins infirmiers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Hervé CASTEL - Infirmier Investigateur Recherche en soins - Centre François </a:t>
            </a:r>
            <a:r>
              <a:rPr lang="fr-FR" sz="1055" b="1" baseline="30000" dirty="0" err="1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Baclesse</a:t>
            </a:r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	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Amel CONSTANTIN - Cadre coordinatrice du Département de Médecine et Soins de Support Centre Henri Becquerel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Priscille LE BON - Infirmière en Pratique Avancée Centre François </a:t>
            </a:r>
            <a:r>
              <a:rPr lang="fr-FR" sz="1055" b="1" baseline="30000" dirty="0" err="1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Baclesse</a:t>
            </a:r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 et UCOG OncoNormandie</a:t>
            </a:r>
          </a:p>
          <a:p>
            <a:r>
              <a:rPr lang="fr-FR" sz="1055" b="1" baseline="30000" dirty="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Modération : 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Pr Florence JOLY - Oncologue médical Centre François </a:t>
            </a:r>
            <a:r>
              <a:rPr lang="fr-FR" sz="1055" b="1" baseline="30000" dirty="0" err="1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Baclesse</a:t>
            </a:r>
            <a:endParaRPr lang="fr-FR" sz="1055" b="1" baseline="30000" dirty="0">
              <a:solidFill>
                <a:srgbClr val="385175"/>
              </a:solidFill>
              <a:latin typeface="Bahnschrift SemiBold SemiConden" panose="020B0502040204020203" pitchFamily="34" charset="0"/>
              <a:cs typeface="AngsanaUPC" panose="020B0502040204020203" pitchFamily="18" charset="-3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5F9E56-5DD7-3FB6-4E32-9565A6AE6836}"/>
              </a:ext>
            </a:extLst>
          </p:cNvPr>
          <p:cNvSpPr txBox="1"/>
          <p:nvPr/>
        </p:nvSpPr>
        <p:spPr>
          <a:xfrm>
            <a:off x="4391355" y="2892145"/>
            <a:ext cx="3411856" cy="35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385175"/>
                </a:solidFill>
                <a:latin typeface="DINCond-Black Regular"/>
              </a:rPr>
              <a:t>Référentiel thrombopénie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Dr Stéphane CHEZE - PH Hématologie CHU Caen et représentant AFSOS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3201E2-8590-11F5-800F-E727DC75F694}"/>
              </a:ext>
            </a:extLst>
          </p:cNvPr>
          <p:cNvSpPr txBox="1"/>
          <p:nvPr/>
        </p:nvSpPr>
        <p:spPr>
          <a:xfrm>
            <a:off x="4391355" y="3285429"/>
            <a:ext cx="1104506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15h15 Pause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6AB229-AC20-4849-4EC0-37035C84170E}"/>
              </a:ext>
            </a:extLst>
          </p:cNvPr>
          <p:cNvSpPr txBox="1"/>
          <p:nvPr/>
        </p:nvSpPr>
        <p:spPr>
          <a:xfrm>
            <a:off x="5360467" y="387089"/>
            <a:ext cx="1446609" cy="2383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949" dirty="0"/>
              <a:t>Salle Gilda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84CBA1-5CBC-189C-52A6-6B86490A983A}"/>
              </a:ext>
            </a:extLst>
          </p:cNvPr>
          <p:cNvSpPr txBox="1"/>
          <p:nvPr/>
        </p:nvSpPr>
        <p:spPr>
          <a:xfrm>
            <a:off x="5329333" y="1384256"/>
            <a:ext cx="1537837" cy="2383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949" dirty="0"/>
              <a:t>Amphithéâtre Lexington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58B6C2-AAA1-A394-AB34-5A7EDB154454}"/>
              </a:ext>
            </a:extLst>
          </p:cNvPr>
          <p:cNvSpPr txBox="1"/>
          <p:nvPr/>
        </p:nvSpPr>
        <p:spPr>
          <a:xfrm>
            <a:off x="5314853" y="2614203"/>
            <a:ext cx="1537837" cy="2383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949" dirty="0"/>
              <a:t>Salle Pandora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7DA2EC-8D28-8ABE-A88B-D1081D639733}"/>
              </a:ext>
            </a:extLst>
          </p:cNvPr>
          <p:cNvSpPr txBox="1"/>
          <p:nvPr/>
        </p:nvSpPr>
        <p:spPr>
          <a:xfrm>
            <a:off x="4391355" y="3583134"/>
            <a:ext cx="3411856" cy="93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385175"/>
                </a:solidFill>
                <a:latin typeface="DINCond-Black Regular"/>
              </a:rPr>
              <a:t>15h45 - Table Ronde : Le rôle du pharmacien dans les soins oncologiques de support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Mikaël DAOUPHARS - Pharmacien Centre Henri Becquerel 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Héloïse JEHAN - Pharmacienne d’officine Donville-les-Bains</a:t>
            </a: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Thomas MAUNY - Pharmacien d’officine Caen</a:t>
            </a:r>
          </a:p>
          <a:p>
            <a:r>
              <a:rPr lang="fr-FR" sz="1055" b="1" baseline="30000" dirty="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Modération : </a:t>
            </a:r>
            <a:endParaRPr lang="fr-FR" sz="1055" b="1" baseline="30000" dirty="0">
              <a:solidFill>
                <a:srgbClr val="385175"/>
              </a:solidFill>
              <a:latin typeface="Bahnschrift SemiBold SemiConden" panose="020B0502040204020203" pitchFamily="34" charset="0"/>
              <a:cs typeface="AngsanaUPC" panose="020B0502040204020203" pitchFamily="18" charset="-34"/>
            </a:endParaRPr>
          </a:p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Carole LOUIS - Journaliste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CDFBF3-760D-4275-BCB2-71C047A89634}"/>
              </a:ext>
            </a:extLst>
          </p:cNvPr>
          <p:cNvSpPr txBox="1"/>
          <p:nvPr/>
        </p:nvSpPr>
        <p:spPr>
          <a:xfrm>
            <a:off x="4405834" y="4547973"/>
            <a:ext cx="2249920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76" b="1" baseline="30000" dirty="0">
                <a:solidFill>
                  <a:srgbClr val="D66658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16h45 Clôture de la journée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8E10C1E-1FC7-8081-73AB-3C220DC130CD}"/>
              </a:ext>
            </a:extLst>
          </p:cNvPr>
          <p:cNvSpPr txBox="1"/>
          <p:nvPr/>
        </p:nvSpPr>
        <p:spPr>
          <a:xfrm>
            <a:off x="4405834" y="4710483"/>
            <a:ext cx="3411856" cy="200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5" b="1" baseline="30000" dirty="0">
                <a:solidFill>
                  <a:srgbClr val="385175"/>
                </a:solidFill>
                <a:latin typeface="Bahnschrift SemiBold SemiConden" panose="020B0502040204020203" pitchFamily="34" charset="0"/>
                <a:cs typeface="AngsanaUPC" panose="020B0502040204020203" pitchFamily="18" charset="-34"/>
              </a:rPr>
              <a:t>Dr Stéphane CHEZE et Marielle RENOU</a:t>
            </a:r>
          </a:p>
        </p:txBody>
      </p:sp>
    </p:spTree>
    <p:extLst>
      <p:ext uri="{BB962C8B-B14F-4D97-AF65-F5344CB8AC3E}">
        <p14:creationId xmlns:p14="http://schemas.microsoft.com/office/powerpoint/2010/main" val="369920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97" y="0"/>
            <a:ext cx="36496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407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DA558A2-5166-6C40-871A-CDA83FD1D70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2211048" y="4729206"/>
            <a:ext cx="78228" cy="45719"/>
          </a:xfrm>
        </p:spPr>
        <p:txBody>
          <a:bodyPr/>
          <a:lstStyle/>
          <a:p>
            <a:pPr marL="342900" lvl="1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CB149D-3C39-E141-9574-C1C0E9F99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F046F8-D2F1-DE4B-8D50-4C5FC6585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002447"/>
                </a:solidFill>
              </a:rPr>
              <a:t>Titre du document</a:t>
            </a:r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5973AC0-369B-1E46-AACB-9AD4848D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916" y="714071"/>
            <a:ext cx="11071541" cy="259218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2800" i="1" dirty="0"/>
              <a:t>			Les SOS en Normandie : une longue histoire ! </a:t>
            </a:r>
            <a:br>
              <a:rPr lang="fr-FR" sz="2800" i="1" dirty="0"/>
            </a:br>
            <a:br>
              <a:rPr lang="fr-FR" i="1" dirty="0"/>
            </a:br>
            <a:br>
              <a:rPr lang="fr-FR" i="1" dirty="0"/>
            </a:br>
            <a:r>
              <a:rPr lang="fr-FR" i="1" dirty="0">
                <a:solidFill>
                  <a:srgbClr val="006988"/>
                </a:solidFill>
              </a:rPr>
              <a:t>	</a:t>
            </a:r>
            <a:r>
              <a:rPr lang="fr-FR" altLang="fr-FR" u="sng" dirty="0">
                <a:solidFill>
                  <a:srgbClr val="006988"/>
                </a:solidFill>
              </a:rPr>
              <a:t>1ere journée régionale des soins oncologiques de support </a:t>
            </a:r>
            <a:r>
              <a:rPr lang="fr-FR" altLang="fr-FR" b="0" u="sng" dirty="0">
                <a:solidFill>
                  <a:srgbClr val="006988"/>
                </a:solidFill>
              </a:rPr>
              <a:t>: </a:t>
            </a:r>
            <a:r>
              <a:rPr lang="fr-FR" altLang="fr-FR" u="sng" dirty="0">
                <a:solidFill>
                  <a:srgbClr val="006988"/>
                </a:solidFill>
              </a:rPr>
              <a:t>27/04/2012</a:t>
            </a:r>
            <a:br>
              <a:rPr lang="fr-FR" altLang="fr-FR" sz="1600" b="0" u="sng" dirty="0"/>
            </a:br>
            <a:br>
              <a:rPr lang="fr-FR" altLang="fr-FR" sz="1200" dirty="0"/>
            </a:br>
            <a:br>
              <a:rPr lang="fr-FR" altLang="fr-FR" sz="1200" dirty="0"/>
            </a:br>
            <a:r>
              <a:rPr lang="fr-FR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1200" i="1" dirty="0"/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A6738EC9-C49B-70DE-62A4-CCBFC3EDC9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6667" y="2439718"/>
          <a:ext cx="1613885" cy="228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A6738EC9-C49B-70DE-62A4-CCBFC3EDC9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26667" y="2439718"/>
                        <a:ext cx="1613885" cy="2282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3C17A86-8162-1851-0A9D-5B07341B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2" y="2431679"/>
            <a:ext cx="4338396" cy="26094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3E5E4B-B248-C391-E3CE-15DB7505E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62" y="381130"/>
            <a:ext cx="1223196" cy="110902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148884-BCCB-CCD3-08C7-10413FBC3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701" y="3497639"/>
            <a:ext cx="1591490" cy="12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2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</p:nvPr>
        </p:nvGraphicFramePr>
        <p:xfrm>
          <a:off x="460375" y="1176950"/>
          <a:ext cx="8430128" cy="343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CB149D-3C39-E141-9574-C1C0E9F99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5973AC0-369B-1E46-AACB-9AD4848D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64" y="668458"/>
            <a:ext cx="8469236" cy="699989"/>
          </a:xfrm>
        </p:spPr>
        <p:txBody>
          <a:bodyPr/>
          <a:lstStyle/>
          <a:p>
            <a:r>
              <a:rPr lang="fr-FR" sz="2400" dirty="0">
                <a:solidFill>
                  <a:srgbClr val="006988"/>
                </a:solidFill>
              </a:rPr>
              <a:t>Un projet régional innovant  collectif et partagé dès 2010</a:t>
            </a:r>
            <a:endParaRPr lang="fr-FR" dirty="0"/>
          </a:p>
        </p:txBody>
      </p:sp>
      <p:sp>
        <p:nvSpPr>
          <p:cNvPr id="7" name="AutoShape 2" descr="Applaudissements images vectorielles, Applaudissements vecteurs libres de  droit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</p:nvPr>
        </p:nvGraphicFramePr>
        <p:xfrm>
          <a:off x="486450" y="1040300"/>
          <a:ext cx="8140983" cy="331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solidFill>
                  <a:srgbClr val="C00000"/>
                </a:solidFill>
              </a:rPr>
              <a:t>Un projet régional innovant  collectif et partagé dès 2010 </a:t>
            </a:r>
            <a:r>
              <a:rPr lang="fr-FR" dirty="0">
                <a:solidFill>
                  <a:srgbClr val="C00000"/>
                </a:solidFill>
              </a:rPr>
              <a:t>: MISSIONS </a:t>
            </a:r>
          </a:p>
        </p:txBody>
      </p:sp>
    </p:spTree>
    <p:extLst>
      <p:ext uri="{BB962C8B-B14F-4D97-AF65-F5344CB8AC3E}">
        <p14:creationId xmlns:p14="http://schemas.microsoft.com/office/powerpoint/2010/main" val="242385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A0834-D58A-75C8-C707-1C9F30403007}"/>
              </a:ext>
            </a:extLst>
          </p:cNvPr>
          <p:cNvSpPr/>
          <p:nvPr/>
        </p:nvSpPr>
        <p:spPr>
          <a:xfrm>
            <a:off x="501843" y="0"/>
            <a:ext cx="86421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562DD36C-3964-0880-99E0-76F3B0C04610}"/>
              </a:ext>
            </a:extLst>
          </p:cNvPr>
          <p:cNvGraphicFramePr/>
          <p:nvPr/>
        </p:nvGraphicFramePr>
        <p:xfrm>
          <a:off x="-81480" y="39329"/>
          <a:ext cx="8899556" cy="506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4">
            <a:extLst>
              <a:ext uri="{FF2B5EF4-FFF2-40B4-BE49-F238E27FC236}">
                <a16:creationId xmlns:a16="http://schemas.microsoft.com/office/drawing/2014/main" id="{EC43453A-26C5-0C19-3511-29122D89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943" y="1971675"/>
            <a:ext cx="1892174" cy="554808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C00000"/>
                </a:solidFill>
                <a:effectLst/>
                <a:highlight>
                  <a:srgbClr val="34B5AD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6 groupes de travail </a:t>
            </a:r>
            <a:br>
              <a:rPr lang="fr-FR" sz="3200" dirty="0">
                <a:solidFill>
                  <a:srgbClr val="C00000"/>
                </a:solidFill>
                <a:effectLst/>
                <a:highlight>
                  <a:srgbClr val="34B5AD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FR" sz="3200" dirty="0">
              <a:solidFill>
                <a:srgbClr val="C00000"/>
              </a:solidFill>
              <a:highlight>
                <a:srgbClr val="34B5A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535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DA558A2-5166-6C40-871A-CDA83FD1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43" y="1176793"/>
            <a:ext cx="8139540" cy="3383088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CB149D-3C39-E141-9574-C1C0E9F99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DF6494-144D-3A4D-B02E-AA4496EA0EEB}" type="datetime1">
              <a:rPr lang="fr-FR" smtClean="0"/>
              <a:pPr/>
              <a:t>23/06/2023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F046F8-D2F1-DE4B-8D50-4C5FC6585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>
              <a:solidFill>
                <a:srgbClr val="002447"/>
              </a:solidFill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5973AC0-369B-1E46-AACB-9AD4848D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6" y="431874"/>
            <a:ext cx="8347129" cy="395698"/>
          </a:xfrm>
        </p:spPr>
        <p:txBody>
          <a:bodyPr/>
          <a:lstStyle/>
          <a:p>
            <a:r>
              <a:rPr lang="fr-FR" dirty="0"/>
              <a:t>   </a:t>
            </a:r>
            <a:r>
              <a:rPr lang="fr-FR" sz="2400" i="1" dirty="0"/>
              <a:t>En conclusion  </a:t>
            </a:r>
            <a:r>
              <a:rPr lang="fr-FR" dirty="0"/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93290" y="1176000"/>
            <a:ext cx="9034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/>
            <a:endParaRPr lang="fr-FR" dirty="0">
              <a:solidFill>
                <a:srgbClr val="002447"/>
              </a:solidFill>
            </a:endParaRPr>
          </a:p>
          <a:p>
            <a:pPr marL="685800" lvl="2"/>
            <a:r>
              <a:rPr lang="fr-FR" dirty="0">
                <a:solidFill>
                  <a:srgbClr val="002447"/>
                </a:solidFill>
              </a:rPr>
              <a:t>  </a:t>
            </a:r>
          </a:p>
          <a:p>
            <a:pPr marL="685800" lvl="2"/>
            <a:r>
              <a:rPr lang="fr-FR" dirty="0">
                <a:solidFill>
                  <a:srgbClr val="002447"/>
                </a:solidFill>
              </a:rPr>
              <a:t>		</a:t>
            </a:r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3" y="566613"/>
            <a:ext cx="1637632" cy="2058188"/>
          </a:xfrm>
          <a:prstGeom prst="rect">
            <a:avLst/>
          </a:prstGeom>
        </p:spPr>
      </p:pic>
      <p:sp>
        <p:nvSpPr>
          <p:cNvPr id="9" name="AutoShape 8" descr="illustrations, cliparts, dessins animés et icônes de sprout vert ensemble, illustration vectorielle - germin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  <p:sp>
        <p:nvSpPr>
          <p:cNvPr id="10" name="AutoShape 10" descr="illustrations, cliparts, dessins animés et icônes de sprout vert ensemble, illustration vectorielle - germ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  <p:sp>
        <p:nvSpPr>
          <p:cNvPr id="11" name="AutoShape 12" descr="illustrations, cliparts, dessins animés et icônes de sprout vert ensemble, illustration vectorielle - germin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  <p:sp>
        <p:nvSpPr>
          <p:cNvPr id="12" name="AutoShape 14" descr="illustrations, cliparts, dessins animés et icônes de sprout vert ensemble, illustration vectorielle - germin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46" y="2416362"/>
            <a:ext cx="2282825" cy="1137641"/>
          </a:xfrm>
          <a:prstGeom prst="rect">
            <a:avLst/>
          </a:prstGeom>
        </p:spPr>
      </p:pic>
      <p:sp>
        <p:nvSpPr>
          <p:cNvPr id="14" name="AutoShape 16" descr="Semer de blé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2447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162895"/>
            <a:ext cx="1309963" cy="113764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 flipH="1">
            <a:off x="2988041" y="1621842"/>
            <a:ext cx="2333842" cy="249299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fr-FR" dirty="0">
                <a:solidFill>
                  <a:srgbClr val="34B5AD"/>
                </a:solidFill>
              </a:rPr>
              <a:t>Défis</a:t>
            </a:r>
          </a:p>
          <a:p>
            <a:r>
              <a:rPr lang="fr-FR" dirty="0">
                <a:solidFill>
                  <a:srgbClr val="34B5AD"/>
                </a:solidFill>
              </a:rPr>
              <a:t>Parcours patients</a:t>
            </a:r>
          </a:p>
          <a:p>
            <a:r>
              <a:rPr lang="fr-FR" dirty="0">
                <a:solidFill>
                  <a:srgbClr val="34B5AD"/>
                </a:solidFill>
              </a:rPr>
              <a:t>Qualité de vie Survie </a:t>
            </a:r>
          </a:p>
          <a:p>
            <a:r>
              <a:rPr lang="fr-FR" dirty="0">
                <a:solidFill>
                  <a:srgbClr val="34B5AD"/>
                </a:solidFill>
              </a:rPr>
              <a:t>Evaluation des besoins </a:t>
            </a:r>
          </a:p>
          <a:p>
            <a:r>
              <a:rPr lang="fr-FR" dirty="0">
                <a:solidFill>
                  <a:srgbClr val="34B5AD"/>
                </a:solidFill>
              </a:rPr>
              <a:t>Individualisation</a:t>
            </a:r>
          </a:p>
          <a:p>
            <a:r>
              <a:rPr lang="fr-FR" dirty="0">
                <a:solidFill>
                  <a:srgbClr val="34B5AD"/>
                </a:solidFill>
              </a:rPr>
              <a:t>En proximité</a:t>
            </a:r>
          </a:p>
          <a:p>
            <a:r>
              <a:rPr lang="fr-FR" dirty="0">
                <a:solidFill>
                  <a:srgbClr val="34B5AD"/>
                </a:solidFill>
              </a:rPr>
              <a:t>Innovation expertise </a:t>
            </a:r>
          </a:p>
          <a:p>
            <a:r>
              <a:rPr lang="fr-FR" dirty="0">
                <a:solidFill>
                  <a:srgbClr val="34B5AD"/>
                </a:solidFill>
              </a:rPr>
              <a:t>Egalité accès aux soins </a:t>
            </a:r>
          </a:p>
          <a:p>
            <a:endParaRPr lang="fr-FR" dirty="0">
              <a:solidFill>
                <a:srgbClr val="002447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01E06C-2305-5163-27CF-D087A3F32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98" y="2951040"/>
            <a:ext cx="2097017" cy="139871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88E3639-A204-1BE4-67F8-586114A29A32}"/>
              </a:ext>
            </a:extLst>
          </p:cNvPr>
          <p:cNvSpPr txBox="1"/>
          <p:nvPr/>
        </p:nvSpPr>
        <p:spPr>
          <a:xfrm>
            <a:off x="3968750" y="850970"/>
            <a:ext cx="27650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4450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200" dirty="0">
                <a:solidFill>
                  <a:srgbClr val="00B050"/>
                </a:solidFill>
                <a:ea typeface="ＭＳ Ｐゴシック" pitchFamily="1" charset="-128"/>
              </a:rPr>
              <a:t>Circulaire DHOS/SDO/2005/101 du 22/02/05 relative à l</a:t>
            </a:r>
            <a:r>
              <a:rPr lang="ja-JP" altLang="fr-FR" sz="1200" dirty="0">
                <a:solidFill>
                  <a:srgbClr val="00B050"/>
                </a:solidFill>
              </a:rPr>
              <a:t>’</a:t>
            </a:r>
            <a:r>
              <a:rPr lang="fr-FR" altLang="ja-JP" sz="1200" dirty="0">
                <a:solidFill>
                  <a:srgbClr val="00B050"/>
                </a:solidFill>
              </a:rPr>
              <a:t>organisation des soins en cancérologie. Définition des soins de support </a:t>
            </a:r>
            <a:endParaRPr lang="fr-FR" sz="1200" dirty="0">
              <a:solidFill>
                <a:srgbClr val="002447"/>
              </a:solidFill>
            </a:endParaRP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B716039D-2A4E-7356-3754-A307840751FB}"/>
              </a:ext>
            </a:extLst>
          </p:cNvPr>
          <p:cNvSpPr/>
          <p:nvPr/>
        </p:nvSpPr>
        <p:spPr>
          <a:xfrm>
            <a:off x="6692900" y="1166964"/>
            <a:ext cx="729576" cy="404804"/>
          </a:xfrm>
          <a:prstGeom prst="rightArrow">
            <a:avLst>
              <a:gd name="adj1" fmla="val 44759"/>
              <a:gd name="adj2" fmla="val 50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EFFF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614B2B-71A4-CE19-DE9C-406AF44F1133}"/>
              </a:ext>
            </a:extLst>
          </p:cNvPr>
          <p:cNvSpPr/>
          <p:nvPr/>
        </p:nvSpPr>
        <p:spPr>
          <a:xfrm>
            <a:off x="1873249" y="260453"/>
            <a:ext cx="31686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3462">
                  <a:solidFill>
                    <a:srgbClr val="FEFFFE"/>
                  </a:solidFill>
                  <a:prstDash val="solid"/>
                </a:ln>
                <a:solidFill>
                  <a:srgbClr val="002447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B5A8C4"/>
                  </a:outerShdw>
                </a:effectLst>
              </a:rPr>
              <a:t>Optimisme</a:t>
            </a:r>
          </a:p>
        </p:txBody>
      </p:sp>
    </p:spTree>
    <p:extLst>
      <p:ext uri="{BB962C8B-B14F-4D97-AF65-F5344CB8AC3E}">
        <p14:creationId xmlns:p14="http://schemas.microsoft.com/office/powerpoint/2010/main" val="334919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contenu 2"/>
          <p:cNvSpPr>
            <a:spLocks noGrp="1"/>
          </p:cNvSpPr>
          <p:nvPr>
            <p:ph idx="1"/>
          </p:nvPr>
        </p:nvSpPr>
        <p:spPr>
          <a:xfrm>
            <a:off x="456896" y="1314450"/>
            <a:ext cx="8093717" cy="35441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Régis Aubry :  2012 1eres journées Soins palliatifs et fin de vie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Florence Barruel 2013 interdisciplinarité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Florian Scotte 2014 Plan Cancer 3  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Sarah </a:t>
            </a:r>
            <a:r>
              <a:rPr lang="fr-FR" b="1" dirty="0" err="1"/>
              <a:t>Dauchy</a:t>
            </a:r>
            <a:r>
              <a:rPr lang="fr-FR" b="1" dirty="0"/>
              <a:t>  2015 Psycho-oncologie		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Stéphanie Trager 2015 Thérapies complémentaires 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Joel Ceccaldi 2016 Ethique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Philippe Colombat 2017 Démarche participative et organisation des SOS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Ivan Krakowski 2018 L’avenir des SOS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Céline </a:t>
            </a:r>
            <a:r>
              <a:rPr lang="fr-FR" b="1" dirty="0" err="1"/>
              <a:t>Lefeve</a:t>
            </a:r>
            <a:r>
              <a:rPr lang="fr-FR" b="1" dirty="0"/>
              <a:t> 2021 L’</a:t>
            </a:r>
            <a:r>
              <a:rPr lang="fr-FR" b="1" dirty="0" err="1"/>
              <a:t>humanitude</a:t>
            </a:r>
            <a:r>
              <a:rPr lang="fr-FR" b="1" dirty="0"/>
              <a:t> au cœur du soin 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b="1" dirty="0"/>
              <a:t>Fabrice Denis 2021 Intelligence artificielle et SOS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marL="0" indent="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</p:txBody>
      </p:sp>
      <p:sp>
        <p:nvSpPr>
          <p:cNvPr id="27651" name="Titre 4"/>
          <p:cNvSpPr>
            <a:spLocks noGrp="1"/>
          </p:cNvSpPr>
          <p:nvPr>
            <p:ph type="title"/>
          </p:nvPr>
        </p:nvSpPr>
        <p:spPr>
          <a:xfrm>
            <a:off x="171450" y="273844"/>
            <a:ext cx="8756650" cy="670322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1800" u="sng" dirty="0">
                <a:solidFill>
                  <a:srgbClr val="031759"/>
                </a:solidFill>
              </a:rPr>
              <a:t>10 JOURNEES :  10 interventions majeures des experts nationaux et leurs thématiques 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9201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contenu 2"/>
          <p:cNvSpPr>
            <a:spLocks noGrp="1"/>
          </p:cNvSpPr>
          <p:nvPr>
            <p:ph idx="1"/>
          </p:nvPr>
        </p:nvSpPr>
        <p:spPr>
          <a:xfrm>
            <a:off x="456896" y="486384"/>
            <a:ext cx="8093717" cy="4372204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6400" b="1" dirty="0"/>
              <a:t>Référentiels AFOS : NVCI/Toxicités hémato/Accompagnement et Ide libéraux/Proches aidants/Thérapies complémentaires/comment parler aux enfants des parents malades/décisions de transfert en réanimation</a:t>
            </a:r>
            <a:r>
              <a:rPr lang="fr-FR" b="1" dirty="0"/>
              <a:t>				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Lien ville-Hôpital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Maintien et retour à l’emploi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SOS et chronicité du cancer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SOS et télémédecine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L’annonce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 err="1"/>
              <a:t>Onco</a:t>
            </a:r>
            <a:r>
              <a:rPr lang="fr-FR" sz="5600" b="1" dirty="0"/>
              <a:t>-sexologie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Préservation de la fertilité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Douleur/Nutrition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Musicothérapie/Socio-esthétique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Recherche en SOS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 err="1"/>
              <a:t>Onco</a:t>
            </a:r>
            <a:r>
              <a:rPr lang="fr-FR" sz="5600" b="1" dirty="0"/>
              <a:t>-gériatrie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Activité physique /Réadaptation et rééducation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Lymphœdèmes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Traitements oraux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Asthénie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Le rôle du médecin généraliste/Le rôle du pharmacien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fr-FR" sz="5600" b="1" dirty="0"/>
              <a:t>Les espaces de rencontre et d’informations</a:t>
            </a:r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marL="0" indent="0" eaLnBrk="1" fontAlgn="auto" hangingPunct="1">
              <a:spcAft>
                <a:spcPts val="0"/>
              </a:spcAft>
              <a:buClr>
                <a:srgbClr val="002060"/>
              </a:buClr>
              <a:buNone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endParaRPr lang="fr-FR" b="1" dirty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/>
              <a:buChar char="•"/>
              <a:defRPr/>
            </a:pPr>
            <a:endParaRPr lang="fr-FR" sz="1350" b="1" dirty="0">
              <a:solidFill>
                <a:schemeClr val="tx2"/>
              </a:solidFill>
            </a:endParaRPr>
          </a:p>
        </p:txBody>
      </p:sp>
      <p:sp>
        <p:nvSpPr>
          <p:cNvPr id="27651" name="Titre 4"/>
          <p:cNvSpPr>
            <a:spLocks noGrp="1"/>
          </p:cNvSpPr>
          <p:nvPr>
            <p:ph type="title"/>
          </p:nvPr>
        </p:nvSpPr>
        <p:spPr>
          <a:xfrm>
            <a:off x="1017330" y="-61317"/>
            <a:ext cx="6794286" cy="670322"/>
          </a:xfrm>
        </p:spPr>
        <p:txBody>
          <a:bodyPr/>
          <a:lstStyle/>
          <a:p>
            <a:pPr eaLnBrk="1" hangingPunct="1"/>
            <a:r>
              <a:rPr lang="fr-FR" altLang="fr-FR" sz="2100" u="sng" dirty="0">
                <a:solidFill>
                  <a:srgbClr val="031759"/>
                </a:solidFill>
              </a:rPr>
              <a:t>    10 JOURNEES :  de nombreuses  thématiques abordées…</a:t>
            </a:r>
            <a:endParaRPr lang="fr-FR" altLang="fr-FR" sz="202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8340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ème Office">
  <a:themeElements>
    <a:clrScheme name="BACLESSE">
      <a:dk1>
        <a:srgbClr val="002447"/>
      </a:dk1>
      <a:lt1>
        <a:srgbClr val="FEFFFE"/>
      </a:lt1>
      <a:dk2>
        <a:srgbClr val="39B6AB"/>
      </a:dk2>
      <a:lt2>
        <a:srgbClr val="006986"/>
      </a:lt2>
      <a:accent1>
        <a:srgbClr val="D51E4A"/>
      </a:accent1>
      <a:accent2>
        <a:srgbClr val="E36736"/>
      </a:accent2>
      <a:accent3>
        <a:srgbClr val="EE9F3E"/>
      </a:accent3>
      <a:accent4>
        <a:srgbClr val="3B4586"/>
      </a:accent4>
      <a:accent5>
        <a:srgbClr val="B5A8C4"/>
      </a:accent5>
      <a:accent6>
        <a:srgbClr val="DF6299"/>
      </a:accent6>
      <a:hlink>
        <a:srgbClr val="FEFFFE"/>
      </a:hlink>
      <a:folHlink>
        <a:srgbClr val="D9D5D8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BARIT PPT- CENTRE-BACLESSE-BASE-2" id="{837A4271-CA73-154B-9B0A-A26997E2DFC5}" vid="{36611D0E-1452-1147-8EC6-A23A95018DC4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1262</Words>
  <Application>Microsoft Office PowerPoint</Application>
  <PresentationFormat>Affichage à l'écran (16:9)</PresentationFormat>
  <Paragraphs>234</Paragraphs>
  <Slides>23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8" baseType="lpstr">
      <vt:lpstr>Alwyn-Light</vt:lpstr>
      <vt:lpstr>Arial</vt:lpstr>
      <vt:lpstr>Bahnschrift SemiBold SemiConden</vt:lpstr>
      <vt:lpstr>Calibri</vt:lpstr>
      <vt:lpstr>Century Gothic</vt:lpstr>
      <vt:lpstr>DINCond-Black Regular</vt:lpstr>
      <vt:lpstr>Lucida Grande</vt:lpstr>
      <vt:lpstr>Times New Roman</vt:lpstr>
      <vt:lpstr>Thème Office</vt:lpstr>
      <vt:lpstr>6_Thème Office</vt:lpstr>
      <vt:lpstr>9_Thème Office</vt:lpstr>
      <vt:lpstr>1_Thème Office</vt:lpstr>
      <vt:lpstr>10_Thème Office</vt:lpstr>
      <vt:lpstr>2_Thème Office</vt:lpstr>
      <vt:lpstr>PDF</vt:lpstr>
      <vt:lpstr>Présentation PowerPoint</vt:lpstr>
      <vt:lpstr>INTRODUCTION JOURNEES SOS/AFSOS    </vt:lpstr>
      <vt:lpstr>   Les SOS en Normandie : une longue histoire !     1ere journée régionale des soins oncologiques de support : 27/04/2012     </vt:lpstr>
      <vt:lpstr>Un projet régional innovant  collectif et partagé dès 2010</vt:lpstr>
      <vt:lpstr>Un projet régional innovant  collectif et partagé dès 2010 : MISSIONS </vt:lpstr>
      <vt:lpstr>6 groupes de travail  </vt:lpstr>
      <vt:lpstr>   En conclusion  : </vt:lpstr>
      <vt:lpstr>10 JOURNEES :  10 interventions majeures des experts nationaux et leurs thématiques </vt:lpstr>
      <vt:lpstr>    10 JOURNEES :  de nombreuses  thématiques abordées…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</dc:creator>
  <cp:lastModifiedBy>Charline FRANDEMICHE</cp:lastModifiedBy>
  <cp:revision>437</cp:revision>
  <dcterms:created xsi:type="dcterms:W3CDTF">2019-02-08T15:08:10Z</dcterms:created>
  <dcterms:modified xsi:type="dcterms:W3CDTF">2023-06-23T03:41:19Z</dcterms:modified>
</cp:coreProperties>
</file>